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Ex1.xml" ContentType="application/vnd.ms-office.chartex+xml"/>
  <Override PartName="/ppt/charts/style3.xml" ContentType="application/vnd.ms-office.chartstyle+xml"/>
  <Override PartName="/ppt/charts/colors3.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Ex2.xml" ContentType="application/vnd.ms-office.chartex+xml"/>
  <Override PartName="/ppt/charts/style4.xml" ContentType="application/vnd.ms-office.chartstyle+xml"/>
  <Override PartName="/ppt/charts/colors4.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4.xml" ContentType="application/vnd.openxmlformats-officedocument.drawingml.chart+xml"/>
  <Override PartName="/ppt/charts/style6.xml" ContentType="application/vnd.ms-office.chartstyle+xml"/>
  <Override PartName="/ppt/charts/colors6.xml" ContentType="application/vnd.ms-office.chartcolorstyle+xml"/>
  <Override PartName="/ppt/charts/chart5.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xml" ContentType="application/vnd.openxmlformats-officedocument.themeOverride+xml"/>
  <Override PartName="/ppt/charts/chart6.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2.xml" ContentType="application/vnd.openxmlformats-officedocument.themeOverride+xml"/>
  <Override PartName="/ppt/notesSlides/notesSlide33.xml" ContentType="application/vnd.openxmlformats-officedocument.presentationml.notesSlide+xml"/>
  <Override PartName="/ppt/charts/chartEx3.xml" ContentType="application/vnd.ms-office.chartex+xml"/>
  <Override PartName="/ppt/charts/style9.xml" ContentType="application/vnd.ms-office.chartstyle+xml"/>
  <Override PartName="/ppt/charts/colors9.xml" ContentType="application/vnd.ms-office.chartcolorstyle+xml"/>
  <Override PartName="/ppt/charts/chartEx4.xml" ContentType="application/vnd.ms-office.chartex+xml"/>
  <Override PartName="/ppt/charts/style10.xml" ContentType="application/vnd.ms-office.chartstyle+xml"/>
  <Override PartName="/ppt/charts/colors10.xml" ContentType="application/vnd.ms-office.chartcolorstyle+xml"/>
  <Override PartName="/ppt/charts/chartEx5.xml" ContentType="application/vnd.ms-office.chartex+xml"/>
  <Override PartName="/ppt/charts/style11.xml" ContentType="application/vnd.ms-office.chartstyle+xml"/>
  <Override PartName="/ppt/charts/colors11.xml" ContentType="application/vnd.ms-office.chartcolorstyle+xml"/>
  <Override PartName="/ppt/charts/chartEx6.xml" ContentType="application/vnd.ms-office.chartex+xml"/>
  <Override PartName="/ppt/charts/style12.xml" ContentType="application/vnd.ms-office.chartstyle+xml"/>
  <Override PartName="/ppt/charts/colors12.xml" ContentType="application/vnd.ms-office.chartcolorstyle+xml"/>
  <Override PartName="/ppt/charts/chartEx7.xml" ContentType="application/vnd.ms-office.chartex+xml"/>
  <Override PartName="/ppt/charts/style13.xml" ContentType="application/vnd.ms-office.chartstyle+xml"/>
  <Override PartName="/ppt/charts/colors13.xml" ContentType="application/vnd.ms-office.chartcolorstyle+xml"/>
  <Override PartName="/ppt/charts/chartEx8.xml" ContentType="application/vnd.ms-office.chartex+xml"/>
  <Override PartName="/ppt/charts/style14.xml" ContentType="application/vnd.ms-office.chartstyle+xml"/>
  <Override PartName="/ppt/charts/colors14.xml" ContentType="application/vnd.ms-office.chartcolorstyle+xml"/>
  <Override PartName="/ppt/charts/chartEx9.xml" ContentType="application/vnd.ms-office.chartex+xml"/>
  <Override PartName="/ppt/charts/style15.xml" ContentType="application/vnd.ms-office.chartstyle+xml"/>
  <Override PartName="/ppt/charts/colors15.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2.xml" ContentType="application/vnd.openxmlformats-officedocument.presentationml.tags+xml"/>
  <Override PartName="/ppt/notesSlides/notesSlide7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78"/>
  </p:notesMasterIdLst>
  <p:handoutMasterIdLst>
    <p:handoutMasterId r:id="rId79"/>
  </p:handoutMasterIdLst>
  <p:sldIdLst>
    <p:sldId id="496" r:id="rId5"/>
    <p:sldId id="2846" r:id="rId6"/>
    <p:sldId id="5497" r:id="rId7"/>
    <p:sldId id="8341" r:id="rId8"/>
    <p:sldId id="9217" r:id="rId9"/>
    <p:sldId id="9618" r:id="rId10"/>
    <p:sldId id="9626" r:id="rId11"/>
    <p:sldId id="9197" r:id="rId12"/>
    <p:sldId id="9252" r:id="rId13"/>
    <p:sldId id="9685" r:id="rId14"/>
    <p:sldId id="9686" r:id="rId15"/>
    <p:sldId id="9687" r:id="rId16"/>
    <p:sldId id="9682" r:id="rId17"/>
    <p:sldId id="9664" r:id="rId18"/>
    <p:sldId id="9663" r:id="rId19"/>
    <p:sldId id="9683" r:id="rId20"/>
    <p:sldId id="8892" r:id="rId21"/>
    <p:sldId id="9688" r:id="rId22"/>
    <p:sldId id="9693" r:id="rId23"/>
    <p:sldId id="9321" r:id="rId24"/>
    <p:sldId id="9307" r:id="rId25"/>
    <p:sldId id="9308" r:id="rId26"/>
    <p:sldId id="9309" r:id="rId27"/>
    <p:sldId id="9310" r:id="rId28"/>
    <p:sldId id="9311" r:id="rId29"/>
    <p:sldId id="9312" r:id="rId30"/>
    <p:sldId id="9313" r:id="rId31"/>
    <p:sldId id="9253" r:id="rId32"/>
    <p:sldId id="9293" r:id="rId33"/>
    <p:sldId id="9665" r:id="rId34"/>
    <p:sldId id="9666" r:id="rId35"/>
    <p:sldId id="9668" r:id="rId36"/>
    <p:sldId id="9669" r:id="rId37"/>
    <p:sldId id="9674" r:id="rId38"/>
    <p:sldId id="9662" r:id="rId39"/>
    <p:sldId id="9689" r:id="rId40"/>
    <p:sldId id="9690" r:id="rId41"/>
    <p:sldId id="9691" r:id="rId42"/>
    <p:sldId id="9692" r:id="rId43"/>
    <p:sldId id="9198" r:id="rId44"/>
    <p:sldId id="9199" r:id="rId45"/>
    <p:sldId id="9677" r:id="rId46"/>
    <p:sldId id="9678" r:id="rId47"/>
    <p:sldId id="9679" r:id="rId48"/>
    <p:sldId id="9684" r:id="rId49"/>
    <p:sldId id="9316" r:id="rId50"/>
    <p:sldId id="9273" r:id="rId51"/>
    <p:sldId id="9276" r:id="rId52"/>
    <p:sldId id="9272" r:id="rId53"/>
    <p:sldId id="9315" r:id="rId54"/>
    <p:sldId id="9680" r:id="rId55"/>
    <p:sldId id="9681" r:id="rId56"/>
    <p:sldId id="9695" r:id="rId57"/>
    <p:sldId id="9696" r:id="rId58"/>
    <p:sldId id="9699" r:id="rId59"/>
    <p:sldId id="9697" r:id="rId60"/>
    <p:sldId id="9694" r:id="rId61"/>
    <p:sldId id="9255" r:id="rId62"/>
    <p:sldId id="9320" r:id="rId63"/>
    <p:sldId id="9257" r:id="rId64"/>
    <p:sldId id="9260" r:id="rId65"/>
    <p:sldId id="9258" r:id="rId66"/>
    <p:sldId id="9615" r:id="rId67"/>
    <p:sldId id="9616" r:id="rId68"/>
    <p:sldId id="9617" r:id="rId69"/>
    <p:sldId id="9254" r:id="rId70"/>
    <p:sldId id="8734" r:id="rId71"/>
    <p:sldId id="9667" r:id="rId72"/>
    <p:sldId id="9303" r:id="rId73"/>
    <p:sldId id="9317" r:id="rId74"/>
    <p:sldId id="9305" r:id="rId75"/>
    <p:sldId id="6200" r:id="rId76"/>
    <p:sldId id="7409" r:id="rId77"/>
  </p:sldIdLst>
  <p:sldSz cx="9906000" cy="6858000" type="A4"/>
  <p:notesSz cx="7099300" cy="10234613"/>
  <p:custDataLst>
    <p:tags r:id="rId8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1102" userDrawn="1">
          <p15:clr>
            <a:srgbClr val="A4A3A4"/>
          </p15:clr>
        </p15:guide>
        <p15:guide id="3" orient="horz" pos="1162" userDrawn="1">
          <p15:clr>
            <a:srgbClr val="A4A3A4"/>
          </p15:clr>
        </p15:guide>
        <p15:guide id="4" pos="535" userDrawn="1">
          <p15:clr>
            <a:srgbClr val="A4A3A4"/>
          </p15:clr>
        </p15:guide>
        <p15:guide id="5" pos="5728" userDrawn="1">
          <p15:clr>
            <a:srgbClr val="A4A3A4"/>
          </p15:clr>
        </p15:guide>
        <p15:guide id="6" pos="31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Kang-Hee (KR/Deal Adv2)" initials="LKH(A" lastIdx="1" clrIdx="0">
    <p:extLst>
      <p:ext uri="{19B8F6BF-5375-455C-9EA6-DF929625EA0E}">
        <p15:presenceInfo xmlns:p15="http://schemas.microsoft.com/office/powerpoint/2012/main" userId="S::klee39@kr.kpmg.com::59c0f404-31f2-4a1a-8fdc-ce28b87e742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8D"/>
    <a:srgbClr val="0091DA"/>
    <a:srgbClr val="0D8180"/>
    <a:srgbClr val="00A3A1"/>
    <a:srgbClr val="470A68"/>
    <a:srgbClr val="009A44"/>
    <a:srgbClr val="005EB8"/>
    <a:srgbClr val="6D2077"/>
    <a:srgbClr val="48369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5E4E18-8582-4C56-8D20-26B8F1EECEE0}" v="17" dt="2022-08-10T06:49:20.2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782" y="114"/>
      </p:cViewPr>
      <p:guideLst>
        <p:guide orient="horz" pos="1911"/>
        <p:guide pos="1102"/>
        <p:guide orient="horz" pos="1162"/>
        <p:guide pos="535"/>
        <p:guide pos="5728"/>
        <p:guide pos="312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gs" Target="tags/tag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commentAuthors" Target="commentAuthor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ejinkwon\Desktop\&#51339;&#51008;&#49324;&#46988;&#46308;\Project%20Good_WP_220804_KSJ.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ejinkwon\Desktop\&#51339;&#51008;&#49324;&#46988;&#46308;\Project%20Good_WP_220804_KSJ.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oohojung\Desktop\New%20&#51221;&#51452;&#54840;\02%20DD\27%20&#51339;&#51008;&#49324;&#46988;&#46308;\04%20Backdata\&#51339;&#51008;&#49324;&#46988;&#46308;_Revenue_v2.2_220804.xlsx" TargetMode="External"/><Relationship Id="rId2" Type="http://schemas.microsoft.com/office/2011/relationships/chartColorStyle" Target="colors5.xml"/><Relationship Id="rId1" Type="http://schemas.microsoft.com/office/2011/relationships/chartStyle" Target="style5.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oohojung\Desktop\New%20&#51221;&#51452;&#54840;\02%20DD\27%20&#51339;&#51008;&#49324;&#46988;&#46308;\04%20Backdata\&#51339;&#51008;&#49324;&#46988;&#46308;_Revenue_v2.2_220804.xlsx" TargetMode="External"/><Relationship Id="rId2" Type="http://schemas.microsoft.com/office/2011/relationships/chartColorStyle" Target="colors6.xml"/><Relationship Id="rId1" Type="http://schemas.microsoft.com/office/2011/relationships/chartStyle" Target="style6.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1.xlsx"/></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joohojung\Desktop\New%20&#51221;&#51452;&#54840;\02%20DD\27%20&#51339;&#51008;&#49324;&#46988;&#46308;\04%20Backdata\&#51339;&#51008;&#49324;&#46988;&#46308;_Revenue_v2.2_220804.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joohojung\Desktop\New%20&#51221;&#51452;&#54840;\02%20DD\27%20&#51339;&#51008;&#49324;&#46988;&#46308;\04%20Backdata\&#51339;&#51008;&#49324;&#46988;&#46308;_CF_220803.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C:\Users\joohojung\Desktop\New%20&#51221;&#51452;&#54840;\02%20DD\27%20&#51339;&#51008;&#49324;&#46988;&#46308;\04%20Backdata\&#51339;&#51008;&#49324;&#46988;&#46308;_Revenue_v2.2_220804.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joohojung\Desktop\New%20&#51221;&#51452;&#54840;\02%20DD\27%20&#51339;&#51008;&#49324;&#46988;&#46308;\04%20Backdata\&#51339;&#51008;&#49324;&#46988;&#46308;_Revenue_v2.2_220804.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joohojung\Desktop\New%20&#51221;&#51452;&#54840;\02%20DD\27%20&#51339;&#51008;&#49324;&#46988;&#46308;\04%20Backdata\&#51339;&#51008;&#49324;&#46988;&#46308;_Revenue_v2.2_220804.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joohojung\Desktop\New%20&#51221;&#51452;&#54840;\02%20DD\27%20&#51339;&#51008;&#49324;&#46988;&#46308;\04%20Backdata\&#51339;&#51008;&#49324;&#46988;&#46308;_Revenue_v2.2_220804.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joohojung\Desktop\New%20&#51221;&#51452;&#54840;\02%20DD\27%20&#51339;&#51008;&#49324;&#46988;&#46308;\04%20Backdata\&#51339;&#51008;&#49324;&#46988;&#46308;_Revenue_v2.2_220804.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oleObject" Target="file:///C:\Users\joohojung\Desktop\New%20&#51221;&#51452;&#54840;\02%20DD\27%20&#51339;&#51008;&#49324;&#46988;&#46308;\04%20Backdata\&#51339;&#51008;&#49324;&#46988;&#46308;_Revenue_v2.2_220804.xlsx" TargetMode="External"/></Relationships>
</file>

<file path=ppt/charts/_rels/chartEx9.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oleObject" Target="file:///C:\Users\joohojung\Desktop\New%20&#51221;&#51452;&#54840;\02%20DD\27%20&#51339;&#51008;&#49324;&#46988;&#46308;\04%20Backdata\&#51339;&#51008;&#49324;&#46988;&#46308;_Revenue_v2.2_22080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'Key Financials'!$A$50:$B$50</c:f>
              <c:strCache>
                <c:ptCount val="2"/>
                <c:pt idx="0">
                  <c:v>자산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'Key Financials'!$D$49:$G$49</c:f>
              <c:strCache>
                <c:ptCount val="4"/>
                <c:pt idx="0">
                  <c:v>Dec-19</c:v>
                </c:pt>
                <c:pt idx="1">
                  <c:v>Dec-20</c:v>
                </c:pt>
                <c:pt idx="2">
                  <c:v>Dec-21</c:v>
                </c:pt>
                <c:pt idx="3">
                  <c:v>Apr-22</c:v>
                </c:pt>
              </c:strCache>
            </c:strRef>
          </c:cat>
          <c:val>
            <c:numRef>
              <c:f>'Key Financials'!$D$50:$G$50</c:f>
              <c:numCache>
                <c:formatCode>#,##0;\(#,##0\)</c:formatCode>
                <c:ptCount val="4"/>
                <c:pt idx="0">
                  <c:v>112005.328652</c:v>
                </c:pt>
                <c:pt idx="1">
                  <c:v>112265.102121</c:v>
                </c:pt>
                <c:pt idx="2">
                  <c:v>70187.706332000002</c:v>
                </c:pt>
                <c:pt idx="3">
                  <c:v>65871.326396147022</c:v>
                </c:pt>
              </c:numCache>
            </c:numRef>
          </c:val>
          <c:extLst>
            <c:ext xmlns:c16="http://schemas.microsoft.com/office/drawing/2014/chart" uri="{C3380CC4-5D6E-409C-BE32-E72D297353CC}">
              <c16:uniqueId val="{00000000-9E04-4231-A3F9-3916EA0FA96F}"/>
            </c:ext>
          </c:extLst>
        </c:ser>
        <c:ser>
          <c:idx val="1"/>
          <c:order val="1"/>
          <c:tx>
            <c:strRef>
              <c:f>'Key Financials'!$A$61:$B$61</c:f>
              <c:strCache>
                <c:ptCount val="2"/>
                <c:pt idx="0">
                  <c:v>부채</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'Key Financials'!$D$61:$G$61</c:f>
              <c:numCache>
                <c:formatCode>#,##0;\(#,##0\)</c:formatCode>
                <c:ptCount val="4"/>
                <c:pt idx="0">
                  <c:v>35049.856137000002</c:v>
                </c:pt>
                <c:pt idx="1">
                  <c:v>25039.474968999999</c:v>
                </c:pt>
                <c:pt idx="2">
                  <c:v>24594.482481999999</c:v>
                </c:pt>
                <c:pt idx="3">
                  <c:v>31580.580256000001</c:v>
                </c:pt>
              </c:numCache>
            </c:numRef>
          </c:val>
          <c:extLst>
            <c:ext xmlns:c16="http://schemas.microsoft.com/office/drawing/2014/chart" uri="{C3380CC4-5D6E-409C-BE32-E72D297353CC}">
              <c16:uniqueId val="{00000001-9E04-4231-A3F9-3916EA0FA96F}"/>
            </c:ext>
          </c:extLst>
        </c:ser>
        <c:ser>
          <c:idx val="2"/>
          <c:order val="2"/>
          <c:tx>
            <c:strRef>
              <c:f>'Key Financials'!$A$71:$B$71</c:f>
              <c:strCache>
                <c:ptCount val="2"/>
                <c:pt idx="0">
                  <c:v>자본</c:v>
                </c:pt>
              </c:strCache>
            </c:strRef>
          </c:tx>
          <c:spPr>
            <a:solidFill>
              <a:schemeClr val="accent3"/>
            </a:solidFill>
            <a:ln>
              <a:noFill/>
            </a:ln>
            <a:effectLst/>
          </c:spPr>
          <c:invertIfNegative val="0"/>
          <c:dLbls>
            <c:dLbl>
              <c:idx val="3"/>
              <c:layout>
                <c:manualLayout>
                  <c:x val="2.3659308932078408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E04-4231-A3F9-3916EA0FA96F}"/>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'Key Financials'!$D$71:$G$71</c:f>
              <c:numCache>
                <c:formatCode>#,##0;\(#,##0\)</c:formatCode>
                <c:ptCount val="4"/>
                <c:pt idx="0">
                  <c:v>76955.472515000001</c:v>
                </c:pt>
                <c:pt idx="1">
                  <c:v>87225.627152000001</c:v>
                </c:pt>
                <c:pt idx="2">
                  <c:v>45593.223850000002</c:v>
                </c:pt>
                <c:pt idx="3">
                  <c:v>34290.746140147021</c:v>
                </c:pt>
              </c:numCache>
            </c:numRef>
          </c:val>
          <c:extLst>
            <c:ext xmlns:c16="http://schemas.microsoft.com/office/drawing/2014/chart" uri="{C3380CC4-5D6E-409C-BE32-E72D297353CC}">
              <c16:uniqueId val="{00000002-9E04-4231-A3F9-3916EA0FA96F}"/>
            </c:ext>
          </c:extLst>
        </c:ser>
        <c:dLbls>
          <c:dLblPos val="outEnd"/>
          <c:showLegendKey val="0"/>
          <c:showVal val="1"/>
          <c:showCatName val="0"/>
          <c:showSerName val="0"/>
          <c:showPercent val="0"/>
          <c:showBubbleSize val="0"/>
        </c:dLbls>
        <c:gapWidth val="219"/>
        <c:axId val="544090479"/>
        <c:axId val="544078415"/>
      </c:barChart>
      <c:lineChart>
        <c:grouping val="standard"/>
        <c:varyColors val="0"/>
        <c:ser>
          <c:idx val="3"/>
          <c:order val="3"/>
          <c:tx>
            <c:strRef>
              <c:f>'Key Financials'!$A$73:$C$73</c:f>
              <c:strCache>
                <c:ptCount val="3"/>
                <c:pt idx="0">
                  <c:v>Debt to Equity%</c:v>
                </c:pt>
              </c:strCache>
            </c:strRef>
          </c:tx>
          <c:spPr>
            <a:ln w="28575" cap="rnd">
              <a:solidFill>
                <a:schemeClr val="accent4"/>
              </a:solidFill>
              <a:round/>
            </a:ln>
            <a:effectLst/>
          </c:spPr>
          <c:marker>
            <c:symbol val="none"/>
          </c:marker>
          <c:dLbls>
            <c:dLbl>
              <c:idx val="1"/>
              <c:layout>
                <c:manualLayout>
                  <c:x val="-5.1357094234468596E-2"/>
                  <c:y val="-4.75837389503626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E04-4231-A3F9-3916EA0FA96F}"/>
                </c:ext>
              </c:extLst>
            </c:dLbl>
            <c:dLbl>
              <c:idx val="2"/>
              <c:layout>
                <c:manualLayout>
                  <c:x val="-3.0390475470140361E-2"/>
                  <c:y val="-4.361792349319152E-1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E04-4231-A3F9-3916EA0FA96F}"/>
                </c:ext>
              </c:extLst>
            </c:dLbl>
            <c:spPr>
              <a:solidFill>
                <a:schemeClr val="bg1"/>
              </a:solidFill>
              <a:ln>
                <a:solidFill>
                  <a:srgbClr val="727272"/>
                </a:solid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solidFill>
                      <a:schemeClr val="dk1">
                        <a:lumMod val="65000"/>
                        <a:lumOff val="35000"/>
                      </a:schemeClr>
                    </a:solidFill>
                    <a:latin typeface="Arial" panose="020B0604020202020204" pitchFamily="34" charset="0"/>
                    <a:ea typeface="+mn-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'Key Financials'!$D$73:$G$73</c:f>
              <c:numCache>
                <c:formatCode>0.0%;\(0.0%\);\-</c:formatCode>
                <c:ptCount val="4"/>
                <c:pt idx="0">
                  <c:v>0.45545631767991751</c:v>
                </c:pt>
                <c:pt idx="1">
                  <c:v>0.28706557678703798</c:v>
                </c:pt>
                <c:pt idx="2">
                  <c:v>0.53943284561133309</c:v>
                </c:pt>
                <c:pt idx="3">
                  <c:v>0.92096509439979779</c:v>
                </c:pt>
              </c:numCache>
            </c:numRef>
          </c:val>
          <c:smooth val="0"/>
          <c:extLst>
            <c:ext xmlns:c16="http://schemas.microsoft.com/office/drawing/2014/chart" uri="{C3380CC4-5D6E-409C-BE32-E72D297353CC}">
              <c16:uniqueId val="{00000003-9E04-4231-A3F9-3916EA0FA96F}"/>
            </c:ext>
          </c:extLst>
        </c:ser>
        <c:dLbls>
          <c:showLegendKey val="0"/>
          <c:showVal val="1"/>
          <c:showCatName val="0"/>
          <c:showSerName val="0"/>
          <c:showPercent val="0"/>
          <c:showBubbleSize val="0"/>
        </c:dLbls>
        <c:marker val="1"/>
        <c:smooth val="0"/>
        <c:axId val="544085487"/>
        <c:axId val="544075919"/>
      </c:lineChart>
      <c:catAx>
        <c:axId val="5440904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544078415"/>
        <c:crosses val="autoZero"/>
        <c:auto val="1"/>
        <c:lblAlgn val="ctr"/>
        <c:lblOffset val="100"/>
        <c:noMultiLvlLbl val="0"/>
      </c:catAx>
      <c:valAx>
        <c:axId val="544078415"/>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lgn="ctr">
              <a:defRPr lang="en-US" altLang="ko-KR" sz="800" b="0" i="0" u="none" strike="noStrike" kern="1200" baseline="0">
                <a:noFill/>
                <a:latin typeface="Arial" panose="020B0604020202020204" pitchFamily="34" charset="0"/>
                <a:ea typeface="+mn-ea"/>
                <a:cs typeface="Arial" panose="020B0604020202020204" pitchFamily="34" charset="0"/>
              </a:defRPr>
            </a:pPr>
            <a:endParaRPr lang="ko-KR"/>
          </a:p>
        </c:txPr>
        <c:crossAx val="544090479"/>
        <c:crosses val="autoZero"/>
        <c:crossBetween val="between"/>
      </c:valAx>
      <c:valAx>
        <c:axId val="544075919"/>
        <c:scaling>
          <c:orientation val="minMax"/>
          <c:min val="-0.1"/>
        </c:scaling>
        <c:delete val="0"/>
        <c:axPos val="r"/>
        <c:numFmt formatCode="0.0%;\(0.0%\);\-" sourceLinked="1"/>
        <c:majorTickMark val="out"/>
        <c:minorTickMark val="none"/>
        <c:tickLblPos val="nextTo"/>
        <c:spPr>
          <a:noFill/>
          <a:ln>
            <a:noFill/>
          </a:ln>
          <a:effectLst/>
        </c:spPr>
        <c:txPr>
          <a:bodyPr rot="-60000000" spcFirstLastPara="1" vertOverflow="ellipsis" vert="horz" wrap="square" anchor="ctr" anchorCtr="1"/>
          <a:lstStyle/>
          <a:p>
            <a:pPr algn="ctr">
              <a:defRPr lang="en-US" altLang="ko-KR" sz="800" b="0" i="0" u="none" strike="noStrike" kern="1200" baseline="0">
                <a:noFill/>
                <a:latin typeface="Arial" panose="020B0604020202020204" pitchFamily="34" charset="0"/>
                <a:ea typeface="+mn-ea"/>
                <a:cs typeface="Arial" panose="020B0604020202020204" pitchFamily="34" charset="0"/>
              </a:defRPr>
            </a:pPr>
            <a:endParaRPr lang="ko-KR"/>
          </a:p>
        </c:txPr>
        <c:crossAx val="544085487"/>
        <c:crosses val="max"/>
        <c:crossBetween val="between"/>
      </c:valAx>
      <c:catAx>
        <c:axId val="544085487"/>
        <c:scaling>
          <c:orientation val="minMax"/>
        </c:scaling>
        <c:delete val="1"/>
        <c:axPos val="b"/>
        <c:majorTickMark val="out"/>
        <c:minorTickMark val="none"/>
        <c:tickLblPos val="nextTo"/>
        <c:crossAx val="544075919"/>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lgn="ctr">
            <a:defRPr lang="en-US" altLang="ko-K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234027802927223"/>
          <c:y val="9.6366925519127664E-2"/>
          <c:w val="0.76859231513433257"/>
          <c:h val="0.80343285615494586"/>
        </c:manualLayout>
      </c:layout>
      <c:barChart>
        <c:barDir val="col"/>
        <c:grouping val="clustered"/>
        <c:varyColors val="0"/>
        <c:ser>
          <c:idx val="0"/>
          <c:order val="0"/>
          <c:tx>
            <c:strRef>
              <c:f>'Key Financials'!$A$28:$B$28</c:f>
              <c:strCache>
                <c:ptCount val="2"/>
                <c:pt idx="0">
                  <c:v>매출액</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'Key Financials'!$C$26:$F$26</c:f>
              <c:strCache>
                <c:ptCount val="4"/>
                <c:pt idx="0">
                  <c:v>FY19</c:v>
                </c:pt>
                <c:pt idx="1">
                  <c:v>FY20</c:v>
                </c:pt>
                <c:pt idx="2">
                  <c:v>FY21</c:v>
                </c:pt>
                <c:pt idx="3">
                  <c:v>FY22(4M)</c:v>
                </c:pt>
              </c:strCache>
            </c:strRef>
          </c:cat>
          <c:val>
            <c:numRef>
              <c:f>'Key Financials'!$C$28:$F$28</c:f>
              <c:numCache>
                <c:formatCode>#,##0;\(#,##0\)</c:formatCode>
                <c:ptCount val="4"/>
                <c:pt idx="0">
                  <c:v>126695.42821600001</c:v>
                </c:pt>
                <c:pt idx="1">
                  <c:v>111683.30481099999</c:v>
                </c:pt>
                <c:pt idx="2">
                  <c:v>90096.812952000007</c:v>
                </c:pt>
                <c:pt idx="3">
                  <c:v>25757.228865272729</c:v>
                </c:pt>
              </c:numCache>
            </c:numRef>
          </c:val>
          <c:extLst>
            <c:ext xmlns:c16="http://schemas.microsoft.com/office/drawing/2014/chart" uri="{C3380CC4-5D6E-409C-BE32-E72D297353CC}">
              <c16:uniqueId val="{00000000-24CB-4E6A-822D-1A3BA5B0C256}"/>
            </c:ext>
          </c:extLst>
        </c:ser>
        <c:ser>
          <c:idx val="1"/>
          <c:order val="1"/>
          <c:tx>
            <c:strRef>
              <c:f>'Key Financials'!$A$43:$B$43</c:f>
              <c:strCache>
                <c:ptCount val="2"/>
                <c:pt idx="0">
                  <c:v>EBIT</c:v>
                </c:pt>
              </c:strCache>
            </c:strRef>
          </c:tx>
          <c:spPr>
            <a:solidFill>
              <a:schemeClr val="accent2"/>
            </a:solidFill>
            <a:ln>
              <a:noFill/>
            </a:ln>
            <a:effectLst/>
          </c:spPr>
          <c:invertIfNegative val="0"/>
          <c:dLbls>
            <c:dLbl>
              <c:idx val="0"/>
              <c:layout>
                <c:manualLayout>
                  <c:x val="0"/>
                  <c:y val="1.272298448671451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4CB-4E6A-822D-1A3BA5B0C256}"/>
                </c:ext>
              </c:extLst>
            </c:dLbl>
            <c:dLbl>
              <c:idx val="1"/>
              <c:layout>
                <c:manualLayout>
                  <c:x val="0"/>
                  <c:y val="1.696553764552157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4CB-4E6A-822D-1A3BA5B0C256}"/>
                </c:ext>
              </c:extLst>
            </c:dLbl>
            <c:dLbl>
              <c:idx val="3"/>
              <c:layout>
                <c:manualLayout>
                  <c:x val="-2.2796351219613767E-3"/>
                  <c:y val="4.240883519626107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24CB-4E6A-822D-1A3BA5B0C256}"/>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'Key Financials'!$C$26:$F$26</c:f>
              <c:strCache>
                <c:ptCount val="4"/>
                <c:pt idx="0">
                  <c:v>FY19</c:v>
                </c:pt>
                <c:pt idx="1">
                  <c:v>FY20</c:v>
                </c:pt>
                <c:pt idx="2">
                  <c:v>FY21</c:v>
                </c:pt>
                <c:pt idx="3">
                  <c:v>FY22(4M)</c:v>
                </c:pt>
              </c:strCache>
            </c:strRef>
          </c:cat>
          <c:val>
            <c:numRef>
              <c:f>'Key Financials'!$C$43:$F$43</c:f>
              <c:numCache>
                <c:formatCode>#,##0;\(#,##0\)</c:formatCode>
                <c:ptCount val="4"/>
                <c:pt idx="0">
                  <c:v>-9201.4245399999636</c:v>
                </c:pt>
                <c:pt idx="1">
                  <c:v>-22583.159291000004</c:v>
                </c:pt>
                <c:pt idx="2">
                  <c:v>-11325.73786899999</c:v>
                </c:pt>
                <c:pt idx="3">
                  <c:v>-3334.0729311243558</c:v>
                </c:pt>
              </c:numCache>
            </c:numRef>
          </c:val>
          <c:extLst>
            <c:ext xmlns:c16="http://schemas.microsoft.com/office/drawing/2014/chart" uri="{C3380CC4-5D6E-409C-BE32-E72D297353CC}">
              <c16:uniqueId val="{00000001-24CB-4E6A-822D-1A3BA5B0C256}"/>
            </c:ext>
          </c:extLst>
        </c:ser>
        <c:ser>
          <c:idx val="2"/>
          <c:order val="2"/>
          <c:tx>
            <c:strRef>
              <c:f>'Key Financials'!$A$45:$B$45</c:f>
              <c:strCache>
                <c:ptCount val="2"/>
                <c:pt idx="0">
                  <c:v>EBITDA</c:v>
                </c:pt>
              </c:strCache>
            </c:strRef>
          </c:tx>
          <c:spPr>
            <a:solidFill>
              <a:schemeClr val="accent3"/>
            </a:solidFill>
            <a:ln>
              <a:noFill/>
            </a:ln>
            <a:effectLst/>
          </c:spPr>
          <c:invertIfNegative val="0"/>
          <c:dLbls>
            <c:dLbl>
              <c:idx val="0"/>
              <c:layout>
                <c:manualLayout>
                  <c:x val="1.5957445853729636E-2"/>
                  <c:y val="2.120475152596672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4CB-4E6A-822D-1A3BA5B0C256}"/>
                </c:ext>
              </c:extLst>
            </c:dLbl>
            <c:dLbl>
              <c:idx val="1"/>
              <c:layout>
                <c:manualLayout>
                  <c:x val="2.0516716097652387E-2"/>
                  <c:y val="1.272532198156800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4CB-4E6A-822D-1A3BA5B0C256}"/>
                </c:ext>
              </c:extLst>
            </c:dLbl>
            <c:dLbl>
              <c:idx val="2"/>
              <c:layout>
                <c:manualLayout>
                  <c:x val="1.5957445853729636E-2"/>
                  <c:y val="1.696520371768538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4CB-4E6A-822D-1A3BA5B0C256}"/>
                </c:ext>
              </c:extLst>
            </c:dLbl>
            <c:dLbl>
              <c:idx val="3"/>
              <c:layout>
                <c:manualLayout>
                  <c:x val="1.5957445853729636E-2"/>
                  <c:y val="2.544596897342902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4CB-4E6A-822D-1A3BA5B0C256}"/>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'Key Financials'!$C$26:$F$26</c:f>
              <c:strCache>
                <c:ptCount val="4"/>
                <c:pt idx="0">
                  <c:v>FY19</c:v>
                </c:pt>
                <c:pt idx="1">
                  <c:v>FY20</c:v>
                </c:pt>
                <c:pt idx="2">
                  <c:v>FY21</c:v>
                </c:pt>
                <c:pt idx="3">
                  <c:v>FY22(4M)</c:v>
                </c:pt>
              </c:strCache>
            </c:strRef>
          </c:cat>
          <c:val>
            <c:numRef>
              <c:f>'Key Financials'!$C$45:$F$45</c:f>
              <c:numCache>
                <c:formatCode>#,##0;\(#,##0\)</c:formatCode>
                <c:ptCount val="4"/>
                <c:pt idx="0">
                  <c:v>-1027.5142969999642</c:v>
                </c:pt>
                <c:pt idx="1">
                  <c:v>-14247.471592000004</c:v>
                </c:pt>
                <c:pt idx="2">
                  <c:v>-4475.8549169999897</c:v>
                </c:pt>
                <c:pt idx="3">
                  <c:v>-2158.9170894349618</c:v>
                </c:pt>
              </c:numCache>
            </c:numRef>
          </c:val>
          <c:extLst>
            <c:ext xmlns:c16="http://schemas.microsoft.com/office/drawing/2014/chart" uri="{C3380CC4-5D6E-409C-BE32-E72D297353CC}">
              <c16:uniqueId val="{00000002-24CB-4E6A-822D-1A3BA5B0C256}"/>
            </c:ext>
          </c:extLst>
        </c:ser>
        <c:dLbls>
          <c:dLblPos val="outEnd"/>
          <c:showLegendKey val="0"/>
          <c:showVal val="1"/>
          <c:showCatName val="0"/>
          <c:showSerName val="0"/>
          <c:showPercent val="0"/>
          <c:showBubbleSize val="0"/>
        </c:dLbls>
        <c:gapWidth val="219"/>
        <c:axId val="336198639"/>
        <c:axId val="336211951"/>
      </c:barChart>
      <c:lineChart>
        <c:grouping val="standard"/>
        <c:varyColors val="0"/>
        <c:ser>
          <c:idx val="3"/>
          <c:order val="3"/>
          <c:tx>
            <c:strRef>
              <c:f>'Key Financials'!$A$46:$B$46</c:f>
              <c:strCache>
                <c:ptCount val="2"/>
                <c:pt idx="0">
                  <c:v>EBITDA%</c:v>
                </c:pt>
              </c:strCache>
            </c:strRef>
          </c:tx>
          <c:spPr>
            <a:ln w="28575" cap="rnd">
              <a:solidFill>
                <a:schemeClr val="accent4"/>
              </a:solidFill>
              <a:round/>
            </a:ln>
            <a:effectLst/>
          </c:spPr>
          <c:marker>
            <c:symbol val="none"/>
          </c:marker>
          <c:dLbls>
            <c:dLbl>
              <c:idx val="0"/>
              <c:layout>
                <c:manualLayout>
                  <c:x val="-3.7123947710555306E-2"/>
                  <c:y val="4.664971871588716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24CB-4E6A-822D-1A3BA5B0C256}"/>
                </c:ext>
              </c:extLst>
            </c:dLbl>
            <c:dLbl>
              <c:idx val="2"/>
              <c:layout>
                <c:manualLayout>
                  <c:x val="-2.572577210074847E-2"/>
                  <c:y val="3.816795167663492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4CB-4E6A-822D-1A3BA5B0C256}"/>
                </c:ext>
              </c:extLst>
            </c:dLbl>
            <c:spPr>
              <a:solidFill>
                <a:schemeClr val="bg1"/>
              </a:solidFill>
              <a:ln>
                <a:solidFill>
                  <a:srgbClr val="727272"/>
                </a:solid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solidFill>
                      <a:schemeClr val="dk1">
                        <a:lumMod val="65000"/>
                        <a:lumOff val="35000"/>
                      </a:schemeClr>
                    </a:solidFill>
                    <a:latin typeface="Arial" panose="020B0604020202020204" pitchFamily="34" charset="0"/>
                    <a:ea typeface="+mn-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'Key Financials'!$C$46:$F$46</c:f>
              <c:numCache>
                <c:formatCode>0.0%;\(0.0%\);\-</c:formatCode>
                <c:ptCount val="4"/>
                <c:pt idx="0">
                  <c:v>-8.1101134545137621E-3</c:v>
                </c:pt>
                <c:pt idx="1">
                  <c:v>-0.12757029008150134</c:v>
                </c:pt>
                <c:pt idx="2">
                  <c:v>-4.9678282398119306E-2</c:v>
                </c:pt>
                <c:pt idx="3">
                  <c:v>-8.3817909943943114E-2</c:v>
                </c:pt>
              </c:numCache>
            </c:numRef>
          </c:val>
          <c:smooth val="0"/>
          <c:extLst>
            <c:ext xmlns:c16="http://schemas.microsoft.com/office/drawing/2014/chart" uri="{C3380CC4-5D6E-409C-BE32-E72D297353CC}">
              <c16:uniqueId val="{00000003-24CB-4E6A-822D-1A3BA5B0C256}"/>
            </c:ext>
          </c:extLst>
        </c:ser>
        <c:dLbls>
          <c:showLegendKey val="0"/>
          <c:showVal val="1"/>
          <c:showCatName val="0"/>
          <c:showSerName val="0"/>
          <c:showPercent val="0"/>
          <c:showBubbleSize val="0"/>
        </c:dLbls>
        <c:marker val="1"/>
        <c:smooth val="0"/>
        <c:axId val="544076335"/>
        <c:axId val="544091311"/>
      </c:lineChart>
      <c:catAx>
        <c:axId val="3361986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336211951"/>
        <c:crosses val="autoZero"/>
        <c:auto val="1"/>
        <c:lblAlgn val="ctr"/>
        <c:lblOffset val="1000"/>
        <c:noMultiLvlLbl val="0"/>
      </c:catAx>
      <c:valAx>
        <c:axId val="336211951"/>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lgn="ctr">
              <a:defRPr lang="en-US" altLang="ko-KR" sz="800" b="0" i="0" u="none" strike="noStrike" kern="1200" baseline="0">
                <a:noFill/>
                <a:latin typeface="Arial" panose="020B0604020202020204" pitchFamily="34" charset="0"/>
                <a:ea typeface="+mn-ea"/>
                <a:cs typeface="Arial" panose="020B0604020202020204" pitchFamily="34" charset="0"/>
              </a:defRPr>
            </a:pPr>
            <a:endParaRPr lang="ko-KR"/>
          </a:p>
        </c:txPr>
        <c:crossAx val="336198639"/>
        <c:crosses val="autoZero"/>
        <c:crossBetween val="between"/>
      </c:valAx>
      <c:valAx>
        <c:axId val="544091311"/>
        <c:scaling>
          <c:orientation val="minMax"/>
          <c:min val="-0.2"/>
        </c:scaling>
        <c:delete val="0"/>
        <c:axPos val="r"/>
        <c:numFmt formatCode="0.0%;\(0.0%\);\-" sourceLinked="1"/>
        <c:majorTickMark val="out"/>
        <c:minorTickMark val="none"/>
        <c:tickLblPos val="nextTo"/>
        <c:spPr>
          <a:noFill/>
          <a:ln>
            <a:noFill/>
          </a:ln>
          <a:effectLst/>
        </c:spPr>
        <c:txPr>
          <a:bodyPr rot="-60000000" spcFirstLastPara="1" vertOverflow="ellipsis" vert="horz" wrap="square" anchor="ctr" anchorCtr="1"/>
          <a:lstStyle/>
          <a:p>
            <a:pPr algn="ctr">
              <a:defRPr lang="en-US" altLang="ko-KR" sz="800" b="0" i="0" u="none" strike="noStrike" kern="1200" baseline="0">
                <a:noFill/>
                <a:latin typeface="Arial" panose="020B0604020202020204" pitchFamily="34" charset="0"/>
                <a:ea typeface="+mn-ea"/>
                <a:cs typeface="Arial" panose="020B0604020202020204" pitchFamily="34" charset="0"/>
              </a:defRPr>
            </a:pPr>
            <a:endParaRPr lang="ko-KR"/>
          </a:p>
        </c:txPr>
        <c:crossAx val="544076335"/>
        <c:crosses val="max"/>
        <c:crossBetween val="between"/>
      </c:valAx>
      <c:catAx>
        <c:axId val="544076335"/>
        <c:scaling>
          <c:orientation val="minMax"/>
        </c:scaling>
        <c:delete val="1"/>
        <c:axPos val="b"/>
        <c:majorTickMark val="out"/>
        <c:minorTickMark val="none"/>
        <c:tickLblPos val="nextTo"/>
        <c:crossAx val="54409131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lgn="ctr">
            <a:defRPr lang="en-US" altLang="ko-K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Revenue!$J$38</c:f>
              <c:strCache>
                <c:ptCount val="1"/>
                <c:pt idx="0">
                  <c:v>대리점</c:v>
                </c:pt>
              </c:strCache>
            </c:strRef>
          </c:tx>
          <c:spPr>
            <a:ln w="28575" cap="rnd">
              <a:solidFill>
                <a:schemeClr val="accent1"/>
              </a:solidFill>
              <a:round/>
            </a:ln>
            <a:effectLst/>
          </c:spPr>
          <c:marker>
            <c:symbol val="none"/>
          </c:marker>
          <c:dLbls>
            <c:dLbl>
              <c:idx val="0"/>
              <c:layout>
                <c:manualLayout>
                  <c:x val="-2.1143702281173287E-17"/>
                  <c:y val="-2.00097895663390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7241-4A01-94A4-0054BB43B709}"/>
                </c:ext>
              </c:extLst>
            </c:dLbl>
            <c:dLbl>
              <c:idx val="1"/>
              <c:layout>
                <c:manualLayout>
                  <c:x val="-8.4574809124693149E-17"/>
                  <c:y val="-4.66895089881243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241-4A01-94A4-0054BB43B709}"/>
                </c:ext>
              </c:extLst>
            </c:dLbl>
            <c:dLbl>
              <c:idx val="2"/>
              <c:layout>
                <c:manualLayout>
                  <c:x val="-8.4574809124693149E-17"/>
                  <c:y val="-7.33692284099097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7241-4A01-94A4-0054BB43B709}"/>
                </c:ext>
              </c:extLst>
            </c:dLbl>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Revenue!$K$37:$N$37</c:f>
              <c:strCache>
                <c:ptCount val="4"/>
                <c:pt idx="0">
                  <c:v>2019</c:v>
                </c:pt>
                <c:pt idx="1">
                  <c:v>2020</c:v>
                </c:pt>
                <c:pt idx="2">
                  <c:v>2021</c:v>
                </c:pt>
                <c:pt idx="3">
                  <c:v>2022 1Q</c:v>
                </c:pt>
              </c:strCache>
            </c:strRef>
          </c:cat>
          <c:val>
            <c:numRef>
              <c:f>Revenue!$K$38:$N$38</c:f>
              <c:numCache>
                <c:formatCode>0.0%</c:formatCode>
                <c:ptCount val="4"/>
                <c:pt idx="0">
                  <c:v>0.32806333256634856</c:v>
                </c:pt>
                <c:pt idx="1">
                  <c:v>0.26261394363176399</c:v>
                </c:pt>
                <c:pt idx="2">
                  <c:v>0.27610050912930872</c:v>
                </c:pt>
                <c:pt idx="3">
                  <c:v>0.26493223796824489</c:v>
                </c:pt>
              </c:numCache>
            </c:numRef>
          </c:val>
          <c:smooth val="0"/>
          <c:extLst>
            <c:ext xmlns:c16="http://schemas.microsoft.com/office/drawing/2014/chart" uri="{C3380CC4-5D6E-409C-BE32-E72D297353CC}">
              <c16:uniqueId val="{00000000-7241-4A01-94A4-0054BB43B709}"/>
            </c:ext>
          </c:extLst>
        </c:ser>
        <c:ser>
          <c:idx val="1"/>
          <c:order val="1"/>
          <c:tx>
            <c:strRef>
              <c:f>Revenue!$J$39</c:f>
              <c:strCache>
                <c:ptCount val="1"/>
                <c:pt idx="0">
                  <c:v>직영점</c:v>
                </c:pt>
              </c:strCache>
            </c:strRef>
          </c:tx>
          <c:spPr>
            <a:ln w="28575" cap="rnd">
              <a:solidFill>
                <a:schemeClr val="accent2"/>
              </a:solidFill>
              <a:round/>
            </a:ln>
            <a:effectLst/>
          </c:spPr>
          <c:marker>
            <c:symbol val="none"/>
          </c:marker>
          <c:cat>
            <c:strRef>
              <c:f>Revenue!$K$37:$N$37</c:f>
              <c:strCache>
                <c:ptCount val="4"/>
                <c:pt idx="0">
                  <c:v>2019</c:v>
                </c:pt>
                <c:pt idx="1">
                  <c:v>2020</c:v>
                </c:pt>
                <c:pt idx="2">
                  <c:v>2021</c:v>
                </c:pt>
                <c:pt idx="3">
                  <c:v>2022 1Q</c:v>
                </c:pt>
              </c:strCache>
            </c:strRef>
          </c:cat>
          <c:val>
            <c:numRef>
              <c:f>Revenue!$K$39:$N$39</c:f>
              <c:numCache>
                <c:formatCode>0.0%</c:formatCode>
                <c:ptCount val="4"/>
                <c:pt idx="0">
                  <c:v>0.10768705322129098</c:v>
                </c:pt>
                <c:pt idx="1">
                  <c:v>0.11391309752507124</c:v>
                </c:pt>
                <c:pt idx="2">
                  <c:v>0.11571755564635391</c:v>
                </c:pt>
                <c:pt idx="3">
                  <c:v>0.10306254310100615</c:v>
                </c:pt>
              </c:numCache>
            </c:numRef>
          </c:val>
          <c:smooth val="0"/>
          <c:extLst>
            <c:ext xmlns:c16="http://schemas.microsoft.com/office/drawing/2014/chart" uri="{C3380CC4-5D6E-409C-BE32-E72D297353CC}">
              <c16:uniqueId val="{00000001-7241-4A01-94A4-0054BB43B709}"/>
            </c:ext>
          </c:extLst>
        </c:ser>
        <c:ser>
          <c:idx val="2"/>
          <c:order val="2"/>
          <c:tx>
            <c:strRef>
              <c:f>Revenue!$J$40</c:f>
              <c:strCache>
                <c:ptCount val="1"/>
                <c:pt idx="0">
                  <c:v>백화점</c:v>
                </c:pt>
              </c:strCache>
            </c:strRef>
          </c:tx>
          <c:spPr>
            <a:ln w="28575" cap="rnd">
              <a:solidFill>
                <a:schemeClr val="accent3"/>
              </a:solidFill>
              <a:round/>
            </a:ln>
            <a:effectLst/>
          </c:spPr>
          <c:marker>
            <c:symbol val="none"/>
          </c:marker>
          <c:cat>
            <c:strRef>
              <c:f>Revenue!$K$37:$N$37</c:f>
              <c:strCache>
                <c:ptCount val="4"/>
                <c:pt idx="0">
                  <c:v>2019</c:v>
                </c:pt>
                <c:pt idx="1">
                  <c:v>2020</c:v>
                </c:pt>
                <c:pt idx="2">
                  <c:v>2021</c:v>
                </c:pt>
                <c:pt idx="3">
                  <c:v>2022 1Q</c:v>
                </c:pt>
              </c:strCache>
            </c:strRef>
          </c:cat>
          <c:val>
            <c:numRef>
              <c:f>Revenue!$K$40:$N$40</c:f>
              <c:numCache>
                <c:formatCode>0.0%</c:formatCode>
                <c:ptCount val="4"/>
                <c:pt idx="0">
                  <c:v>6.9835423519853751E-2</c:v>
                </c:pt>
                <c:pt idx="1">
                  <c:v>5.2522455516442593E-2</c:v>
                </c:pt>
                <c:pt idx="2">
                  <c:v>6.5639082808410965E-2</c:v>
                </c:pt>
                <c:pt idx="3">
                  <c:v>6.1154391497971958E-2</c:v>
                </c:pt>
              </c:numCache>
            </c:numRef>
          </c:val>
          <c:smooth val="0"/>
          <c:extLst>
            <c:ext xmlns:c16="http://schemas.microsoft.com/office/drawing/2014/chart" uri="{C3380CC4-5D6E-409C-BE32-E72D297353CC}">
              <c16:uniqueId val="{00000002-7241-4A01-94A4-0054BB43B709}"/>
            </c:ext>
          </c:extLst>
        </c:ser>
        <c:ser>
          <c:idx val="3"/>
          <c:order val="3"/>
          <c:tx>
            <c:strRef>
              <c:f>Revenue!$J$41</c:f>
              <c:strCache>
                <c:ptCount val="1"/>
                <c:pt idx="0">
                  <c:v>온라인</c:v>
                </c:pt>
              </c:strCache>
            </c:strRef>
          </c:tx>
          <c:spPr>
            <a:ln w="28575" cap="rnd">
              <a:solidFill>
                <a:schemeClr val="accent4"/>
              </a:solidFill>
              <a:round/>
            </a:ln>
            <a:effectLst/>
          </c:spPr>
          <c:marker>
            <c:symbol val="none"/>
          </c:marker>
          <c:cat>
            <c:strRef>
              <c:f>Revenue!$K$37:$N$37</c:f>
              <c:strCache>
                <c:ptCount val="4"/>
                <c:pt idx="0">
                  <c:v>2019</c:v>
                </c:pt>
                <c:pt idx="1">
                  <c:v>2020</c:v>
                </c:pt>
                <c:pt idx="2">
                  <c:v>2021</c:v>
                </c:pt>
                <c:pt idx="3">
                  <c:v>2022 1Q</c:v>
                </c:pt>
              </c:strCache>
            </c:strRef>
          </c:cat>
          <c:val>
            <c:numRef>
              <c:f>Revenue!$K$41:$N$41</c:f>
              <c:numCache>
                <c:formatCode>0.0%</c:formatCode>
                <c:ptCount val="4"/>
                <c:pt idx="0">
                  <c:v>2.8597810944394075E-2</c:v>
                </c:pt>
                <c:pt idx="1">
                  <c:v>4.0013730774669694E-2</c:v>
                </c:pt>
                <c:pt idx="2">
                  <c:v>4.137965973083254E-2</c:v>
                </c:pt>
                <c:pt idx="3">
                  <c:v>4.6848873709162811E-2</c:v>
                </c:pt>
              </c:numCache>
            </c:numRef>
          </c:val>
          <c:smooth val="0"/>
          <c:extLst>
            <c:ext xmlns:c16="http://schemas.microsoft.com/office/drawing/2014/chart" uri="{C3380CC4-5D6E-409C-BE32-E72D297353CC}">
              <c16:uniqueId val="{00000003-7241-4A01-94A4-0054BB43B709}"/>
            </c:ext>
          </c:extLst>
        </c:ser>
        <c:ser>
          <c:idx val="4"/>
          <c:order val="4"/>
          <c:tx>
            <c:strRef>
              <c:f>Revenue!$J$42</c:f>
              <c:strCache>
                <c:ptCount val="1"/>
                <c:pt idx="0">
                  <c:v>홈쇼핑</c:v>
                </c:pt>
              </c:strCache>
            </c:strRef>
          </c:tx>
          <c:spPr>
            <a:ln w="28575" cap="rnd">
              <a:solidFill>
                <a:schemeClr val="accent5"/>
              </a:solidFill>
              <a:round/>
            </a:ln>
            <a:effectLst/>
          </c:spPr>
          <c:marker>
            <c:symbol val="none"/>
          </c:marker>
          <c:dLbls>
            <c:dLbl>
              <c:idx val="3"/>
              <c:layout>
                <c:manualLayout>
                  <c:x val="0"/>
                  <c:y val="2.00097895663390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241-4A01-94A4-0054BB43B709}"/>
                </c:ext>
              </c:extLst>
            </c:dLbl>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Revenue!$K$37:$N$37</c:f>
              <c:strCache>
                <c:ptCount val="4"/>
                <c:pt idx="0">
                  <c:v>2019</c:v>
                </c:pt>
                <c:pt idx="1">
                  <c:v>2020</c:v>
                </c:pt>
                <c:pt idx="2">
                  <c:v>2021</c:v>
                </c:pt>
                <c:pt idx="3">
                  <c:v>2022 1Q</c:v>
                </c:pt>
              </c:strCache>
            </c:strRef>
          </c:cat>
          <c:val>
            <c:numRef>
              <c:f>Revenue!$K$42:$N$42</c:f>
              <c:numCache>
                <c:formatCode>0.0%</c:formatCode>
                <c:ptCount val="4"/>
                <c:pt idx="0">
                  <c:v>6.4131605624030558E-2</c:v>
                </c:pt>
                <c:pt idx="1">
                  <c:v>0.11041067586449342</c:v>
                </c:pt>
                <c:pt idx="2">
                  <c:v>0.16834941520528601</c:v>
                </c:pt>
                <c:pt idx="3">
                  <c:v>0.19266441073709714</c:v>
                </c:pt>
              </c:numCache>
            </c:numRef>
          </c:val>
          <c:smooth val="0"/>
          <c:extLst>
            <c:ext xmlns:c16="http://schemas.microsoft.com/office/drawing/2014/chart" uri="{C3380CC4-5D6E-409C-BE32-E72D297353CC}">
              <c16:uniqueId val="{00000004-7241-4A01-94A4-0054BB43B709}"/>
            </c:ext>
          </c:extLst>
        </c:ser>
        <c:ser>
          <c:idx val="5"/>
          <c:order val="5"/>
          <c:tx>
            <c:strRef>
              <c:f>Revenue!$J$43</c:f>
              <c:strCache>
                <c:ptCount val="1"/>
                <c:pt idx="0">
                  <c:v>일반점</c:v>
                </c:pt>
              </c:strCache>
            </c:strRef>
          </c:tx>
          <c:spPr>
            <a:ln w="28575" cap="rnd">
              <a:solidFill>
                <a:schemeClr val="accent6"/>
              </a:solidFill>
              <a:round/>
            </a:ln>
            <a:effectLst/>
          </c:spPr>
          <c:marker>
            <c:symbol val="none"/>
          </c:marker>
          <c:dLbls>
            <c:dLbl>
              <c:idx val="0"/>
              <c:layout>
                <c:manualLayout>
                  <c:x val="-2.1143702281173287E-17"/>
                  <c:y val="-4.66895089881243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241-4A01-94A4-0054BB43B709}"/>
                </c:ext>
              </c:extLst>
            </c:dLbl>
            <c:dLbl>
              <c:idx val="2"/>
              <c:layout>
                <c:manualLayout>
                  <c:x val="-8.4574809124693149E-17"/>
                  <c:y val="-5.33594388435707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241-4A01-94A4-0054BB43B709}"/>
                </c:ext>
              </c:extLst>
            </c:dLbl>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Revenue!$K$37:$N$37</c:f>
              <c:strCache>
                <c:ptCount val="4"/>
                <c:pt idx="0">
                  <c:v>2019</c:v>
                </c:pt>
                <c:pt idx="1">
                  <c:v>2020</c:v>
                </c:pt>
                <c:pt idx="2">
                  <c:v>2021</c:v>
                </c:pt>
                <c:pt idx="3">
                  <c:v>2022 1Q</c:v>
                </c:pt>
              </c:strCache>
            </c:strRef>
          </c:cat>
          <c:val>
            <c:numRef>
              <c:f>Revenue!$K$43:$N$43</c:f>
              <c:numCache>
                <c:formatCode>0.0%</c:formatCode>
                <c:ptCount val="4"/>
                <c:pt idx="0">
                  <c:v>0.13703629700253814</c:v>
                </c:pt>
                <c:pt idx="1">
                  <c:v>0.15847345537282781</c:v>
                </c:pt>
                <c:pt idx="2">
                  <c:v>0.19487982907833254</c:v>
                </c:pt>
                <c:pt idx="3">
                  <c:v>0.21084790305718107</c:v>
                </c:pt>
              </c:numCache>
            </c:numRef>
          </c:val>
          <c:smooth val="0"/>
          <c:extLst>
            <c:ext xmlns:c16="http://schemas.microsoft.com/office/drawing/2014/chart" uri="{C3380CC4-5D6E-409C-BE32-E72D297353CC}">
              <c16:uniqueId val="{00000005-7241-4A01-94A4-0054BB43B709}"/>
            </c:ext>
          </c:extLst>
        </c:ser>
        <c:ser>
          <c:idx val="6"/>
          <c:order val="6"/>
          <c:tx>
            <c:strRef>
              <c:f>Revenue!$J$44</c:f>
              <c:strCache>
                <c:ptCount val="1"/>
                <c:pt idx="0">
                  <c:v>할인점</c:v>
                </c:pt>
              </c:strCache>
            </c:strRef>
          </c:tx>
          <c:spPr>
            <a:ln w="28575" cap="rnd">
              <a:solidFill>
                <a:schemeClr val="accent1">
                  <a:lumMod val="60000"/>
                </a:schemeClr>
              </a:solidFill>
              <a:round/>
            </a:ln>
            <a:effectLst/>
          </c:spPr>
          <c:marker>
            <c:symbol val="none"/>
          </c:marker>
          <c:dLbls>
            <c:dLbl>
              <c:idx val="0"/>
              <c:layout>
                <c:manualLayout>
                  <c:x val="-2.1143702281173287E-17"/>
                  <c:y val="-2.00097895663390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7241-4A01-94A4-0054BB43B709}"/>
                </c:ext>
              </c:extLst>
            </c:dLbl>
            <c:dLbl>
              <c:idx val="2"/>
              <c:delete val="1"/>
              <c:extLst>
                <c:ext xmlns:c15="http://schemas.microsoft.com/office/drawing/2012/chart" uri="{CE6537A1-D6FC-4f65-9D91-7224C49458BB}"/>
                <c:ext xmlns:c16="http://schemas.microsoft.com/office/drawing/2014/chart" uri="{C3380CC4-5D6E-409C-BE32-E72D297353CC}">
                  <c16:uniqueId val="{00000006-7241-4A01-94A4-0054BB43B709}"/>
                </c:ext>
              </c:extLst>
            </c:dLbl>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Revenue!$K$37:$N$37</c:f>
              <c:strCache>
                <c:ptCount val="4"/>
                <c:pt idx="0">
                  <c:v>2019</c:v>
                </c:pt>
                <c:pt idx="1">
                  <c:v>2020</c:v>
                </c:pt>
                <c:pt idx="2">
                  <c:v>2021</c:v>
                </c:pt>
                <c:pt idx="3">
                  <c:v>2022 1Q</c:v>
                </c:pt>
              </c:strCache>
            </c:strRef>
          </c:cat>
          <c:val>
            <c:numRef>
              <c:f>Revenue!$K$44:$N$44</c:f>
              <c:numCache>
                <c:formatCode>0.0%</c:formatCode>
                <c:ptCount val="4"/>
                <c:pt idx="0">
                  <c:v>0.2430608877131058</c:v>
                </c:pt>
                <c:pt idx="1">
                  <c:v>0.22130670283739914</c:v>
                </c:pt>
                <c:pt idx="2">
                  <c:v>0.16440502661634396</c:v>
                </c:pt>
                <c:pt idx="3">
                  <c:v>0.13396143337965891</c:v>
                </c:pt>
              </c:numCache>
            </c:numRef>
          </c:val>
          <c:smooth val="0"/>
          <c:extLst>
            <c:ext xmlns:c16="http://schemas.microsoft.com/office/drawing/2014/chart" uri="{C3380CC4-5D6E-409C-BE32-E72D297353CC}">
              <c16:uniqueId val="{00000007-7241-4A01-94A4-0054BB43B709}"/>
            </c:ext>
          </c:extLst>
        </c:ser>
        <c:dLbls>
          <c:showLegendKey val="0"/>
          <c:showVal val="0"/>
          <c:showCatName val="0"/>
          <c:showSerName val="0"/>
          <c:showPercent val="0"/>
          <c:showBubbleSize val="0"/>
        </c:dLbls>
        <c:smooth val="0"/>
        <c:axId val="755727248"/>
        <c:axId val="755727664"/>
      </c:lineChart>
      <c:catAx>
        <c:axId val="755727248"/>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755727664"/>
        <c:crosses val="autoZero"/>
        <c:auto val="1"/>
        <c:lblAlgn val="ctr"/>
        <c:lblOffset val="100"/>
        <c:noMultiLvlLbl val="0"/>
      </c:catAx>
      <c:valAx>
        <c:axId val="755727664"/>
        <c:scaling>
          <c:orientation val="minMax"/>
        </c:scaling>
        <c:delete val="1"/>
        <c:axPos val="l"/>
        <c:numFmt formatCode="0.0%" sourceLinked="1"/>
        <c:majorTickMark val="none"/>
        <c:minorTickMark val="none"/>
        <c:tickLblPos val="nextTo"/>
        <c:crossAx val="7557272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700">
          <a:latin typeface="Arial" panose="020B0604020202020204" pitchFamily="34" charset="0"/>
          <a:cs typeface="Arial" panose="020B0604020202020204" pitchFamily="34" charset="0"/>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none"/>
          </c:marker>
          <c:cat>
            <c:numRef>
              <c:f>Revenue!$E$102:$AQ$102</c:f>
              <c:numCache>
                <c:formatCode>General</c:formatCode>
                <c:ptCount val="39"/>
                <c:pt idx="0">
                  <c:v>1901</c:v>
                </c:pt>
                <c:pt idx="1">
                  <c:v>1902</c:v>
                </c:pt>
                <c:pt idx="2">
                  <c:v>1903</c:v>
                </c:pt>
                <c:pt idx="3">
                  <c:v>1904</c:v>
                </c:pt>
                <c:pt idx="4">
                  <c:v>1905</c:v>
                </c:pt>
                <c:pt idx="5">
                  <c:v>1906</c:v>
                </c:pt>
                <c:pt idx="6">
                  <c:v>1907</c:v>
                </c:pt>
                <c:pt idx="7">
                  <c:v>1908</c:v>
                </c:pt>
                <c:pt idx="8">
                  <c:v>1909</c:v>
                </c:pt>
                <c:pt idx="9">
                  <c:v>1910</c:v>
                </c:pt>
                <c:pt idx="10">
                  <c:v>1911</c:v>
                </c:pt>
                <c:pt idx="11">
                  <c:v>1912</c:v>
                </c:pt>
                <c:pt idx="12">
                  <c:v>2001</c:v>
                </c:pt>
                <c:pt idx="13">
                  <c:v>2002</c:v>
                </c:pt>
                <c:pt idx="14">
                  <c:v>2003</c:v>
                </c:pt>
                <c:pt idx="15">
                  <c:v>2004</c:v>
                </c:pt>
                <c:pt idx="16">
                  <c:v>2005</c:v>
                </c:pt>
                <c:pt idx="17">
                  <c:v>2006</c:v>
                </c:pt>
                <c:pt idx="18">
                  <c:v>2007</c:v>
                </c:pt>
                <c:pt idx="19">
                  <c:v>2008</c:v>
                </c:pt>
                <c:pt idx="20">
                  <c:v>2009</c:v>
                </c:pt>
                <c:pt idx="21">
                  <c:v>2010</c:v>
                </c:pt>
                <c:pt idx="22">
                  <c:v>2011</c:v>
                </c:pt>
                <c:pt idx="23">
                  <c:v>2012</c:v>
                </c:pt>
                <c:pt idx="24">
                  <c:v>2101</c:v>
                </c:pt>
                <c:pt idx="25">
                  <c:v>2102</c:v>
                </c:pt>
                <c:pt idx="26">
                  <c:v>2103</c:v>
                </c:pt>
                <c:pt idx="27">
                  <c:v>2104</c:v>
                </c:pt>
                <c:pt idx="28">
                  <c:v>2105</c:v>
                </c:pt>
                <c:pt idx="29">
                  <c:v>2106</c:v>
                </c:pt>
                <c:pt idx="30">
                  <c:v>2107</c:v>
                </c:pt>
                <c:pt idx="31">
                  <c:v>2108</c:v>
                </c:pt>
                <c:pt idx="32">
                  <c:v>2109</c:v>
                </c:pt>
                <c:pt idx="33">
                  <c:v>2110</c:v>
                </c:pt>
                <c:pt idx="34">
                  <c:v>2111</c:v>
                </c:pt>
                <c:pt idx="35">
                  <c:v>2112</c:v>
                </c:pt>
                <c:pt idx="36">
                  <c:v>2201</c:v>
                </c:pt>
                <c:pt idx="37">
                  <c:v>2202</c:v>
                </c:pt>
                <c:pt idx="38">
                  <c:v>2203</c:v>
                </c:pt>
              </c:numCache>
            </c:numRef>
          </c:cat>
          <c:val>
            <c:numRef>
              <c:f>Revenue!$E$105:$AQ$105</c:f>
              <c:numCache>
                <c:formatCode>#,##0;\(#,##0\);\-</c:formatCode>
                <c:ptCount val="39"/>
                <c:pt idx="0">
                  <c:v>7797.2556679999998</c:v>
                </c:pt>
                <c:pt idx="1">
                  <c:v>6632.4787889999989</c:v>
                </c:pt>
                <c:pt idx="2">
                  <c:v>7848.7188369999994</c:v>
                </c:pt>
                <c:pt idx="3">
                  <c:v>9490.262412</c:v>
                </c:pt>
                <c:pt idx="4">
                  <c:v>10211.957443999998</c:v>
                </c:pt>
                <c:pt idx="5">
                  <c:v>9298.9479589999992</c:v>
                </c:pt>
                <c:pt idx="6">
                  <c:v>8391.9698600000011</c:v>
                </c:pt>
                <c:pt idx="7">
                  <c:v>10237.453064000003</c:v>
                </c:pt>
                <c:pt idx="8">
                  <c:v>10127.267403</c:v>
                </c:pt>
                <c:pt idx="9">
                  <c:v>8745.5260660000004</c:v>
                </c:pt>
                <c:pt idx="10">
                  <c:v>6768.3153830000001</c:v>
                </c:pt>
                <c:pt idx="11">
                  <c:v>6746.3042700000015</c:v>
                </c:pt>
                <c:pt idx="12">
                  <c:v>6403.267984000001</c:v>
                </c:pt>
                <c:pt idx="13">
                  <c:v>6056.2484930000001</c:v>
                </c:pt>
                <c:pt idx="14">
                  <c:v>6962.5424830000002</c:v>
                </c:pt>
                <c:pt idx="15">
                  <c:v>7461.3239869999998</c:v>
                </c:pt>
                <c:pt idx="16">
                  <c:v>9895.1626239999969</c:v>
                </c:pt>
                <c:pt idx="17">
                  <c:v>11711.413982</c:v>
                </c:pt>
                <c:pt idx="18">
                  <c:v>6134.4009130000004</c:v>
                </c:pt>
                <c:pt idx="19">
                  <c:v>6455.1995740000011</c:v>
                </c:pt>
                <c:pt idx="20">
                  <c:v>7477.3029469999992</c:v>
                </c:pt>
                <c:pt idx="21">
                  <c:v>8402.2344270000012</c:v>
                </c:pt>
                <c:pt idx="22">
                  <c:v>6953.7327379999997</c:v>
                </c:pt>
                <c:pt idx="23">
                  <c:v>7095.2673560000003</c:v>
                </c:pt>
                <c:pt idx="24">
                  <c:v>3990.8134340000001</c:v>
                </c:pt>
                <c:pt idx="25">
                  <c:v>6333.8717740000002</c:v>
                </c:pt>
                <c:pt idx="26">
                  <c:v>10526.504669</c:v>
                </c:pt>
                <c:pt idx="27">
                  <c:v>7831.1607140000006</c:v>
                </c:pt>
                <c:pt idx="28">
                  <c:v>6154.2172529999989</c:v>
                </c:pt>
                <c:pt idx="29">
                  <c:v>6197.1492679999992</c:v>
                </c:pt>
                <c:pt idx="30">
                  <c:v>5344.6721920000009</c:v>
                </c:pt>
                <c:pt idx="31">
                  <c:v>5896.806071</c:v>
                </c:pt>
                <c:pt idx="32">
                  <c:v>6055.7699599999996</c:v>
                </c:pt>
                <c:pt idx="33">
                  <c:v>5146.9477260000003</c:v>
                </c:pt>
                <c:pt idx="34">
                  <c:v>4842.720088</c:v>
                </c:pt>
                <c:pt idx="35">
                  <c:v>2639.0415100000005</c:v>
                </c:pt>
                <c:pt idx="36">
                  <c:v>4495.9264719999992</c:v>
                </c:pt>
                <c:pt idx="37">
                  <c:v>5424.0671740000007</c:v>
                </c:pt>
                <c:pt idx="38">
                  <c:v>4867.2177029999993</c:v>
                </c:pt>
              </c:numCache>
            </c:numRef>
          </c:val>
          <c:smooth val="0"/>
          <c:extLst>
            <c:ext xmlns:c16="http://schemas.microsoft.com/office/drawing/2014/chart" uri="{C3380CC4-5D6E-409C-BE32-E72D297353CC}">
              <c16:uniqueId val="{00000000-B622-45A4-A76E-C683395AD778}"/>
            </c:ext>
          </c:extLst>
        </c:ser>
        <c:dLbls>
          <c:showLegendKey val="0"/>
          <c:showVal val="0"/>
          <c:showCatName val="0"/>
          <c:showSerName val="0"/>
          <c:showPercent val="0"/>
          <c:showBubbleSize val="0"/>
        </c:dLbls>
        <c:smooth val="0"/>
        <c:axId val="977116735"/>
        <c:axId val="977117151"/>
      </c:lineChart>
      <c:catAx>
        <c:axId val="9771167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977117151"/>
        <c:crosses val="autoZero"/>
        <c:auto val="1"/>
        <c:lblAlgn val="ctr"/>
        <c:lblOffset val="100"/>
        <c:noMultiLvlLbl val="0"/>
      </c:catAx>
      <c:valAx>
        <c:axId val="977117151"/>
        <c:scaling>
          <c:orientation val="minMax"/>
        </c:scaling>
        <c:delete val="0"/>
        <c:axPos val="l"/>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977116735"/>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800">
          <a:solidFill>
            <a:schemeClr val="tx1"/>
          </a:solidFill>
          <a:latin typeface="Arial" panose="020B0604020202020204" pitchFamily="34" charset="0"/>
          <a:cs typeface="Arial" panose="020B0604020202020204" pitchFamily="34" charset="0"/>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1"/>
          <c:tx>
            <c:strRef>
              <c:f>Revenue!$C$135:$D$135</c:f>
              <c:strCache>
                <c:ptCount val="2"/>
                <c:pt idx="0">
                  <c:v>매출</c:v>
                </c:pt>
              </c:strCache>
            </c:strRef>
          </c:tx>
          <c:spPr>
            <a:ln w="28575" cap="rnd">
              <a:solidFill>
                <a:schemeClr val="accent2"/>
              </a:solidFill>
              <a:round/>
            </a:ln>
            <a:effectLst/>
          </c:spPr>
          <c:marker>
            <c:symbol val="none"/>
          </c:marker>
          <c:cat>
            <c:numRef>
              <c:f>Revenue!$E$102:$AH$102</c:f>
              <c:numCache>
                <c:formatCode>General</c:formatCode>
                <c:ptCount val="30"/>
                <c:pt idx="0">
                  <c:v>1901</c:v>
                </c:pt>
                <c:pt idx="1">
                  <c:v>1902</c:v>
                </c:pt>
                <c:pt idx="2">
                  <c:v>1903</c:v>
                </c:pt>
                <c:pt idx="3">
                  <c:v>1904</c:v>
                </c:pt>
                <c:pt idx="4">
                  <c:v>1905</c:v>
                </c:pt>
                <c:pt idx="5">
                  <c:v>1906</c:v>
                </c:pt>
                <c:pt idx="6">
                  <c:v>1907</c:v>
                </c:pt>
                <c:pt idx="7">
                  <c:v>1908</c:v>
                </c:pt>
                <c:pt idx="8">
                  <c:v>1909</c:v>
                </c:pt>
                <c:pt idx="9">
                  <c:v>1910</c:v>
                </c:pt>
                <c:pt idx="10">
                  <c:v>1911</c:v>
                </c:pt>
                <c:pt idx="11">
                  <c:v>1912</c:v>
                </c:pt>
                <c:pt idx="12">
                  <c:v>2001</c:v>
                </c:pt>
                <c:pt idx="13">
                  <c:v>2002</c:v>
                </c:pt>
                <c:pt idx="14">
                  <c:v>2003</c:v>
                </c:pt>
                <c:pt idx="15">
                  <c:v>2004</c:v>
                </c:pt>
                <c:pt idx="16">
                  <c:v>2005</c:v>
                </c:pt>
                <c:pt idx="17">
                  <c:v>2006</c:v>
                </c:pt>
                <c:pt idx="18">
                  <c:v>2007</c:v>
                </c:pt>
                <c:pt idx="19">
                  <c:v>2008</c:v>
                </c:pt>
                <c:pt idx="20">
                  <c:v>2009</c:v>
                </c:pt>
                <c:pt idx="21">
                  <c:v>2010</c:v>
                </c:pt>
                <c:pt idx="22">
                  <c:v>2011</c:v>
                </c:pt>
                <c:pt idx="23">
                  <c:v>2012</c:v>
                </c:pt>
                <c:pt idx="24">
                  <c:v>2101</c:v>
                </c:pt>
                <c:pt idx="25">
                  <c:v>2102</c:v>
                </c:pt>
                <c:pt idx="26">
                  <c:v>2103</c:v>
                </c:pt>
                <c:pt idx="27">
                  <c:v>2104</c:v>
                </c:pt>
                <c:pt idx="28">
                  <c:v>2105</c:v>
                </c:pt>
                <c:pt idx="29">
                  <c:v>2106</c:v>
                </c:pt>
              </c:numCache>
            </c:numRef>
          </c:cat>
          <c:val>
            <c:numRef>
              <c:f>Revenue!$E$135:$AH$135</c:f>
              <c:numCache>
                <c:formatCode>#,##0;\(#,##0\);\-</c:formatCode>
                <c:ptCount val="30"/>
                <c:pt idx="0">
                  <c:v>7797.2556679999998</c:v>
                </c:pt>
                <c:pt idx="1">
                  <c:v>6632.4787889999989</c:v>
                </c:pt>
                <c:pt idx="2">
                  <c:v>7848.7188369999994</c:v>
                </c:pt>
                <c:pt idx="3">
                  <c:v>9490.262412</c:v>
                </c:pt>
                <c:pt idx="4">
                  <c:v>10211.957443999998</c:v>
                </c:pt>
                <c:pt idx="5">
                  <c:v>9298.9479589999992</c:v>
                </c:pt>
                <c:pt idx="6">
                  <c:v>8391.9698600000011</c:v>
                </c:pt>
                <c:pt idx="7">
                  <c:v>10237.453064000003</c:v>
                </c:pt>
                <c:pt idx="8">
                  <c:v>10127.267403</c:v>
                </c:pt>
                <c:pt idx="9">
                  <c:v>8745.5260660000004</c:v>
                </c:pt>
                <c:pt idx="10">
                  <c:v>6768.3153830000001</c:v>
                </c:pt>
                <c:pt idx="11">
                  <c:v>6746.3042700000015</c:v>
                </c:pt>
                <c:pt idx="12">
                  <c:v>6403.267984000001</c:v>
                </c:pt>
                <c:pt idx="13">
                  <c:v>6056.2484930000001</c:v>
                </c:pt>
                <c:pt idx="14">
                  <c:v>6962.5424830000002</c:v>
                </c:pt>
                <c:pt idx="15">
                  <c:v>7461.3239869999998</c:v>
                </c:pt>
                <c:pt idx="16">
                  <c:v>9895.1626239999969</c:v>
                </c:pt>
                <c:pt idx="17">
                  <c:v>11711.413982</c:v>
                </c:pt>
                <c:pt idx="18">
                  <c:v>6134.4009130000004</c:v>
                </c:pt>
                <c:pt idx="19">
                  <c:v>6455.1995740000011</c:v>
                </c:pt>
                <c:pt idx="20">
                  <c:v>7477.3029469999992</c:v>
                </c:pt>
                <c:pt idx="21">
                  <c:v>8402.2344270000012</c:v>
                </c:pt>
                <c:pt idx="22">
                  <c:v>6953.7327379999997</c:v>
                </c:pt>
                <c:pt idx="23">
                  <c:v>7095.2673560000003</c:v>
                </c:pt>
                <c:pt idx="24">
                  <c:v>3990.8134340000001</c:v>
                </c:pt>
                <c:pt idx="25">
                  <c:v>6333.8717740000002</c:v>
                </c:pt>
                <c:pt idx="26">
                  <c:v>10526.504669</c:v>
                </c:pt>
                <c:pt idx="27">
                  <c:v>7831.1607140000006</c:v>
                </c:pt>
                <c:pt idx="28">
                  <c:v>6154.2172529999989</c:v>
                </c:pt>
                <c:pt idx="29">
                  <c:v>6197.1492679999992</c:v>
                </c:pt>
              </c:numCache>
            </c:numRef>
          </c:val>
          <c:smooth val="0"/>
          <c:extLst>
            <c:ext xmlns:c16="http://schemas.microsoft.com/office/drawing/2014/chart" uri="{C3380CC4-5D6E-409C-BE32-E72D297353CC}">
              <c16:uniqueId val="{00000000-8F79-44E0-80DD-7D839EB32B0F}"/>
            </c:ext>
          </c:extLst>
        </c:ser>
        <c:dLbls>
          <c:showLegendKey val="0"/>
          <c:showVal val="0"/>
          <c:showCatName val="0"/>
          <c:showSerName val="0"/>
          <c:showPercent val="0"/>
          <c:showBubbleSize val="0"/>
        </c:dLbls>
        <c:marker val="1"/>
        <c:smooth val="0"/>
        <c:axId val="978730527"/>
        <c:axId val="978736351"/>
      </c:lineChart>
      <c:lineChart>
        <c:grouping val="standard"/>
        <c:varyColors val="0"/>
        <c:ser>
          <c:idx val="0"/>
          <c:order val="0"/>
          <c:tx>
            <c:strRef>
              <c:f>Revenue!$C$134:$D$134</c:f>
              <c:strCache>
                <c:ptCount val="2"/>
                <c:pt idx="0">
                  <c:v>광고선전비</c:v>
                </c:pt>
              </c:strCache>
            </c:strRef>
          </c:tx>
          <c:spPr>
            <a:ln w="28575" cap="rnd">
              <a:solidFill>
                <a:schemeClr val="accent1"/>
              </a:solidFill>
              <a:round/>
            </a:ln>
            <a:effectLst/>
          </c:spPr>
          <c:marker>
            <c:symbol val="none"/>
          </c:marker>
          <c:cat>
            <c:numRef>
              <c:f>Revenue!$E$102:$AH$102</c:f>
              <c:numCache>
                <c:formatCode>General</c:formatCode>
                <c:ptCount val="30"/>
                <c:pt idx="0">
                  <c:v>1901</c:v>
                </c:pt>
                <c:pt idx="1">
                  <c:v>1902</c:v>
                </c:pt>
                <c:pt idx="2">
                  <c:v>1903</c:v>
                </c:pt>
                <c:pt idx="3">
                  <c:v>1904</c:v>
                </c:pt>
                <c:pt idx="4">
                  <c:v>1905</c:v>
                </c:pt>
                <c:pt idx="5">
                  <c:v>1906</c:v>
                </c:pt>
                <c:pt idx="6">
                  <c:v>1907</c:v>
                </c:pt>
                <c:pt idx="7">
                  <c:v>1908</c:v>
                </c:pt>
                <c:pt idx="8">
                  <c:v>1909</c:v>
                </c:pt>
                <c:pt idx="9">
                  <c:v>1910</c:v>
                </c:pt>
                <c:pt idx="10">
                  <c:v>1911</c:v>
                </c:pt>
                <c:pt idx="11">
                  <c:v>1912</c:v>
                </c:pt>
                <c:pt idx="12">
                  <c:v>2001</c:v>
                </c:pt>
                <c:pt idx="13">
                  <c:v>2002</c:v>
                </c:pt>
                <c:pt idx="14">
                  <c:v>2003</c:v>
                </c:pt>
                <c:pt idx="15">
                  <c:v>2004</c:v>
                </c:pt>
                <c:pt idx="16">
                  <c:v>2005</c:v>
                </c:pt>
                <c:pt idx="17">
                  <c:v>2006</c:v>
                </c:pt>
                <c:pt idx="18">
                  <c:v>2007</c:v>
                </c:pt>
                <c:pt idx="19">
                  <c:v>2008</c:v>
                </c:pt>
                <c:pt idx="20">
                  <c:v>2009</c:v>
                </c:pt>
                <c:pt idx="21">
                  <c:v>2010</c:v>
                </c:pt>
                <c:pt idx="22">
                  <c:v>2011</c:v>
                </c:pt>
                <c:pt idx="23">
                  <c:v>2012</c:v>
                </c:pt>
                <c:pt idx="24">
                  <c:v>2101</c:v>
                </c:pt>
                <c:pt idx="25">
                  <c:v>2102</c:v>
                </c:pt>
                <c:pt idx="26">
                  <c:v>2103</c:v>
                </c:pt>
                <c:pt idx="27">
                  <c:v>2104</c:v>
                </c:pt>
                <c:pt idx="28">
                  <c:v>2105</c:v>
                </c:pt>
                <c:pt idx="29">
                  <c:v>2106</c:v>
                </c:pt>
              </c:numCache>
            </c:numRef>
          </c:cat>
          <c:val>
            <c:numRef>
              <c:f>Revenue!$E$134:$AH$134</c:f>
              <c:numCache>
                <c:formatCode>#,##0;\(#,##0\);\-</c:formatCode>
                <c:ptCount val="30"/>
                <c:pt idx="0">
                  <c:v>328.03827799999999</c:v>
                </c:pt>
                <c:pt idx="1">
                  <c:v>386.02291300000002</c:v>
                </c:pt>
                <c:pt idx="2">
                  <c:v>285.68692800000002</c:v>
                </c:pt>
                <c:pt idx="3">
                  <c:v>325.39983100000001</c:v>
                </c:pt>
                <c:pt idx="4">
                  <c:v>475.88856700000002</c:v>
                </c:pt>
                <c:pt idx="5">
                  <c:v>403.63766199999998</c:v>
                </c:pt>
                <c:pt idx="6">
                  <c:v>369.20530400000001</c:v>
                </c:pt>
                <c:pt idx="7">
                  <c:v>449.23539099999999</c:v>
                </c:pt>
                <c:pt idx="8">
                  <c:v>309.13053000000002</c:v>
                </c:pt>
                <c:pt idx="9">
                  <c:v>248.835095</c:v>
                </c:pt>
                <c:pt idx="10">
                  <c:v>358.38813499999998</c:v>
                </c:pt>
                <c:pt idx="11">
                  <c:v>476.06432799999999</c:v>
                </c:pt>
                <c:pt idx="12">
                  <c:v>857.61074900000006</c:v>
                </c:pt>
                <c:pt idx="13">
                  <c:v>307.51548300000002</c:v>
                </c:pt>
                <c:pt idx="14">
                  <c:v>383.83000399999997</c:v>
                </c:pt>
                <c:pt idx="15">
                  <c:v>547.24451199999999</c:v>
                </c:pt>
                <c:pt idx="16">
                  <c:v>372.23612500000002</c:v>
                </c:pt>
                <c:pt idx="17">
                  <c:v>311.98917499999999</c:v>
                </c:pt>
                <c:pt idx="18">
                  <c:v>408.52623399999999</c:v>
                </c:pt>
                <c:pt idx="19">
                  <c:v>408.06729899999999</c:v>
                </c:pt>
                <c:pt idx="20">
                  <c:v>314.68620700000002</c:v>
                </c:pt>
                <c:pt idx="21">
                  <c:v>283.18385599999999</c:v>
                </c:pt>
                <c:pt idx="22">
                  <c:v>308.69025799999997</c:v>
                </c:pt>
                <c:pt idx="23">
                  <c:v>574.55958399999997</c:v>
                </c:pt>
                <c:pt idx="24">
                  <c:v>250.87598</c:v>
                </c:pt>
                <c:pt idx="25">
                  <c:v>325.11830500000002</c:v>
                </c:pt>
                <c:pt idx="26">
                  <c:v>493.10426000000001</c:v>
                </c:pt>
                <c:pt idx="27">
                  <c:v>354.29253299999999</c:v>
                </c:pt>
                <c:pt idx="28">
                  <c:v>351.06115199999999</c:v>
                </c:pt>
                <c:pt idx="29">
                  <c:v>352.26187299999998</c:v>
                </c:pt>
              </c:numCache>
            </c:numRef>
          </c:val>
          <c:smooth val="0"/>
          <c:extLst>
            <c:ext xmlns:c16="http://schemas.microsoft.com/office/drawing/2014/chart" uri="{C3380CC4-5D6E-409C-BE32-E72D297353CC}">
              <c16:uniqueId val="{00000001-8F79-44E0-80DD-7D839EB32B0F}"/>
            </c:ext>
          </c:extLst>
        </c:ser>
        <c:dLbls>
          <c:showLegendKey val="0"/>
          <c:showVal val="0"/>
          <c:showCatName val="0"/>
          <c:showSerName val="0"/>
          <c:showPercent val="0"/>
          <c:showBubbleSize val="0"/>
        </c:dLbls>
        <c:marker val="1"/>
        <c:smooth val="0"/>
        <c:axId val="372093711"/>
        <c:axId val="372093295"/>
      </c:lineChart>
      <c:catAx>
        <c:axId val="9787305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978736351"/>
        <c:crosses val="autoZero"/>
        <c:auto val="1"/>
        <c:lblAlgn val="ctr"/>
        <c:lblOffset val="100"/>
        <c:noMultiLvlLbl val="0"/>
      </c:catAx>
      <c:valAx>
        <c:axId val="978736351"/>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978730527"/>
        <c:crosses val="autoZero"/>
        <c:crossBetween val="between"/>
      </c:valAx>
      <c:valAx>
        <c:axId val="372093295"/>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372093711"/>
        <c:crosses val="max"/>
        <c:crossBetween val="between"/>
      </c:valAx>
      <c:catAx>
        <c:axId val="372093711"/>
        <c:scaling>
          <c:orientation val="minMax"/>
        </c:scaling>
        <c:delete val="1"/>
        <c:axPos val="b"/>
        <c:numFmt formatCode="General" sourceLinked="1"/>
        <c:majorTickMark val="out"/>
        <c:minorTickMark val="none"/>
        <c:tickLblPos val="nextTo"/>
        <c:crossAx val="372093295"/>
        <c:crosses val="autoZero"/>
        <c:auto val="1"/>
        <c:lblAlgn val="ctr"/>
        <c:lblOffset val="100"/>
        <c:noMultiLvlLbl val="0"/>
      </c:catAx>
      <c:spPr>
        <a:noFill/>
        <a:ln>
          <a:noFill/>
        </a:ln>
        <a:effectLst/>
      </c:spPr>
    </c:plotArea>
    <c:legend>
      <c:legendPos val="b"/>
      <c:layout>
        <c:manualLayout>
          <c:xMode val="edge"/>
          <c:yMode val="edge"/>
          <c:x val="0.6176406484130228"/>
          <c:y val="3.1222916666666631E-2"/>
          <c:w val="0.17992099169050538"/>
          <c:h val="0.1309298611111111"/>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800">
          <a:latin typeface="Arial" panose="020B0604020202020204" pitchFamily="34" charset="0"/>
          <a:cs typeface="Arial" panose="020B0604020202020204" pitchFamily="34" charset="0"/>
        </a:defRPr>
      </a:pPr>
      <a:endParaRPr lang="ko-KR"/>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1"/>
          <c:tx>
            <c:strRef>
              <c:f>Revenue!$C$136:$D$136</c:f>
              <c:strCache>
                <c:ptCount val="2"/>
                <c:pt idx="0">
                  <c:v>매출(3개월선행)</c:v>
                </c:pt>
              </c:strCache>
            </c:strRef>
          </c:tx>
          <c:spPr>
            <a:ln w="28575" cap="rnd">
              <a:solidFill>
                <a:schemeClr val="accent2"/>
              </a:solidFill>
              <a:round/>
            </a:ln>
            <a:effectLst/>
          </c:spPr>
          <c:marker>
            <c:symbol val="none"/>
          </c:marker>
          <c:cat>
            <c:numRef>
              <c:f>Revenue!$E$102:$AH$102</c:f>
              <c:numCache>
                <c:formatCode>General</c:formatCode>
                <c:ptCount val="30"/>
                <c:pt idx="0">
                  <c:v>1901</c:v>
                </c:pt>
                <c:pt idx="1">
                  <c:v>1902</c:v>
                </c:pt>
                <c:pt idx="2">
                  <c:v>1903</c:v>
                </c:pt>
                <c:pt idx="3">
                  <c:v>1904</c:v>
                </c:pt>
                <c:pt idx="4">
                  <c:v>1905</c:v>
                </c:pt>
                <c:pt idx="5">
                  <c:v>1906</c:v>
                </c:pt>
                <c:pt idx="6">
                  <c:v>1907</c:v>
                </c:pt>
                <c:pt idx="7">
                  <c:v>1908</c:v>
                </c:pt>
                <c:pt idx="8">
                  <c:v>1909</c:v>
                </c:pt>
                <c:pt idx="9">
                  <c:v>1910</c:v>
                </c:pt>
                <c:pt idx="10">
                  <c:v>1911</c:v>
                </c:pt>
                <c:pt idx="11">
                  <c:v>1912</c:v>
                </c:pt>
                <c:pt idx="12">
                  <c:v>2001</c:v>
                </c:pt>
                <c:pt idx="13">
                  <c:v>2002</c:v>
                </c:pt>
                <c:pt idx="14">
                  <c:v>2003</c:v>
                </c:pt>
                <c:pt idx="15">
                  <c:v>2004</c:v>
                </c:pt>
                <c:pt idx="16">
                  <c:v>2005</c:v>
                </c:pt>
                <c:pt idx="17">
                  <c:v>2006</c:v>
                </c:pt>
                <c:pt idx="18">
                  <c:v>2007</c:v>
                </c:pt>
                <c:pt idx="19">
                  <c:v>2008</c:v>
                </c:pt>
                <c:pt idx="20">
                  <c:v>2009</c:v>
                </c:pt>
                <c:pt idx="21">
                  <c:v>2010</c:v>
                </c:pt>
                <c:pt idx="22">
                  <c:v>2011</c:v>
                </c:pt>
                <c:pt idx="23">
                  <c:v>2012</c:v>
                </c:pt>
                <c:pt idx="24">
                  <c:v>2101</c:v>
                </c:pt>
                <c:pt idx="25">
                  <c:v>2102</c:v>
                </c:pt>
                <c:pt idx="26">
                  <c:v>2103</c:v>
                </c:pt>
                <c:pt idx="27">
                  <c:v>2104</c:v>
                </c:pt>
                <c:pt idx="28">
                  <c:v>2105</c:v>
                </c:pt>
                <c:pt idx="29">
                  <c:v>2106</c:v>
                </c:pt>
              </c:numCache>
            </c:numRef>
          </c:cat>
          <c:val>
            <c:numRef>
              <c:f>Revenue!$E$136:$AH$136</c:f>
              <c:numCache>
                <c:formatCode>#,##0;\(#,##0\);\-</c:formatCode>
                <c:ptCount val="30"/>
                <c:pt idx="0">
                  <c:v>9490.262412</c:v>
                </c:pt>
                <c:pt idx="1">
                  <c:v>10211.957443999998</c:v>
                </c:pt>
                <c:pt idx="2">
                  <c:v>9298.9479589999992</c:v>
                </c:pt>
                <c:pt idx="3">
                  <c:v>8391.9698600000011</c:v>
                </c:pt>
                <c:pt idx="4">
                  <c:v>10237.453064000003</c:v>
                </c:pt>
                <c:pt idx="5">
                  <c:v>10127.267403</c:v>
                </c:pt>
                <c:pt idx="6">
                  <c:v>8745.5260660000004</c:v>
                </c:pt>
                <c:pt idx="7">
                  <c:v>6768.3153830000001</c:v>
                </c:pt>
                <c:pt idx="8">
                  <c:v>6746.3042700000015</c:v>
                </c:pt>
                <c:pt idx="9">
                  <c:v>6403.267984000001</c:v>
                </c:pt>
                <c:pt idx="10">
                  <c:v>6056.2484930000001</c:v>
                </c:pt>
                <c:pt idx="11">
                  <c:v>6962.5424830000002</c:v>
                </c:pt>
                <c:pt idx="12">
                  <c:v>7461.3239869999998</c:v>
                </c:pt>
                <c:pt idx="13">
                  <c:v>9895.1626239999969</c:v>
                </c:pt>
                <c:pt idx="14">
                  <c:v>11711.413982</c:v>
                </c:pt>
                <c:pt idx="15">
                  <c:v>6134.4009130000004</c:v>
                </c:pt>
                <c:pt idx="16">
                  <c:v>6455.1995740000011</c:v>
                </c:pt>
                <c:pt idx="17">
                  <c:v>7477.3029469999992</c:v>
                </c:pt>
                <c:pt idx="18">
                  <c:v>8402.2344270000012</c:v>
                </c:pt>
                <c:pt idx="19">
                  <c:v>6953.7327379999997</c:v>
                </c:pt>
                <c:pt idx="20">
                  <c:v>7095.2673560000003</c:v>
                </c:pt>
                <c:pt idx="21">
                  <c:v>3990.8134340000001</c:v>
                </c:pt>
                <c:pt idx="22">
                  <c:v>6333.8717740000002</c:v>
                </c:pt>
                <c:pt idx="23">
                  <c:v>10526.504669</c:v>
                </c:pt>
                <c:pt idx="24">
                  <c:v>7831.1607140000006</c:v>
                </c:pt>
                <c:pt idx="25">
                  <c:v>6154.2172529999989</c:v>
                </c:pt>
                <c:pt idx="26">
                  <c:v>6197.1492679999992</c:v>
                </c:pt>
                <c:pt idx="27">
                  <c:v>5344.6721920000009</c:v>
                </c:pt>
                <c:pt idx="28">
                  <c:v>5896.806071</c:v>
                </c:pt>
                <c:pt idx="29">
                  <c:v>6055.7699599999996</c:v>
                </c:pt>
              </c:numCache>
            </c:numRef>
          </c:val>
          <c:smooth val="0"/>
          <c:extLst>
            <c:ext xmlns:c16="http://schemas.microsoft.com/office/drawing/2014/chart" uri="{C3380CC4-5D6E-409C-BE32-E72D297353CC}">
              <c16:uniqueId val="{00000000-2314-481F-B247-182EE1DB1ACB}"/>
            </c:ext>
          </c:extLst>
        </c:ser>
        <c:dLbls>
          <c:showLegendKey val="0"/>
          <c:showVal val="0"/>
          <c:showCatName val="0"/>
          <c:showSerName val="0"/>
          <c:showPercent val="0"/>
          <c:showBubbleSize val="0"/>
        </c:dLbls>
        <c:marker val="1"/>
        <c:smooth val="0"/>
        <c:axId val="1165903151"/>
        <c:axId val="1165901071"/>
      </c:lineChart>
      <c:lineChart>
        <c:grouping val="standard"/>
        <c:varyColors val="0"/>
        <c:ser>
          <c:idx val="0"/>
          <c:order val="0"/>
          <c:tx>
            <c:strRef>
              <c:f>Revenue!$C$134:$D$134</c:f>
              <c:strCache>
                <c:ptCount val="2"/>
                <c:pt idx="0">
                  <c:v>광고선전비</c:v>
                </c:pt>
              </c:strCache>
            </c:strRef>
          </c:tx>
          <c:spPr>
            <a:ln w="28575" cap="rnd">
              <a:solidFill>
                <a:schemeClr val="accent1"/>
              </a:solidFill>
              <a:round/>
            </a:ln>
            <a:effectLst/>
          </c:spPr>
          <c:marker>
            <c:symbol val="none"/>
          </c:marker>
          <c:cat>
            <c:numRef>
              <c:f>Revenue!$E$102:$AH$102</c:f>
              <c:numCache>
                <c:formatCode>General</c:formatCode>
                <c:ptCount val="30"/>
                <c:pt idx="0">
                  <c:v>1901</c:v>
                </c:pt>
                <c:pt idx="1">
                  <c:v>1902</c:v>
                </c:pt>
                <c:pt idx="2">
                  <c:v>1903</c:v>
                </c:pt>
                <c:pt idx="3">
                  <c:v>1904</c:v>
                </c:pt>
                <c:pt idx="4">
                  <c:v>1905</c:v>
                </c:pt>
                <c:pt idx="5">
                  <c:v>1906</c:v>
                </c:pt>
                <c:pt idx="6">
                  <c:v>1907</c:v>
                </c:pt>
                <c:pt idx="7">
                  <c:v>1908</c:v>
                </c:pt>
                <c:pt idx="8">
                  <c:v>1909</c:v>
                </c:pt>
                <c:pt idx="9">
                  <c:v>1910</c:v>
                </c:pt>
                <c:pt idx="10">
                  <c:v>1911</c:v>
                </c:pt>
                <c:pt idx="11">
                  <c:v>1912</c:v>
                </c:pt>
                <c:pt idx="12">
                  <c:v>2001</c:v>
                </c:pt>
                <c:pt idx="13">
                  <c:v>2002</c:v>
                </c:pt>
                <c:pt idx="14">
                  <c:v>2003</c:v>
                </c:pt>
                <c:pt idx="15">
                  <c:v>2004</c:v>
                </c:pt>
                <c:pt idx="16">
                  <c:v>2005</c:v>
                </c:pt>
                <c:pt idx="17">
                  <c:v>2006</c:v>
                </c:pt>
                <c:pt idx="18">
                  <c:v>2007</c:v>
                </c:pt>
                <c:pt idx="19">
                  <c:v>2008</c:v>
                </c:pt>
                <c:pt idx="20">
                  <c:v>2009</c:v>
                </c:pt>
                <c:pt idx="21">
                  <c:v>2010</c:v>
                </c:pt>
                <c:pt idx="22">
                  <c:v>2011</c:v>
                </c:pt>
                <c:pt idx="23">
                  <c:v>2012</c:v>
                </c:pt>
                <c:pt idx="24">
                  <c:v>2101</c:v>
                </c:pt>
                <c:pt idx="25">
                  <c:v>2102</c:v>
                </c:pt>
                <c:pt idx="26">
                  <c:v>2103</c:v>
                </c:pt>
                <c:pt idx="27">
                  <c:v>2104</c:v>
                </c:pt>
                <c:pt idx="28">
                  <c:v>2105</c:v>
                </c:pt>
                <c:pt idx="29">
                  <c:v>2106</c:v>
                </c:pt>
              </c:numCache>
            </c:numRef>
          </c:cat>
          <c:val>
            <c:numRef>
              <c:f>Revenue!$E$134:$AH$134</c:f>
              <c:numCache>
                <c:formatCode>#,##0;\(#,##0\);\-</c:formatCode>
                <c:ptCount val="30"/>
                <c:pt idx="0">
                  <c:v>328.03827799999999</c:v>
                </c:pt>
                <c:pt idx="1">
                  <c:v>386.02291300000002</c:v>
                </c:pt>
                <c:pt idx="2">
                  <c:v>285.68692800000002</c:v>
                </c:pt>
                <c:pt idx="3">
                  <c:v>325.39983100000001</c:v>
                </c:pt>
                <c:pt idx="4">
                  <c:v>475.88856700000002</c:v>
                </c:pt>
                <c:pt idx="5">
                  <c:v>403.63766199999998</c:v>
                </c:pt>
                <c:pt idx="6">
                  <c:v>369.20530400000001</c:v>
                </c:pt>
                <c:pt idx="7">
                  <c:v>449.23539099999999</c:v>
                </c:pt>
                <c:pt idx="8">
                  <c:v>309.13053000000002</c:v>
                </c:pt>
                <c:pt idx="9">
                  <c:v>248.835095</c:v>
                </c:pt>
                <c:pt idx="10">
                  <c:v>358.38813499999998</c:v>
                </c:pt>
                <c:pt idx="11">
                  <c:v>476.06432799999999</c:v>
                </c:pt>
                <c:pt idx="12">
                  <c:v>857.61074900000006</c:v>
                </c:pt>
                <c:pt idx="13">
                  <c:v>307.51548300000002</c:v>
                </c:pt>
                <c:pt idx="14">
                  <c:v>383.83000399999997</c:v>
                </c:pt>
                <c:pt idx="15">
                  <c:v>547.24451199999999</c:v>
                </c:pt>
                <c:pt idx="16">
                  <c:v>372.23612500000002</c:v>
                </c:pt>
                <c:pt idx="17">
                  <c:v>311.98917499999999</c:v>
                </c:pt>
                <c:pt idx="18">
                  <c:v>408.52623399999999</c:v>
                </c:pt>
                <c:pt idx="19">
                  <c:v>408.06729899999999</c:v>
                </c:pt>
                <c:pt idx="20">
                  <c:v>314.68620700000002</c:v>
                </c:pt>
                <c:pt idx="21">
                  <c:v>283.18385599999999</c:v>
                </c:pt>
                <c:pt idx="22">
                  <c:v>308.69025799999997</c:v>
                </c:pt>
                <c:pt idx="23">
                  <c:v>574.55958399999997</c:v>
                </c:pt>
                <c:pt idx="24">
                  <c:v>250.87598</c:v>
                </c:pt>
                <c:pt idx="25">
                  <c:v>325.11830500000002</c:v>
                </c:pt>
                <c:pt idx="26">
                  <c:v>493.10426000000001</c:v>
                </c:pt>
                <c:pt idx="27">
                  <c:v>354.29253299999999</c:v>
                </c:pt>
                <c:pt idx="28">
                  <c:v>351.06115199999999</c:v>
                </c:pt>
                <c:pt idx="29">
                  <c:v>352.26187299999998</c:v>
                </c:pt>
              </c:numCache>
            </c:numRef>
          </c:val>
          <c:smooth val="0"/>
          <c:extLst>
            <c:ext xmlns:c16="http://schemas.microsoft.com/office/drawing/2014/chart" uri="{C3380CC4-5D6E-409C-BE32-E72D297353CC}">
              <c16:uniqueId val="{00000001-2314-481F-B247-182EE1DB1ACB}"/>
            </c:ext>
          </c:extLst>
        </c:ser>
        <c:dLbls>
          <c:showLegendKey val="0"/>
          <c:showVal val="0"/>
          <c:showCatName val="0"/>
          <c:showSerName val="0"/>
          <c:showPercent val="0"/>
          <c:showBubbleSize val="0"/>
        </c:dLbls>
        <c:marker val="1"/>
        <c:smooth val="0"/>
        <c:axId val="1171337503"/>
        <c:axId val="1171338751"/>
      </c:lineChart>
      <c:catAx>
        <c:axId val="11659031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165901071"/>
        <c:crosses val="autoZero"/>
        <c:auto val="1"/>
        <c:lblAlgn val="ctr"/>
        <c:lblOffset val="100"/>
        <c:noMultiLvlLbl val="0"/>
      </c:catAx>
      <c:valAx>
        <c:axId val="1165901071"/>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165903151"/>
        <c:crosses val="autoZero"/>
        <c:crossBetween val="between"/>
      </c:valAx>
      <c:valAx>
        <c:axId val="1171338751"/>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171337503"/>
        <c:crosses val="max"/>
        <c:crossBetween val="between"/>
      </c:valAx>
      <c:catAx>
        <c:axId val="1171337503"/>
        <c:scaling>
          <c:orientation val="minMax"/>
        </c:scaling>
        <c:delete val="1"/>
        <c:axPos val="b"/>
        <c:numFmt formatCode="General" sourceLinked="1"/>
        <c:majorTickMark val="out"/>
        <c:minorTickMark val="none"/>
        <c:tickLblPos val="nextTo"/>
        <c:crossAx val="1171338751"/>
        <c:crosses val="autoZero"/>
        <c:auto val="1"/>
        <c:lblAlgn val="ctr"/>
        <c:lblOffset val="100"/>
        <c:noMultiLvlLbl val="0"/>
      </c:catAx>
      <c:spPr>
        <a:noFill/>
        <a:ln>
          <a:noFill/>
        </a:ln>
        <a:effectLst/>
      </c:spPr>
    </c:plotArea>
    <c:legend>
      <c:legendPos val="b"/>
      <c:layout>
        <c:manualLayout>
          <c:xMode val="edge"/>
          <c:yMode val="edge"/>
          <c:x val="0.58438405303546292"/>
          <c:y val="0.11059791666666667"/>
          <c:w val="0.25220076737955771"/>
          <c:h val="0.1309298611111111"/>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800">
          <a:solidFill>
            <a:schemeClr val="tx1"/>
          </a:solidFill>
          <a:latin typeface="Arial" panose="020B0604020202020204" pitchFamily="34" charset="0"/>
          <a:cs typeface="Arial" panose="020B0604020202020204" pitchFamily="34" charset="0"/>
        </a:defRPr>
      </a:pPr>
      <a:endParaRPr lang="ko-KR"/>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 Movement'!$B$6:$B$22</cx:f>
        <cx:lvl ptCount="17">
          <cx:pt idx="0">FY19</cx:pt>
          <cx:pt idx="1">대리점</cx:pt>
          <cx:pt idx="2">직영점</cx:pt>
          <cx:pt idx="3">백화점</cx:pt>
          <cx:pt idx="4">홈쇼핑</cx:pt>
          <cx:pt idx="5">일반점</cx:pt>
          <cx:pt idx="6">할인점</cx:pt>
          <cx:pt idx="7">기타</cx:pt>
          <cx:pt idx="8">FY20</cx:pt>
          <cx:pt idx="9">대리점</cx:pt>
          <cx:pt idx="10">직영점</cx:pt>
          <cx:pt idx="11">백화점</cx:pt>
          <cx:pt idx="12">홈쇼핑</cx:pt>
          <cx:pt idx="13">일반점</cx:pt>
          <cx:pt idx="14">할인점</cx:pt>
          <cx:pt idx="15">기타</cx:pt>
          <cx:pt idx="16">FY21</cx:pt>
        </cx:lvl>
      </cx:strDim>
      <cx:numDim type="val">
        <cx:f>'Revenue Movement'!$C$6:$C$22</cx:f>
        <cx:lvl ptCount="17" formatCode="#,##0;!(#,##0!);!-">
          <cx:pt idx="0">102296.45715500003</cx:pt>
          <cx:pt idx="1">-9659.721255000004</cx:pt>
          <cx:pt idx="2">-648.98973900000237</cx:pt>
          <cx:pt idx="3">-2363.9476569999997</cx:pt>
          <cx:pt idx="4">3487.8295079999998</cx:pt>
          <cx:pt idx="5">404.03999400000066</cx:pt>
          <cx:pt idx="6">-4723.5656949999975</cx:pt>
          <cx:pt idx="7">2215.9951969999966</cx:pt>
          <cx:pt idx="8">91008.097508000035</cx:pt>
          <cx:pt idx="9">-4307.9930879999956</cx:pt>
          <cx:pt idx="10">-2155.7341859999979</cx:pt>
          <cx:pt idx="11">-122.2407919999996</cx:pt>
          <cx:pt idx="12">1897.7541770000007</cx:pt>
          <cx:pt idx="13">-593.75841000000037</cx:pt>
          <cx:pt idx="14">-8474.5747900000024</cx:pt>
          <cx:pt idx="15">-6291.8757600000245</cx:pt>
          <cx:pt idx="16">70959.674659000026</cx:pt>
        </cx:lvl>
      </cx:numDim>
    </cx:data>
  </cx:chartData>
  <cx:chart>
    <cx:plotArea>
      <cx:plotAreaRegion>
        <cx:series layoutId="waterfall" uniqueId="{F5B8246C-7AF3-4DB4-B092-C84B193817E3}">
          <cx:dataLabels pos="outEnd">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visibility seriesName="0" categoryName="0" value="1"/>
          </cx:dataLabels>
          <cx:dataId val="0"/>
          <cx:layoutPr>
            <cx:visibility connectorLines="0"/>
            <cx:subtotals>
              <cx:idx val="0"/>
              <cx:idx val="8"/>
              <cx:idx val="16"/>
            </cx:subtotals>
          </cx:layoutPr>
        </cx:series>
      </cx:plotAreaRegion>
      <cx:axis id="0">
        <cx:catScaling gapWidth="0.5"/>
        <cx:tickLabels/>
        <cx:txPr>
          <a:bodyPr vertOverflow="overflow" horzOverflow="overflow" wrap="square" lIns="0" tIns="0" rIns="0" bIns="0"/>
          <a:lstStyle/>
          <a:p>
            <a:pPr algn="ctr" rtl="0">
              <a:defRPr sz="800" b="1"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b="1">
              <a:solidFill>
                <a:schemeClr val="tx1"/>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plotArea>
  </cx:chart>
  <cx:spPr>
    <a:noFill/>
    <a:ln>
      <a:noFill/>
    </a:ln>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CF!$K$11:$K$30</cx:f>
        <cx:lvl ptCount="20">
          <cx:pt idx="0">Jan-19</cx:pt>
          <cx:pt idx="1">A</cx:pt>
          <cx:pt idx="2">B</cx:pt>
          <cx:pt idx="3">C</cx:pt>
          <cx:pt idx="4">D</cx:pt>
          <cx:pt idx="5">E</cx:pt>
          <cx:pt idx="6">F</cx:pt>
          <cx:pt idx="7">G</cx:pt>
          <cx:pt idx="8">CAO</cx:pt>
          <cx:pt idx="9">H</cx:pt>
          <cx:pt idx="10">I</cx:pt>
          <cx:pt idx="11">J</cx:pt>
          <cx:pt idx="12">K</cx:pt>
          <cx:pt idx="13">L</cx:pt>
          <cx:pt idx="14">M</cx:pt>
          <cx:pt idx="15">CAOI</cx:pt>
          <cx:pt idx="16">N</cx:pt>
          <cx:pt idx="17">O</cx:pt>
          <cx:pt idx="18">P</cx:pt>
          <cx:pt idx="19">Dec-21</cx:pt>
        </cx:lvl>
      </cx:strDim>
      <cx:numDim type="val">
        <cx:f>CF!$L$11:$L$30</cx:f>
        <cx:lvl ptCount="20" formatCode="#,##0;!(#,##0!);!-">
          <cx:pt idx="0">21978.293756999999</cx:pt>
          <cx:pt idx="1">332604.46048399998</cx:pt>
          <cx:pt idx="2">-44196.749408000003</cx:pt>
          <cx:pt idx="3">-50300.510497000003</cx:pt>
          <cx:pt idx="4">-18706.677873000001</cx:pt>
          <cx:pt idx="5">-91415.528026999993</cx:pt>
          <cx:pt idx="6">-106312.28585299999</cx:pt>
          <cx:pt idx="7">-47419.744708000006</cx:pt>
          <cx:pt idx="8">-3768.742124999997</cx:pt>
          <cx:pt idx="9">-6158.7424289999999</cx:pt>
          <cx:pt idx="10">1045.5459299999995</cx:pt>
          <cx:pt idx="11">-3661</cx:pt>
          <cx:pt idx="12">-17160.291302999998</cx:pt>
          <cx:pt idx="13">-4777.1779850000003</cx:pt>
          <cx:pt idx="14">516.99452900000028</cx:pt>
          <cx:pt idx="15">-33963.413382999992</cx:pt>
          <cx:pt idx="16">3185.1569069999996</cx:pt>
          <cx:pt idx="17">73.752176000000006</cx:pt>
          <cx:pt idx="18">33871.680102999999</cx:pt>
          <cx:pt idx="19">3167.1758030000092</cx:pt>
        </cx:lvl>
      </cx:numDim>
    </cx:data>
  </cx:chartData>
  <cx:chart>
    <cx:plotArea>
      <cx:plotAreaRegion>
        <cx:series layoutId="waterfall" uniqueId="{A3D68274-9A18-4634-BC62-CB947713BC97}">
          <cx:dataLabels pos="outEnd">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visibility seriesName="0" categoryName="0" value="1"/>
          </cx:dataLabels>
          <cx:dataId val="0"/>
          <cx:layoutPr>
            <cx:visibility connectorLines="0"/>
            <cx:subtotals>
              <cx:idx val="0"/>
              <cx:idx val="8"/>
              <cx:idx val="15"/>
              <cx:idx val="19"/>
            </cx:subtotals>
          </cx:layoutPr>
        </cx:series>
      </cx:plotAreaRegion>
      <cx:axis id="0">
        <cx:catScaling gapWidth="0.5"/>
        <cx:tickLabels/>
        <cx:spPr>
          <a:ln>
            <a:noFill/>
          </a:ln>
        </cx:spPr>
        <cx:txPr>
          <a:bodyPr vertOverflow="overflow" horzOverflow="overflow" wrap="square" lIns="0" tIns="0" rIns="0" bIns="0"/>
          <a:lstStyle/>
          <a:p>
            <a:pPr algn="ctr" rtl="0">
              <a:defRPr sz="800" b="1"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b="1">
              <a:solidFill>
                <a:schemeClr val="tx1"/>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plotArea>
  </cx:chart>
  <cx:spPr>
    <a:noFill/>
    <a:ln>
      <a:noFill/>
    </a:ln>
  </cx:spPr>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 Movement'!$B$6:$B$30</cx:f>
        <cx:lvl ptCount="25">
          <cx:pt idx="0">FY19</cx:pt>
          <cx:pt idx="1">대리점</cx:pt>
          <cx:pt idx="2">직영점</cx:pt>
          <cx:pt idx="3">백화점</cx:pt>
          <cx:pt idx="4">홈쇼핑</cx:pt>
          <cx:pt idx="5">일반점</cx:pt>
          <cx:pt idx="6">할인점</cx:pt>
          <cx:pt idx="7">기타</cx:pt>
          <cx:pt idx="8">FY20</cx:pt>
          <cx:pt idx="9">대리점</cx:pt>
          <cx:pt idx="10">직영점</cx:pt>
          <cx:pt idx="11">백화점</cx:pt>
          <cx:pt idx="12">홈쇼핑</cx:pt>
          <cx:pt idx="13">일반점</cx:pt>
          <cx:pt idx="14">할인점</cx:pt>
          <cx:pt idx="15">기타</cx:pt>
          <cx:pt idx="16">FY21</cx:pt>
          <cx:pt idx="17">대리점</cx:pt>
          <cx:pt idx="18">직영점</cx:pt>
          <cx:pt idx="19">백화점</cx:pt>
          <cx:pt idx="20">홈쇼핑</cx:pt>
          <cx:pt idx="21">일반점</cx:pt>
          <cx:pt idx="22">할인점</cx:pt>
          <cx:pt idx="23">기타</cx:pt>
          <cx:pt idx="24">FY22</cx:pt>
        </cx:lvl>
      </cx:strDim>
      <cx:numDim type="val">
        <cx:f>'Revenue Movement'!$C$6:$C$30</cx:f>
        <cx:lvl ptCount="25" formatCode="#,##0;!(#,##0!);!-">
          <cx:pt idx="0">102296.45715500003</cx:pt>
          <cx:pt idx="1">-9659.721255000004</cx:pt>
          <cx:pt idx="2">-648.98973900000237</cx:pt>
          <cx:pt idx="3">-2363.9476569999997</cx:pt>
          <cx:pt idx="4">3487.8295079999998</cx:pt>
          <cx:pt idx="5">404.03999400000066</cx:pt>
          <cx:pt idx="6">-4723.5656949999975</cx:pt>
          <cx:pt idx="7">2215.9951969999966</cx:pt>
          <cx:pt idx="8">91008.097508000035</cx:pt>
          <cx:pt idx="9">-4307.9930879999956</cx:pt>
          <cx:pt idx="10">-2155.7341859999979</cx:pt>
          <cx:pt idx="11">-122.2407919999996</cx:pt>
          <cx:pt idx="12">1897.7541770000007</cx:pt>
          <cx:pt idx="13">-593.75841000000037</cx:pt>
          <cx:pt idx="14">-8474.5747900000024</cx:pt>
          <cx:pt idx="15">-6291.8757600000245</cx:pt>
          <cx:pt idx="16">70959.674659000026</cx:pt>
          <cx:pt idx="17">-3921.5663170000007</cx:pt>
          <cx:pt idx="18">-2115.2496730000003</cx:pt>
          <cx:pt idx="19">-1040.5163130000001</cx:pt>
          <cx:pt idx="20">-550.1422879999991</cx:pt>
          <cx:pt idx="21">-1357.1992490000011</cx:pt>
          <cx:pt idx="22">-3742.4630889999999</cx:pt>
          <cx:pt idx="23">916.30766600002244</cx:pt>
          <cx:pt idx="24">59148.845396000048</cx:pt>
        </cx:lvl>
      </cx:numDim>
    </cx:data>
  </cx:chartData>
  <cx:chart>
    <cx:plotArea>
      <cx:plotAreaRegion>
        <cx:series layoutId="waterfall" uniqueId="{F5089309-8C78-4BCC-9CE1-CE3AE3038D1A}">
          <cx:dataLabels pos="outEnd">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visibility seriesName="0" categoryName="0" value="1"/>
          </cx:dataLabels>
          <cx:dataId val="0"/>
          <cx:layoutPr>
            <cx:visibility connectorLines="0"/>
            <cx:subtotals>
              <cx:idx val="0"/>
              <cx:idx val="8"/>
              <cx:idx val="16"/>
              <cx:idx val="24"/>
            </cx:subtotals>
          </cx:layoutPr>
        </cx:series>
      </cx:plotAreaRegion>
      <cx:axis id="0">
        <cx:catScaling gapWidth="0.5"/>
        <cx:tickLabels/>
        <cx:txPr>
          <a:bodyPr vertOverflow="overflow" horzOverflow="overflow" wrap="square" lIns="0" tIns="0" rIns="0" bIns="0"/>
          <a:lstStyle/>
          <a:p>
            <a:pPr algn="ctr" rtl="0">
              <a:defRPr sz="800" b="1"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b="1">
              <a:solidFill>
                <a:schemeClr val="tx1"/>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plotArea>
  </cx:chart>
  <cx:spPr>
    <a:noFill/>
    <a:ln>
      <a:noFill/>
    </a:ln>
  </cx:spPr>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 Movement'!$B$40:$B$45</cx:f>
        <cx:lvl ptCount="6">
          <cx:pt idx="0">섹시쿠키</cx:pt>
          <cx:pt idx="1">보디가드</cx:pt>
          <cx:pt idx="2">예스</cx:pt>
          <cx:pt idx="3">리바이스</cx:pt>
          <cx:pt idx="4">멀티샵</cx:pt>
          <cx:pt idx="5">퍼스트올로</cx:pt>
        </cx:lvl>
      </cx:strDim>
      <cx:numDim type="val">
        <cx:f>'Revenue Movement'!$C$40:$C$45</cx:f>
        <cx:lvl ptCount="6" formatCode="#,##0;!(#,##0!);!-">
          <cx:pt idx="0">-492.75822199999948</cx:pt>
          <cx:pt idx="1">-2851.0923470000007</cx:pt>
          <cx:pt idx="2">-3825.2205409999997</cx:pt>
          <cx:pt idx="3">47.428428999999596</cx:pt>
          <cx:pt idx="4">-728.70916099999977</cx:pt>
          <cx:pt idx="5">-1809.3694130000001</cx:pt>
        </cx:lvl>
      </cx:numDim>
    </cx:data>
  </cx:chartData>
  <cx:chart>
    <cx:plotArea>
      <cx:plotAreaRegion>
        <cx:series layoutId="waterfall" uniqueId="{6C6E91DE-955D-4B9B-BCF1-7680C8D2634B}">
          <cx:dataLabels pos="outEnd">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visibility seriesName="0" categoryName="0" value="1"/>
          </cx:dataLabels>
          <cx:dataId val="0"/>
          <cx:layoutPr>
            <cx:visibility connectorLines="0"/>
            <cx:subtotals/>
          </cx:layoutPr>
        </cx:series>
      </cx:plotAreaRegion>
      <cx:axis id="0">
        <cx:catScaling gapWidth="0.5"/>
        <cx:tickLabels/>
        <cx:spPr>
          <a:ln>
            <a:noFill/>
          </a:ln>
        </cx:spPr>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plotArea>
  </cx:chart>
  <cx:spPr>
    <a:noFill/>
    <a:ln w="12700">
      <a:solidFill>
        <a:srgbClr val="FF0000"/>
      </a:solidFill>
      <a:prstDash val="dash"/>
    </a:ln>
  </cx:spPr>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 Movement'!$B$47:$B$52</cx:f>
        <cx:lvl ptCount="6">
          <cx:pt idx="0">섹시쿠키</cx:pt>
          <cx:pt idx="1">보디가드</cx:pt>
          <cx:pt idx="2">예스</cx:pt>
          <cx:pt idx="3">리바이스</cx:pt>
          <cx:pt idx="4">멀티샵</cx:pt>
          <cx:pt idx="5">퍼스트올로</cx:pt>
        </cx:lvl>
      </cx:strDim>
      <cx:numDim type="val">
        <cx:f>'Revenue Movement'!$C$47:$C$52</cx:f>
        <cx:lvl ptCount="6" formatCode="#,##0;!(#,##0!);!-">
          <cx:pt idx="0">-1115.5511219999996</cx:pt>
          <cx:pt idx="1">319.09599900000012</cx:pt>
          <cx:pt idx="2">-1496.4468679999991</cx:pt>
          <cx:pt idx="3">-2.0301900000004025</cx:pt>
          <cx:pt idx="4">-828.82213600000011</cx:pt>
          <cx:pt idx="5">-1184.2387710000003</cx:pt>
        </cx:lvl>
      </cx:numDim>
    </cx:data>
  </cx:chartData>
  <cx:chart>
    <cx:plotArea>
      <cx:plotAreaRegion>
        <cx:series layoutId="waterfall" uniqueId="{6C6E91DE-955D-4B9B-BCF1-7680C8D2634B}">
          <cx:dataLabels pos="outEnd">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visibility seriesName="0" categoryName="0" value="1"/>
          </cx:dataLabels>
          <cx:dataId val="0"/>
          <cx:layoutPr>
            <cx:visibility connectorLines="0"/>
            <cx:subtotals/>
          </cx:layoutPr>
        </cx:series>
      </cx:plotAreaRegion>
      <cx:axis id="0">
        <cx:catScaling gapWidth="0.5"/>
        <cx:tickLabels/>
        <cx:spPr>
          <a:ln>
            <a:noFill/>
          </a:ln>
        </cx:spPr>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plotArea>
  </cx:chart>
  <cx:spPr>
    <a:noFill/>
    <a:ln w="12700">
      <a:solidFill>
        <a:srgbClr val="FF0000"/>
      </a:solidFill>
      <a:prstDash val="dash"/>
    </a:ln>
  </cx:spPr>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 Movement'!$B$54:$B$59</cx:f>
        <cx:lvl ptCount="6">
          <cx:pt idx="0">섹시쿠키</cx:pt>
          <cx:pt idx="1">보디가드</cx:pt>
          <cx:pt idx="2">예스</cx:pt>
          <cx:pt idx="3">리바이스</cx:pt>
          <cx:pt idx="4">멀티샵</cx:pt>
          <cx:pt idx="5">퍼스트올로</cx:pt>
        </cx:lvl>
      </cx:strDim>
      <cx:numDim type="val">
        <cx:f>'Revenue Movement'!$C$54:$C$59</cx:f>
        <cx:lvl ptCount="6" formatCode="#,##0;!(#,##0!);!-">
          <cx:pt idx="0">-95.393655999999964</cx:pt>
          <cx:pt idx="1">-1434.56945</cx:pt>
          <cx:pt idx="2">227.24906199999987</cx:pt>
          <cx:pt idx="3">-1880.0211779999995</cx:pt>
          <cx:pt idx="4">-786.26197999999988</cx:pt>
          <cx:pt idx="5">47.430884999999989</cx:pt>
        </cx:lvl>
      </cx:numDim>
    </cx:data>
  </cx:chartData>
  <cx:chart>
    <cx:plotArea>
      <cx:plotAreaRegion>
        <cx:series layoutId="waterfall" uniqueId="{6C6E91DE-955D-4B9B-BCF1-7680C8D2634B}">
          <cx:dataLabels pos="outEnd">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visibility seriesName="0" categoryName="0" value="1"/>
          </cx:dataLabels>
          <cx:dataId val="0"/>
          <cx:layoutPr>
            <cx:visibility connectorLines="0"/>
            <cx:subtotals/>
          </cx:layoutPr>
        </cx:series>
      </cx:plotAreaRegion>
      <cx:axis id="0">
        <cx:catScaling gapWidth="0.5"/>
        <cx:tickLabels/>
        <cx:spPr>
          <a:ln>
            <a:noFill/>
          </a:ln>
        </cx:spPr>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plotArea>
  </cx:chart>
  <cx:spPr>
    <a:noFill/>
    <a:ln w="12700">
      <a:solidFill>
        <a:srgbClr val="FF0000"/>
      </a:solidFill>
      <a:prstDash val="dash"/>
    </a:ln>
  </cx:spPr>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 Movement'!$B$66:$B$71</cx:f>
        <cx:lvl ptCount="6">
          <cx:pt idx="0">섹시쿠키</cx:pt>
          <cx:pt idx="1">보디가드</cx:pt>
          <cx:pt idx="2">예스</cx:pt>
          <cx:pt idx="3">리바이스</cx:pt>
          <cx:pt idx="4">멀티샵</cx:pt>
          <cx:pt idx="5">퍼스트올로</cx:pt>
        </cx:lvl>
      </cx:strDim>
      <cx:numDim type="val">
        <cx:f>'Revenue Movement'!$C$66:$C$71</cx:f>
        <cx:lvl ptCount="6" formatCode="#,##0;!(#,##0!);!-">
          <cx:pt idx="0">-202.51546300000041</cx:pt>
          <cx:pt idx="1">-37.84995600000002</cx:pt>
          <cx:pt idx="2">197.93700199999989</cx:pt>
          <cx:pt idx="3">-387.47462500000074</cx:pt>
          <cx:pt idx="4">-277.98435099999995</cx:pt>
          <cx:pt idx="5">58.89765399999942</cx:pt>
        </cx:lvl>
      </cx:numDim>
    </cx:data>
  </cx:chartData>
  <cx:chart>
    <cx:plotArea>
      <cx:plotAreaRegion>
        <cx:series layoutId="waterfall" uniqueId="{6C6E91DE-955D-4B9B-BCF1-7680C8D2634B}">
          <cx:dataLabels pos="outEnd">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visibility seriesName="0" categoryName="0" value="1"/>
          </cx:dataLabels>
          <cx:dataId val="0"/>
          <cx:layoutPr>
            <cx:visibility connectorLines="0"/>
            <cx:subtotals/>
          </cx:layoutPr>
        </cx:series>
      </cx:plotAreaRegion>
      <cx:axis id="0">
        <cx:catScaling gapWidth="0.5"/>
        <cx:tickLabels/>
        <cx:spPr>
          <a:ln>
            <a:noFill/>
          </a:ln>
        </cx:spPr>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plotArea>
  </cx:chart>
  <cx:spPr>
    <a:noFill/>
    <a:ln w="12700">
      <a:solidFill>
        <a:srgbClr val="00338D"/>
      </a:solidFill>
      <a:prstDash val="dash"/>
    </a:ln>
  </cx:spPr>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 Movement'!$B$73:$B$78</cx:f>
        <cx:lvl ptCount="6">
          <cx:pt idx="0">섹시쿠키</cx:pt>
          <cx:pt idx="1">보디가드</cx:pt>
          <cx:pt idx="2">예스</cx:pt>
          <cx:pt idx="3">리바이스</cx:pt>
          <cx:pt idx="4">멀티샵</cx:pt>
          <cx:pt idx="5">퍼스트올로</cx:pt>
        </cx:lvl>
      </cx:strDim>
      <cx:numDim type="val">
        <cx:f>'Revenue Movement'!$C$73:$C$78</cx:f>
        <cx:lvl ptCount="6" formatCode="#,##0;!(#,##0!);!-">
          <cx:pt idx="0">-243.71220599999992</cx:pt>
          <cx:pt idx="1">-6.5236360000000104</cx:pt>
          <cx:pt idx="2">-179.19124099999976</cx:pt>
          <cx:pt idx="3">-354.55288999999993</cx:pt>
          <cx:pt idx="4">-826.20705899999996</cx:pt>
          <cx:pt idx="5">-545.54715400000032</cx:pt>
        </cx:lvl>
      </cx:numDim>
    </cx:data>
  </cx:chartData>
  <cx:chart>
    <cx:plotArea>
      <cx:plotAreaRegion>
        <cx:series layoutId="waterfall" uniqueId="{6C6E91DE-955D-4B9B-BCF1-7680C8D2634B}">
          <cx:dataLabels pos="outEnd">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visibility seriesName="0" categoryName="0" value="1"/>
          </cx:dataLabels>
          <cx:dataId val="0"/>
          <cx:layoutPr>
            <cx:visibility connectorLines="0"/>
            <cx:subtotals/>
          </cx:layoutPr>
        </cx:series>
      </cx:plotAreaRegion>
      <cx:axis id="0">
        <cx:catScaling gapWidth="0.5"/>
        <cx:tickLabels/>
        <cx:spPr>
          <a:ln>
            <a:noFill/>
          </a:ln>
        </cx:spPr>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plotArea>
  </cx:chart>
  <cx:spPr>
    <a:noFill/>
    <a:ln w="12700">
      <a:solidFill>
        <a:srgbClr val="00338D"/>
      </a:solidFill>
      <a:prstDash val="dash"/>
    </a:ln>
  </cx:spPr>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 Movement'!$B$80:$B$85</cx:f>
        <cx:lvl ptCount="6">
          <cx:pt idx="0">섹시쿠키</cx:pt>
          <cx:pt idx="1">보디가드</cx:pt>
          <cx:pt idx="2">예스</cx:pt>
          <cx:pt idx="3">리바이스</cx:pt>
          <cx:pt idx="4">멀티샵</cx:pt>
          <cx:pt idx="5">퍼스트올로</cx:pt>
        </cx:lvl>
      </cx:strDim>
      <cx:numDim type="val">
        <cx:f>'Revenue Movement'!$C$80:$C$85</cx:f>
        <cx:lvl ptCount="6" formatCode="#,##0;!(#,##0!);!-">
          <cx:pt idx="0">-292.14632999999981</cx:pt>
          <cx:pt idx="1">4.2055100000000039</cx:pt>
          <cx:pt idx="2">-378.05114300000014</cx:pt>
          <cx:pt idx="3">-558.71823799999993</cx:pt>
          <cx:pt idx="4">-177.74980200000005</cx:pt>
          <cx:pt idx="5">-712.78966999999966</cx:pt>
        </cx:lvl>
      </cx:numDim>
    </cx:data>
  </cx:chartData>
  <cx:chart>
    <cx:plotArea>
      <cx:plotAreaRegion>
        <cx:series layoutId="waterfall" uniqueId="{6C6E91DE-955D-4B9B-BCF1-7680C8D2634B}">
          <cx:dataLabels pos="outEnd">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visibility seriesName="0" categoryName="0" value="1"/>
          </cx:dataLabels>
          <cx:dataId val="0"/>
          <cx:layoutPr>
            <cx:visibility connectorLines="0"/>
            <cx:subtotals/>
          </cx:layoutPr>
        </cx:series>
      </cx:plotAreaRegion>
      <cx:axis id="0">
        <cx:catScaling gapWidth="0.5"/>
        <cx:tickLabels/>
        <cx:spPr>
          <a:ln>
            <a:noFill/>
          </a:ln>
        </cx:spPr>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plotArea>
  </cx:chart>
  <cx:spPr>
    <a:noFill/>
    <a:ln w="12700">
      <a:solidFill>
        <a:srgbClr val="00338D"/>
      </a:solidFill>
      <a:prstDash val="dash"/>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3"/>
            <a:ext cx="3076575" cy="512763"/>
          </a:xfrm>
          <a:prstGeom prst="rect">
            <a:avLst/>
          </a:prstGeom>
        </p:spPr>
        <p:txBody>
          <a:bodyPr vert="horz" lIns="91424" tIns="45713" rIns="91424" bIns="45713" rtlCol="0"/>
          <a:lstStyle>
            <a:lvl1pPr algn="l">
              <a:defRPr sz="1200"/>
            </a:lvl1pPr>
          </a:lstStyle>
          <a:p>
            <a:endParaRPr lang="ko-KR" altLang="en-US"/>
          </a:p>
        </p:txBody>
      </p:sp>
      <p:sp>
        <p:nvSpPr>
          <p:cNvPr id="3" name="날짜 개체 틀 2"/>
          <p:cNvSpPr>
            <a:spLocks noGrp="1"/>
          </p:cNvSpPr>
          <p:nvPr>
            <p:ph type="dt" sz="quarter" idx="1"/>
          </p:nvPr>
        </p:nvSpPr>
        <p:spPr>
          <a:xfrm>
            <a:off x="4021139" y="3"/>
            <a:ext cx="3076575" cy="512763"/>
          </a:xfrm>
          <a:prstGeom prst="rect">
            <a:avLst/>
          </a:prstGeom>
        </p:spPr>
        <p:txBody>
          <a:bodyPr vert="horz" lIns="91424" tIns="45713" rIns="91424" bIns="45713" rtlCol="0"/>
          <a:lstStyle>
            <a:lvl1pPr algn="r">
              <a:defRPr sz="1200"/>
            </a:lvl1pPr>
          </a:lstStyle>
          <a:p>
            <a:fld id="{A0F1D5AC-83C2-4A17-B4DE-C038E8D26EA9}" type="datetimeFigureOut">
              <a:rPr lang="ko-KR" altLang="en-US" smtClean="0"/>
              <a:t>2022-08-10</a:t>
            </a:fld>
            <a:endParaRPr lang="ko-KR" altLang="en-US"/>
          </a:p>
        </p:txBody>
      </p:sp>
      <p:sp>
        <p:nvSpPr>
          <p:cNvPr id="4" name="바닥글 개체 틀 3"/>
          <p:cNvSpPr>
            <a:spLocks noGrp="1"/>
          </p:cNvSpPr>
          <p:nvPr>
            <p:ph type="ftr" sz="quarter" idx="2"/>
          </p:nvPr>
        </p:nvSpPr>
        <p:spPr>
          <a:xfrm>
            <a:off x="0" y="9721853"/>
            <a:ext cx="3076575" cy="512763"/>
          </a:xfrm>
          <a:prstGeom prst="rect">
            <a:avLst/>
          </a:prstGeom>
        </p:spPr>
        <p:txBody>
          <a:bodyPr vert="horz" lIns="91424" tIns="45713" rIns="91424" bIns="45713"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4021139" y="9721853"/>
            <a:ext cx="3076575" cy="512763"/>
          </a:xfrm>
          <a:prstGeom prst="rect">
            <a:avLst/>
          </a:prstGeom>
        </p:spPr>
        <p:txBody>
          <a:bodyPr vert="horz" lIns="91424" tIns="45713" rIns="91424" bIns="45713" rtlCol="0" anchor="b"/>
          <a:lstStyle>
            <a:lvl1pPr algn="r">
              <a:defRPr sz="1200"/>
            </a:lvl1pPr>
          </a:lstStyle>
          <a:p>
            <a:fld id="{C5AC3C2A-5616-465C-ADC7-5C0936745AC6}" type="slidenum">
              <a:rPr lang="ko-KR" altLang="en-US" smtClean="0"/>
              <a:t>‹#›</a:t>
            </a:fld>
            <a:endParaRPr lang="ko-KR" altLang="en-US"/>
          </a:p>
        </p:txBody>
      </p:sp>
    </p:spTree>
    <p:extLst>
      <p:ext uri="{BB962C8B-B14F-4D97-AF65-F5344CB8AC3E}">
        <p14:creationId xmlns:p14="http://schemas.microsoft.com/office/powerpoint/2010/main" val="23799245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4" y="5"/>
            <a:ext cx="3077137" cy="513858"/>
          </a:xfrm>
          <a:prstGeom prst="rect">
            <a:avLst/>
          </a:prstGeom>
        </p:spPr>
        <p:txBody>
          <a:bodyPr vert="horz" lIns="94729" tIns="47364" rIns="94729" bIns="47364" rtlCol="0"/>
          <a:lstStyle>
            <a:lvl1pPr algn="l">
              <a:defRPr sz="1200"/>
            </a:lvl1pPr>
          </a:lstStyle>
          <a:p>
            <a:endParaRPr lang="ko-KR" altLang="en-US"/>
          </a:p>
        </p:txBody>
      </p:sp>
      <p:sp>
        <p:nvSpPr>
          <p:cNvPr id="3" name="날짜 개체 틀 2"/>
          <p:cNvSpPr>
            <a:spLocks noGrp="1"/>
          </p:cNvSpPr>
          <p:nvPr>
            <p:ph type="dt" idx="1"/>
          </p:nvPr>
        </p:nvSpPr>
        <p:spPr>
          <a:xfrm>
            <a:off x="4020509" y="5"/>
            <a:ext cx="3077137" cy="513858"/>
          </a:xfrm>
          <a:prstGeom prst="rect">
            <a:avLst/>
          </a:prstGeom>
        </p:spPr>
        <p:txBody>
          <a:bodyPr vert="horz" lIns="94729" tIns="47364" rIns="94729" bIns="47364" rtlCol="0"/>
          <a:lstStyle>
            <a:lvl1pPr algn="r">
              <a:defRPr sz="1200"/>
            </a:lvl1pPr>
          </a:lstStyle>
          <a:p>
            <a:fld id="{302BBF34-5FAE-45DE-9BB4-C75EEFBA211F}" type="datetimeFigureOut">
              <a:rPr lang="ko-KR" altLang="en-US" smtClean="0"/>
              <a:t>2022-08-10</a:t>
            </a:fld>
            <a:endParaRPr lang="ko-KR" altLang="en-US"/>
          </a:p>
        </p:txBody>
      </p:sp>
      <p:sp>
        <p:nvSpPr>
          <p:cNvPr id="4" name="슬라이드 이미지 개체 틀 3"/>
          <p:cNvSpPr>
            <a:spLocks noGrp="1" noRot="1" noChangeAspect="1"/>
          </p:cNvSpPr>
          <p:nvPr>
            <p:ph type="sldImg" idx="2"/>
          </p:nvPr>
        </p:nvSpPr>
        <p:spPr>
          <a:xfrm>
            <a:off x="1057275" y="1281113"/>
            <a:ext cx="4984750" cy="3451225"/>
          </a:xfrm>
          <a:prstGeom prst="rect">
            <a:avLst/>
          </a:prstGeom>
          <a:noFill/>
          <a:ln w="12700">
            <a:solidFill>
              <a:prstClr val="black"/>
            </a:solidFill>
          </a:ln>
        </p:spPr>
        <p:txBody>
          <a:bodyPr vert="horz" lIns="94729" tIns="47364" rIns="94729" bIns="47364" rtlCol="0" anchor="ctr"/>
          <a:lstStyle/>
          <a:p>
            <a:endParaRPr lang="ko-KR" altLang="en-US"/>
          </a:p>
        </p:txBody>
      </p:sp>
      <p:sp>
        <p:nvSpPr>
          <p:cNvPr id="5" name="슬라이드 노트 개체 틀 4"/>
          <p:cNvSpPr>
            <a:spLocks noGrp="1"/>
          </p:cNvSpPr>
          <p:nvPr>
            <p:ph type="body" sz="quarter" idx="3"/>
          </p:nvPr>
        </p:nvSpPr>
        <p:spPr>
          <a:xfrm>
            <a:off x="709599" y="4925838"/>
            <a:ext cx="5680103" cy="4029040"/>
          </a:xfrm>
          <a:prstGeom prst="rect">
            <a:avLst/>
          </a:prstGeom>
        </p:spPr>
        <p:txBody>
          <a:bodyPr vert="horz" lIns="94729" tIns="47364" rIns="94729" bIns="47364"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4" y="9720757"/>
            <a:ext cx="3077137" cy="513858"/>
          </a:xfrm>
          <a:prstGeom prst="rect">
            <a:avLst/>
          </a:prstGeom>
        </p:spPr>
        <p:txBody>
          <a:bodyPr vert="horz" lIns="94729" tIns="47364" rIns="94729" bIns="47364"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4020509" y="9720757"/>
            <a:ext cx="3077137" cy="513858"/>
          </a:xfrm>
          <a:prstGeom prst="rect">
            <a:avLst/>
          </a:prstGeom>
        </p:spPr>
        <p:txBody>
          <a:bodyPr vert="horz" lIns="94729" tIns="47364" rIns="94729" bIns="47364" rtlCol="0" anchor="b"/>
          <a:lstStyle>
            <a:lvl1pPr algn="r">
              <a:defRPr sz="1200"/>
            </a:lvl1pPr>
          </a:lstStyle>
          <a:p>
            <a:fld id="{2D191434-8AB6-44B3-8C0F-27FE76ED9774}" type="slidenum">
              <a:rPr lang="ko-KR" altLang="en-US" smtClean="0"/>
              <a:t>‹#›</a:t>
            </a:fld>
            <a:endParaRPr lang="ko-KR" altLang="en-US"/>
          </a:p>
        </p:txBody>
      </p:sp>
    </p:spTree>
    <p:extLst>
      <p:ext uri="{BB962C8B-B14F-4D97-AF65-F5344CB8AC3E}">
        <p14:creationId xmlns:p14="http://schemas.microsoft.com/office/powerpoint/2010/main" val="312975873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1</a:t>
            </a:fld>
            <a:endParaRPr lang="ko-KR" altLang="en-US"/>
          </a:p>
        </p:txBody>
      </p:sp>
    </p:spTree>
    <p:extLst>
      <p:ext uri="{BB962C8B-B14F-4D97-AF65-F5344CB8AC3E}">
        <p14:creationId xmlns:p14="http://schemas.microsoft.com/office/powerpoint/2010/main" val="1755361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10</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596532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11</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080742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12</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779282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13</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85518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14</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880171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15</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842600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16</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122913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17</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720745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18</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080709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19</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211960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2</a:t>
            </a:fld>
            <a:endParaRPr lang="ko-KR" altLang="en-US"/>
          </a:p>
        </p:txBody>
      </p:sp>
    </p:spTree>
    <p:extLst>
      <p:ext uri="{BB962C8B-B14F-4D97-AF65-F5344CB8AC3E}">
        <p14:creationId xmlns:p14="http://schemas.microsoft.com/office/powerpoint/2010/main" val="3483291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20</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61170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21</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86910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22</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596937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23</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4001503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24</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42331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25</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899732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26</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955608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27</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389043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28</a:t>
            </a:fld>
            <a:endParaRPr lang="ko-KR" altLang="en-US"/>
          </a:p>
        </p:txBody>
      </p:sp>
    </p:spTree>
    <p:extLst>
      <p:ext uri="{BB962C8B-B14F-4D97-AF65-F5344CB8AC3E}">
        <p14:creationId xmlns:p14="http://schemas.microsoft.com/office/powerpoint/2010/main" val="4049815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29</a:t>
            </a:fld>
            <a:endParaRPr lang="ko-KR" altLang="en-US"/>
          </a:p>
        </p:txBody>
      </p:sp>
    </p:spTree>
    <p:extLst>
      <p:ext uri="{BB962C8B-B14F-4D97-AF65-F5344CB8AC3E}">
        <p14:creationId xmlns:p14="http://schemas.microsoft.com/office/powerpoint/2010/main" val="2405070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46637" cy="3355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B920B-F090-4FDF-85CA-54056585F66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577564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30</a:t>
            </a:fld>
            <a:endParaRPr lang="ko-KR" altLang="en-US"/>
          </a:p>
        </p:txBody>
      </p:sp>
    </p:spTree>
    <p:extLst>
      <p:ext uri="{BB962C8B-B14F-4D97-AF65-F5344CB8AC3E}">
        <p14:creationId xmlns:p14="http://schemas.microsoft.com/office/powerpoint/2010/main" val="13340416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31</a:t>
            </a:fld>
            <a:endParaRPr lang="ko-KR" altLang="en-US"/>
          </a:p>
        </p:txBody>
      </p:sp>
    </p:spTree>
    <p:extLst>
      <p:ext uri="{BB962C8B-B14F-4D97-AF65-F5344CB8AC3E}">
        <p14:creationId xmlns:p14="http://schemas.microsoft.com/office/powerpoint/2010/main" val="576986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32</a:t>
            </a:fld>
            <a:endParaRPr lang="ko-KR" altLang="en-US"/>
          </a:p>
        </p:txBody>
      </p:sp>
    </p:spTree>
    <p:extLst>
      <p:ext uri="{BB962C8B-B14F-4D97-AF65-F5344CB8AC3E}">
        <p14:creationId xmlns:p14="http://schemas.microsoft.com/office/powerpoint/2010/main" val="120386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33</a:t>
            </a:fld>
            <a:endParaRPr lang="ko-KR" altLang="en-US"/>
          </a:p>
        </p:txBody>
      </p:sp>
    </p:spTree>
    <p:extLst>
      <p:ext uri="{BB962C8B-B14F-4D97-AF65-F5344CB8AC3E}">
        <p14:creationId xmlns:p14="http://schemas.microsoft.com/office/powerpoint/2010/main" val="33728516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34</a:t>
            </a:fld>
            <a:endParaRPr lang="ko-KR" altLang="en-US"/>
          </a:p>
        </p:txBody>
      </p:sp>
    </p:spTree>
    <p:extLst>
      <p:ext uri="{BB962C8B-B14F-4D97-AF65-F5344CB8AC3E}">
        <p14:creationId xmlns:p14="http://schemas.microsoft.com/office/powerpoint/2010/main" val="1912838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35</a:t>
            </a:fld>
            <a:endParaRPr lang="ko-KR" altLang="en-US"/>
          </a:p>
        </p:txBody>
      </p:sp>
    </p:spTree>
    <p:extLst>
      <p:ext uri="{BB962C8B-B14F-4D97-AF65-F5344CB8AC3E}">
        <p14:creationId xmlns:p14="http://schemas.microsoft.com/office/powerpoint/2010/main" val="5355967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36</a:t>
            </a:fld>
            <a:endParaRPr lang="ko-KR" altLang="en-US"/>
          </a:p>
        </p:txBody>
      </p:sp>
    </p:spTree>
    <p:extLst>
      <p:ext uri="{BB962C8B-B14F-4D97-AF65-F5344CB8AC3E}">
        <p14:creationId xmlns:p14="http://schemas.microsoft.com/office/powerpoint/2010/main" val="2871060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37</a:t>
            </a:fld>
            <a:endParaRPr lang="ko-KR" altLang="en-US"/>
          </a:p>
        </p:txBody>
      </p:sp>
    </p:spTree>
    <p:extLst>
      <p:ext uri="{BB962C8B-B14F-4D97-AF65-F5344CB8AC3E}">
        <p14:creationId xmlns:p14="http://schemas.microsoft.com/office/powerpoint/2010/main" val="2290290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38</a:t>
            </a:fld>
            <a:endParaRPr lang="ko-KR" altLang="en-US"/>
          </a:p>
        </p:txBody>
      </p:sp>
    </p:spTree>
    <p:extLst>
      <p:ext uri="{BB962C8B-B14F-4D97-AF65-F5344CB8AC3E}">
        <p14:creationId xmlns:p14="http://schemas.microsoft.com/office/powerpoint/2010/main" val="3757348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39</a:t>
            </a:fld>
            <a:endParaRPr lang="ko-KR" altLang="en-US"/>
          </a:p>
        </p:txBody>
      </p:sp>
    </p:spTree>
    <p:extLst>
      <p:ext uri="{BB962C8B-B14F-4D97-AF65-F5344CB8AC3E}">
        <p14:creationId xmlns:p14="http://schemas.microsoft.com/office/powerpoint/2010/main" val="1543081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4</a:t>
            </a:fld>
            <a:endParaRPr lang="ko-KR" altLang="en-US"/>
          </a:p>
        </p:txBody>
      </p:sp>
    </p:spTree>
    <p:extLst>
      <p:ext uri="{BB962C8B-B14F-4D97-AF65-F5344CB8AC3E}">
        <p14:creationId xmlns:p14="http://schemas.microsoft.com/office/powerpoint/2010/main" val="15443988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40</a:t>
            </a:fld>
            <a:endParaRPr lang="ko-KR" altLang="en-US"/>
          </a:p>
        </p:txBody>
      </p:sp>
    </p:spTree>
    <p:extLst>
      <p:ext uri="{BB962C8B-B14F-4D97-AF65-F5344CB8AC3E}">
        <p14:creationId xmlns:p14="http://schemas.microsoft.com/office/powerpoint/2010/main" val="15182980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41</a:t>
            </a:fld>
            <a:endParaRPr lang="ko-KR" altLang="en-US"/>
          </a:p>
        </p:txBody>
      </p:sp>
    </p:spTree>
    <p:extLst>
      <p:ext uri="{BB962C8B-B14F-4D97-AF65-F5344CB8AC3E}">
        <p14:creationId xmlns:p14="http://schemas.microsoft.com/office/powerpoint/2010/main" val="33862810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42</a:t>
            </a:fld>
            <a:endParaRPr lang="ko-KR" altLang="en-US"/>
          </a:p>
        </p:txBody>
      </p:sp>
    </p:spTree>
    <p:extLst>
      <p:ext uri="{BB962C8B-B14F-4D97-AF65-F5344CB8AC3E}">
        <p14:creationId xmlns:p14="http://schemas.microsoft.com/office/powerpoint/2010/main" val="35102705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43</a:t>
            </a:fld>
            <a:endParaRPr lang="ko-KR" altLang="en-US"/>
          </a:p>
        </p:txBody>
      </p:sp>
    </p:spTree>
    <p:extLst>
      <p:ext uri="{BB962C8B-B14F-4D97-AF65-F5344CB8AC3E}">
        <p14:creationId xmlns:p14="http://schemas.microsoft.com/office/powerpoint/2010/main" val="18908283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44</a:t>
            </a:fld>
            <a:endParaRPr lang="ko-KR" altLang="en-US"/>
          </a:p>
        </p:txBody>
      </p:sp>
    </p:spTree>
    <p:extLst>
      <p:ext uri="{BB962C8B-B14F-4D97-AF65-F5344CB8AC3E}">
        <p14:creationId xmlns:p14="http://schemas.microsoft.com/office/powerpoint/2010/main" val="41528829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45</a:t>
            </a:fld>
            <a:endParaRPr lang="ko-KR" altLang="en-US"/>
          </a:p>
        </p:txBody>
      </p:sp>
    </p:spTree>
    <p:extLst>
      <p:ext uri="{BB962C8B-B14F-4D97-AF65-F5344CB8AC3E}">
        <p14:creationId xmlns:p14="http://schemas.microsoft.com/office/powerpoint/2010/main" val="1176858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46</a:t>
            </a:fld>
            <a:endParaRPr lang="ko-KR" altLang="en-US"/>
          </a:p>
        </p:txBody>
      </p:sp>
    </p:spTree>
    <p:extLst>
      <p:ext uri="{BB962C8B-B14F-4D97-AF65-F5344CB8AC3E}">
        <p14:creationId xmlns:p14="http://schemas.microsoft.com/office/powerpoint/2010/main" val="37863360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47</a:t>
            </a:fld>
            <a:endParaRPr lang="ko-KR" altLang="en-US"/>
          </a:p>
        </p:txBody>
      </p:sp>
    </p:spTree>
    <p:extLst>
      <p:ext uri="{BB962C8B-B14F-4D97-AF65-F5344CB8AC3E}">
        <p14:creationId xmlns:p14="http://schemas.microsoft.com/office/powerpoint/2010/main" val="19493433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48</a:t>
            </a:fld>
            <a:endParaRPr lang="ko-KR" altLang="en-US"/>
          </a:p>
        </p:txBody>
      </p:sp>
    </p:spTree>
    <p:extLst>
      <p:ext uri="{BB962C8B-B14F-4D97-AF65-F5344CB8AC3E}">
        <p14:creationId xmlns:p14="http://schemas.microsoft.com/office/powerpoint/2010/main" val="32885010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49</a:t>
            </a:fld>
            <a:endParaRPr lang="ko-KR" altLang="en-US"/>
          </a:p>
        </p:txBody>
      </p:sp>
    </p:spTree>
    <p:extLst>
      <p:ext uri="{BB962C8B-B14F-4D97-AF65-F5344CB8AC3E}">
        <p14:creationId xmlns:p14="http://schemas.microsoft.com/office/powerpoint/2010/main" val="2053624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5</a:t>
            </a:fld>
            <a:endParaRPr lang="ko-KR" altLang="en-US"/>
          </a:p>
        </p:txBody>
      </p:sp>
    </p:spTree>
    <p:extLst>
      <p:ext uri="{BB962C8B-B14F-4D97-AF65-F5344CB8AC3E}">
        <p14:creationId xmlns:p14="http://schemas.microsoft.com/office/powerpoint/2010/main" val="27651585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50</a:t>
            </a:fld>
            <a:endParaRPr lang="ko-KR" altLang="en-US"/>
          </a:p>
        </p:txBody>
      </p:sp>
    </p:spTree>
    <p:extLst>
      <p:ext uri="{BB962C8B-B14F-4D97-AF65-F5344CB8AC3E}">
        <p14:creationId xmlns:p14="http://schemas.microsoft.com/office/powerpoint/2010/main" val="12875591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51</a:t>
            </a:fld>
            <a:endParaRPr lang="ko-KR" altLang="en-US"/>
          </a:p>
        </p:txBody>
      </p:sp>
    </p:spTree>
    <p:extLst>
      <p:ext uri="{BB962C8B-B14F-4D97-AF65-F5344CB8AC3E}">
        <p14:creationId xmlns:p14="http://schemas.microsoft.com/office/powerpoint/2010/main" val="4102636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52</a:t>
            </a:fld>
            <a:endParaRPr lang="ko-KR" altLang="en-US"/>
          </a:p>
        </p:txBody>
      </p:sp>
    </p:spTree>
    <p:extLst>
      <p:ext uri="{BB962C8B-B14F-4D97-AF65-F5344CB8AC3E}">
        <p14:creationId xmlns:p14="http://schemas.microsoft.com/office/powerpoint/2010/main" val="36864033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53</a:t>
            </a:fld>
            <a:endParaRPr lang="ko-KR" altLang="en-US"/>
          </a:p>
        </p:txBody>
      </p:sp>
    </p:spTree>
    <p:extLst>
      <p:ext uri="{BB962C8B-B14F-4D97-AF65-F5344CB8AC3E}">
        <p14:creationId xmlns:p14="http://schemas.microsoft.com/office/powerpoint/2010/main" val="8591788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54</a:t>
            </a:fld>
            <a:endParaRPr lang="ko-KR" altLang="en-US"/>
          </a:p>
        </p:txBody>
      </p:sp>
    </p:spTree>
    <p:extLst>
      <p:ext uri="{BB962C8B-B14F-4D97-AF65-F5344CB8AC3E}">
        <p14:creationId xmlns:p14="http://schemas.microsoft.com/office/powerpoint/2010/main" val="4096631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55</a:t>
            </a:fld>
            <a:endParaRPr lang="ko-KR" altLang="en-US"/>
          </a:p>
        </p:txBody>
      </p:sp>
    </p:spTree>
    <p:extLst>
      <p:ext uri="{BB962C8B-B14F-4D97-AF65-F5344CB8AC3E}">
        <p14:creationId xmlns:p14="http://schemas.microsoft.com/office/powerpoint/2010/main" val="3679165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56</a:t>
            </a:fld>
            <a:endParaRPr lang="ko-KR" altLang="en-US"/>
          </a:p>
        </p:txBody>
      </p:sp>
    </p:spTree>
    <p:extLst>
      <p:ext uri="{BB962C8B-B14F-4D97-AF65-F5344CB8AC3E}">
        <p14:creationId xmlns:p14="http://schemas.microsoft.com/office/powerpoint/2010/main" val="12392529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57</a:t>
            </a:fld>
            <a:endParaRPr lang="ko-KR" altLang="en-US"/>
          </a:p>
        </p:txBody>
      </p:sp>
    </p:spTree>
    <p:extLst>
      <p:ext uri="{BB962C8B-B14F-4D97-AF65-F5344CB8AC3E}">
        <p14:creationId xmlns:p14="http://schemas.microsoft.com/office/powerpoint/2010/main" val="36910801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58</a:t>
            </a:fld>
            <a:endParaRPr lang="ko-KR" altLang="en-US"/>
          </a:p>
        </p:txBody>
      </p:sp>
    </p:spTree>
    <p:extLst>
      <p:ext uri="{BB962C8B-B14F-4D97-AF65-F5344CB8AC3E}">
        <p14:creationId xmlns:p14="http://schemas.microsoft.com/office/powerpoint/2010/main" val="34819873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59</a:t>
            </a:fld>
            <a:endParaRPr lang="ko-KR" altLang="en-US"/>
          </a:p>
        </p:txBody>
      </p:sp>
    </p:spTree>
    <p:extLst>
      <p:ext uri="{BB962C8B-B14F-4D97-AF65-F5344CB8AC3E}">
        <p14:creationId xmlns:p14="http://schemas.microsoft.com/office/powerpoint/2010/main" val="4150668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6</a:t>
            </a:fld>
            <a:endParaRPr lang="ko-KR" altLang="en-US"/>
          </a:p>
        </p:txBody>
      </p:sp>
    </p:spTree>
    <p:extLst>
      <p:ext uri="{BB962C8B-B14F-4D97-AF65-F5344CB8AC3E}">
        <p14:creationId xmlns:p14="http://schemas.microsoft.com/office/powerpoint/2010/main" val="39135361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60</a:t>
            </a:fld>
            <a:endParaRPr lang="ko-KR" altLang="en-US"/>
          </a:p>
        </p:txBody>
      </p:sp>
    </p:spTree>
    <p:extLst>
      <p:ext uri="{BB962C8B-B14F-4D97-AF65-F5344CB8AC3E}">
        <p14:creationId xmlns:p14="http://schemas.microsoft.com/office/powerpoint/2010/main" val="17090127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61</a:t>
            </a:fld>
            <a:endParaRPr lang="ko-KR" altLang="en-US"/>
          </a:p>
        </p:txBody>
      </p:sp>
    </p:spTree>
    <p:extLst>
      <p:ext uri="{BB962C8B-B14F-4D97-AF65-F5344CB8AC3E}">
        <p14:creationId xmlns:p14="http://schemas.microsoft.com/office/powerpoint/2010/main" val="2837580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62</a:t>
            </a:fld>
            <a:endParaRPr lang="ko-KR" altLang="en-US"/>
          </a:p>
        </p:txBody>
      </p:sp>
    </p:spTree>
    <p:extLst>
      <p:ext uri="{BB962C8B-B14F-4D97-AF65-F5344CB8AC3E}">
        <p14:creationId xmlns:p14="http://schemas.microsoft.com/office/powerpoint/2010/main" val="7222752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63</a:t>
            </a:fld>
            <a:endParaRPr lang="ko-KR" altLang="en-US"/>
          </a:p>
        </p:txBody>
      </p:sp>
    </p:spTree>
    <p:extLst>
      <p:ext uri="{BB962C8B-B14F-4D97-AF65-F5344CB8AC3E}">
        <p14:creationId xmlns:p14="http://schemas.microsoft.com/office/powerpoint/2010/main" val="10156076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64</a:t>
            </a:fld>
            <a:endParaRPr lang="ko-KR" altLang="en-US"/>
          </a:p>
        </p:txBody>
      </p:sp>
    </p:spTree>
    <p:extLst>
      <p:ext uri="{BB962C8B-B14F-4D97-AF65-F5344CB8AC3E}">
        <p14:creationId xmlns:p14="http://schemas.microsoft.com/office/powerpoint/2010/main" val="14245276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65</a:t>
            </a:fld>
            <a:endParaRPr lang="ko-KR" altLang="en-US"/>
          </a:p>
        </p:txBody>
      </p:sp>
    </p:spTree>
    <p:extLst>
      <p:ext uri="{BB962C8B-B14F-4D97-AF65-F5344CB8AC3E}">
        <p14:creationId xmlns:p14="http://schemas.microsoft.com/office/powerpoint/2010/main" val="30715561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66</a:t>
            </a:fld>
            <a:endParaRPr lang="ko-KR" altLang="en-US"/>
          </a:p>
        </p:txBody>
      </p:sp>
    </p:spTree>
    <p:extLst>
      <p:ext uri="{BB962C8B-B14F-4D97-AF65-F5344CB8AC3E}">
        <p14:creationId xmlns:p14="http://schemas.microsoft.com/office/powerpoint/2010/main" val="41815904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67</a:t>
            </a:fld>
            <a:endParaRPr lang="ko-KR" altLang="en-US"/>
          </a:p>
        </p:txBody>
      </p:sp>
    </p:spTree>
    <p:extLst>
      <p:ext uri="{BB962C8B-B14F-4D97-AF65-F5344CB8AC3E}">
        <p14:creationId xmlns:p14="http://schemas.microsoft.com/office/powerpoint/2010/main" val="5986804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68</a:t>
            </a:fld>
            <a:endParaRPr lang="ko-KR" altLang="en-US"/>
          </a:p>
        </p:txBody>
      </p:sp>
    </p:spTree>
    <p:extLst>
      <p:ext uri="{BB962C8B-B14F-4D97-AF65-F5344CB8AC3E}">
        <p14:creationId xmlns:p14="http://schemas.microsoft.com/office/powerpoint/2010/main" val="25122411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69</a:t>
            </a:fld>
            <a:endParaRPr lang="ko-KR" altLang="en-US"/>
          </a:p>
        </p:txBody>
      </p:sp>
    </p:spTree>
    <p:extLst>
      <p:ext uri="{BB962C8B-B14F-4D97-AF65-F5344CB8AC3E}">
        <p14:creationId xmlns:p14="http://schemas.microsoft.com/office/powerpoint/2010/main" val="3238856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7</a:t>
            </a:fld>
            <a:endParaRPr lang="ko-KR" altLang="en-US"/>
          </a:p>
        </p:txBody>
      </p:sp>
    </p:spTree>
    <p:extLst>
      <p:ext uri="{BB962C8B-B14F-4D97-AF65-F5344CB8AC3E}">
        <p14:creationId xmlns:p14="http://schemas.microsoft.com/office/powerpoint/2010/main" val="7671834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70</a:t>
            </a:fld>
            <a:endParaRPr lang="ko-KR" altLang="en-US"/>
          </a:p>
        </p:txBody>
      </p:sp>
    </p:spTree>
    <p:extLst>
      <p:ext uri="{BB962C8B-B14F-4D97-AF65-F5344CB8AC3E}">
        <p14:creationId xmlns:p14="http://schemas.microsoft.com/office/powerpoint/2010/main" val="42157143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46637" cy="3355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B920B-F090-4FDF-85CA-54056585F66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5775644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46637" cy="3355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B920B-F090-4FDF-85CA-54056585F66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5775644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2FEE106-D861-6343-96FF-5BF90692C3C7}" type="slidenum">
              <a:rPr lang="en-US" smtClean="0"/>
              <a:pPr/>
              <a:t>73</a:t>
            </a:fld>
            <a:endParaRPr lang="en-US"/>
          </a:p>
        </p:txBody>
      </p:sp>
    </p:spTree>
    <p:extLst>
      <p:ext uri="{BB962C8B-B14F-4D97-AF65-F5344CB8AC3E}">
        <p14:creationId xmlns:p14="http://schemas.microsoft.com/office/powerpoint/2010/main" val="2929621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8</a:t>
            </a:fld>
            <a:endParaRPr lang="ko-KR" altLang="en-US"/>
          </a:p>
        </p:txBody>
      </p:sp>
    </p:spTree>
    <p:extLst>
      <p:ext uri="{BB962C8B-B14F-4D97-AF65-F5344CB8AC3E}">
        <p14:creationId xmlns:p14="http://schemas.microsoft.com/office/powerpoint/2010/main" val="984758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9</a:t>
            </a:fld>
            <a:endParaRPr lang="ko-KR" altLang="en-US"/>
          </a:p>
        </p:txBody>
      </p:sp>
    </p:spTree>
    <p:extLst>
      <p:ext uri="{BB962C8B-B14F-4D97-AF65-F5344CB8AC3E}">
        <p14:creationId xmlns:p14="http://schemas.microsoft.com/office/powerpoint/2010/main" val="11649925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7DA5FD6F-A8A5-4DF5-A17D-08401B4E01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9" name="Text Box 30">
            <a:extLst>
              <a:ext uri="{FF2B5EF4-FFF2-40B4-BE49-F238E27FC236}">
                <a16:creationId xmlns:a16="http://schemas.microsoft.com/office/drawing/2014/main" id="{71A00037-7C5A-4EBF-9192-C43A24C8C62D}"/>
              </a:ext>
            </a:extLst>
          </p:cNvPr>
          <p:cNvSpPr txBox="1">
            <a:spLocks noChangeArrowheads="1"/>
          </p:cNvSpPr>
          <p:nvPr userDrawn="1"/>
        </p:nvSpPr>
        <p:spPr bwMode="auto">
          <a:xfrm>
            <a:off x="7607441" y="-12310"/>
            <a:ext cx="2289174"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a:solidFill>
                  <a:srgbClr val="FF0000"/>
                </a:solidFill>
                <a:latin typeface="+mj-ea"/>
                <a:ea typeface="+mj-ea"/>
              </a:rPr>
              <a:t>Strictly Private &amp; Confidential</a:t>
            </a:r>
          </a:p>
          <a:p>
            <a:pPr algn="r" fontAlgn="ctr">
              <a:spcBef>
                <a:spcPct val="50000"/>
              </a:spcBef>
              <a:buClr>
                <a:srgbClr val="0C2D83"/>
              </a:buClr>
              <a:defRPr/>
            </a:pPr>
            <a:endParaRPr lang="en-US" altLang="ko-KR" sz="1100" b="1" i="1">
              <a:solidFill>
                <a:srgbClr val="FF0000"/>
              </a:solidFill>
              <a:latin typeface="+mj-ea"/>
              <a:ea typeface="+mj-ea"/>
            </a:endParaRPr>
          </a:p>
        </p:txBody>
      </p:sp>
      <p:sp>
        <p:nvSpPr>
          <p:cNvPr id="2" name="Title 1"/>
          <p:cNvSpPr>
            <a:spLocks noGrp="1"/>
          </p:cNvSpPr>
          <p:nvPr>
            <p:ph type="ctrTitle" hasCustomPrompt="1"/>
          </p:nvPr>
        </p:nvSpPr>
        <p:spPr>
          <a:xfrm>
            <a:off x="204737" y="1346400"/>
            <a:ext cx="3826936" cy="3510000"/>
          </a:xfrm>
        </p:spPr>
        <p:txBody>
          <a:bodyPr anchor="t" anchorCtr="0"/>
          <a:lstStyle>
            <a:lvl1pPr algn="l">
              <a:defRPr sz="11000">
                <a:solidFill>
                  <a:schemeClr val="bg1"/>
                </a:solidFill>
              </a:defRPr>
            </a:lvl1pPr>
          </a:lstStyle>
          <a:p>
            <a:r>
              <a:rPr lang="en-GB"/>
              <a:t>Title slide 6</a:t>
            </a:r>
            <a:br>
              <a:rPr lang="en-GB"/>
            </a:br>
            <a:r>
              <a:rPr lang="en-GB"/>
              <a:t>no image</a:t>
            </a:r>
            <a:endParaRPr lang="en-US"/>
          </a:p>
        </p:txBody>
      </p:sp>
      <p:sp>
        <p:nvSpPr>
          <p:cNvPr id="7" name="Text Placeholder 3"/>
          <p:cNvSpPr>
            <a:spLocks noGrp="1"/>
          </p:cNvSpPr>
          <p:nvPr>
            <p:ph type="body" sz="quarter" idx="11"/>
          </p:nvPr>
        </p:nvSpPr>
        <p:spPr>
          <a:xfrm>
            <a:off x="225645" y="5036400"/>
            <a:ext cx="3815008"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편집합니다</a:t>
            </a:r>
          </a:p>
        </p:txBody>
      </p:sp>
      <p:sp>
        <p:nvSpPr>
          <p:cNvPr id="15" name="Shape 70">
            <a:extLst>
              <a:ext uri="{FF2B5EF4-FFF2-40B4-BE49-F238E27FC236}">
                <a16:creationId xmlns:a16="http://schemas.microsoft.com/office/drawing/2014/main" id="{CCAA154D-B1B9-4997-97EE-F1EAB91CF2CB}"/>
              </a:ext>
            </a:extLst>
          </p:cNvPr>
          <p:cNvSpPr>
            <a:spLocks noChangeAspect="1"/>
          </p:cNvSpPr>
          <p:nvPr userDrawn="1"/>
        </p:nvSpPr>
        <p:spPr>
          <a:xfrm>
            <a:off x="0" y="-1"/>
            <a:ext cx="4114800" cy="6858001"/>
          </a:xfrm>
          <a:prstGeom prst="rect">
            <a:avLst/>
          </a:prstGeom>
          <a:solidFill>
            <a:srgbClr val="00338D">
              <a:alpha val="55000"/>
            </a:srgbClr>
          </a:solidFill>
          <a:ln w="12700">
            <a:miter lim="400000"/>
          </a:ln>
        </p:spPr>
        <p:txBody>
          <a:bodyPr lIns="14287" tIns="14287" rIns="14287" bIns="14287" anchor="ctr"/>
          <a:lstStyle/>
          <a:p>
            <a:pPr algn="ctr">
              <a:defRPr sz="3000">
                <a:solidFill>
                  <a:srgbClr val="000000"/>
                </a:solidFill>
                <a:latin typeface="Helvetica Light"/>
                <a:ea typeface="Helvetica Light"/>
                <a:cs typeface="Helvetica Light"/>
                <a:sym typeface="Helvetica Light"/>
              </a:defRPr>
            </a:pPr>
            <a:endParaRPr sz="1125"/>
          </a:p>
        </p:txBody>
      </p:sp>
      <p:pic>
        <p:nvPicPr>
          <p:cNvPr id="10" name="Picture 4">
            <a:extLst>
              <a:ext uri="{FF2B5EF4-FFF2-40B4-BE49-F238E27FC236}">
                <a16:creationId xmlns:a16="http://schemas.microsoft.com/office/drawing/2014/main" id="{697F78C8-9576-4BD0-BBFF-433BE3EFD4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8988" y="5823585"/>
            <a:ext cx="2278966" cy="829803"/>
          </a:xfrm>
          <a:prstGeom prst="rect">
            <a:avLst/>
          </a:prstGeom>
        </p:spPr>
      </p:pic>
    </p:spTree>
    <p:extLst>
      <p:ext uri="{BB962C8B-B14F-4D97-AF65-F5344CB8AC3E}">
        <p14:creationId xmlns:p14="http://schemas.microsoft.com/office/powerpoint/2010/main" val="448723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빈 화면">
    <p:bg>
      <p:bgPr>
        <a:solidFill>
          <a:schemeClr val="bg1"/>
        </a:solidFill>
        <a:effectLst/>
      </p:bgPr>
    </p:bg>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17D9B13C-88DF-4476-93ED-59BB7A9A0D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1634" y="6328676"/>
            <a:ext cx="811795" cy="198595"/>
          </a:xfrm>
          <a:prstGeom prst="rect">
            <a:avLst/>
          </a:prstGeom>
        </p:spPr>
      </p:pic>
      <p:sp>
        <p:nvSpPr>
          <p:cNvPr id="3" name="Shape 36">
            <a:extLst>
              <a:ext uri="{FF2B5EF4-FFF2-40B4-BE49-F238E27FC236}">
                <a16:creationId xmlns:a16="http://schemas.microsoft.com/office/drawing/2014/main" id="{A4498558-75D2-49A3-B7C6-9538D5154787}"/>
              </a:ext>
            </a:extLst>
          </p:cNvPr>
          <p:cNvSpPr/>
          <p:nvPr userDrawn="1"/>
        </p:nvSpPr>
        <p:spPr>
          <a:xfrm>
            <a:off x="1793137" y="6326686"/>
            <a:ext cx="5973232" cy="457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914400">
              <a:defRPr sz="800">
                <a:solidFill>
                  <a:srgbClr val="004C97"/>
                </a:solidFill>
                <a:latin typeface="Univers for KPMG"/>
                <a:ea typeface="Univers for KPMG"/>
                <a:cs typeface="Univers for KPMG"/>
                <a:sym typeface="Univers for KPMG"/>
              </a:defRPr>
            </a:lvl1pPr>
          </a:lstStyle>
          <a:p>
            <a:pPr>
              <a:defRPr/>
            </a:pPr>
            <a:r>
              <a:rPr lang="en-US" altLang="ko-KR" sz="600" u="none">
                <a:solidFill>
                  <a:schemeClr val="bg1">
                    <a:lumMod val="65000"/>
                  </a:schemeClr>
                </a:solidFill>
                <a:latin typeface="Univers 45 Light" pitchFamily="2" charset="0"/>
                <a:ea typeface="나눔고딕" panose="020B0600000101010101" charset="-127"/>
                <a:cs typeface="Arial" charset="0"/>
              </a:rPr>
              <a:t>© 2022 </a:t>
            </a:r>
            <a:r>
              <a:rPr kumimoji="1" lang="en-US" altLang="ko-KR" sz="600">
                <a:solidFill>
                  <a:schemeClr val="bg1">
                    <a:lumMod val="65000"/>
                  </a:schemeClr>
                </a:solidFill>
                <a:latin typeface="Univers 45 Light" pitchFamily="2" charset="0"/>
                <a:ea typeface="나눔고딕" panose="020B0600000101010101" charset="-127"/>
                <a:cs typeface="Arial" charset="0"/>
              </a:rPr>
              <a:t>KPMG Samjong Accounting Corp., </a:t>
            </a:r>
            <a:r>
              <a:rPr lang="en-US" altLang="ko-KR" sz="600" u="none">
                <a:solidFill>
                  <a:schemeClr val="bg1">
                    <a:lumMod val="65000"/>
                  </a:schemeClr>
                </a:solidFill>
                <a:latin typeface="Univers 45 Light" pitchFamily="2" charset="0"/>
                <a:ea typeface="나눔고딕" panose="020B0600000101010101" charset="-127"/>
                <a:cs typeface="Arial" charset="0"/>
              </a:rPr>
              <a:t>the Korean member firm of the KPMG network of independent member firms affiliated with KPMG International Cooperative (“KPMG International”), a Swiss entity. All rights reserved. Printed in Korea.</a:t>
            </a:r>
          </a:p>
        </p:txBody>
      </p:sp>
    </p:spTree>
    <p:extLst>
      <p:ext uri="{BB962C8B-B14F-4D97-AF65-F5344CB8AC3E}">
        <p14:creationId xmlns:p14="http://schemas.microsoft.com/office/powerpoint/2010/main" val="866569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787102EE-E436-4E3C-BDB4-4B691710519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
            <a:ext cx="9906000" cy="6857665"/>
          </a:xfrm>
          <a:prstGeom prst="rect">
            <a:avLst/>
          </a:prstGeom>
        </p:spPr>
      </p:pic>
      <p:sp>
        <p:nvSpPr>
          <p:cNvPr id="3" name="직사각형 2">
            <a:extLst>
              <a:ext uri="{FF2B5EF4-FFF2-40B4-BE49-F238E27FC236}">
                <a16:creationId xmlns:a16="http://schemas.microsoft.com/office/drawing/2014/main" id="{8E6A7F7D-BEED-4001-B7DC-A6686CDDB3D9}"/>
              </a:ext>
            </a:extLst>
          </p:cNvPr>
          <p:cNvSpPr/>
          <p:nvPr userDrawn="1"/>
        </p:nvSpPr>
        <p:spPr>
          <a:xfrm>
            <a:off x="0" y="-335"/>
            <a:ext cx="9906000" cy="6858000"/>
          </a:xfrm>
          <a:prstGeom prst="rect">
            <a:avLst/>
          </a:prstGeom>
          <a:solidFill>
            <a:srgbClr val="00338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err="1">
              <a:solidFill>
                <a:schemeClr val="bg1"/>
              </a:solidFill>
            </a:endParaRPr>
          </a:p>
        </p:txBody>
      </p:sp>
      <p:sp>
        <p:nvSpPr>
          <p:cNvPr id="4" name="Title 21">
            <a:extLst>
              <a:ext uri="{FF2B5EF4-FFF2-40B4-BE49-F238E27FC236}">
                <a16:creationId xmlns:a16="http://schemas.microsoft.com/office/drawing/2014/main" id="{32E34795-2937-470F-B9AD-0A34080F9DBE}"/>
              </a:ext>
            </a:extLst>
          </p:cNvPr>
          <p:cNvSpPr>
            <a:spLocks noGrp="1"/>
          </p:cNvSpPr>
          <p:nvPr>
            <p:ph type="title" hasCustomPrompt="1"/>
          </p:nvPr>
        </p:nvSpPr>
        <p:spPr>
          <a:xfrm>
            <a:off x="1027914" y="2103751"/>
            <a:ext cx="4727783" cy="2419264"/>
          </a:xfrm>
          <a:prstGeom prst="rect">
            <a:avLst/>
          </a:prstGeom>
        </p:spPr>
        <p:txBody>
          <a:bodyPr lIns="0" tIns="0" rIns="0" bIns="0" anchor="t" anchorCtr="0">
            <a:noAutofit/>
          </a:bodyPr>
          <a:lstStyle>
            <a:lvl1pPr algn="r">
              <a:lnSpc>
                <a:spcPts val="8493"/>
              </a:lnSpc>
              <a:spcBef>
                <a:spcPts val="923"/>
              </a:spcBef>
              <a:defRPr sz="8123" baseline="0">
                <a:solidFill>
                  <a:schemeClr val="bg1"/>
                </a:solidFill>
                <a:latin typeface="KPMG Extralight"/>
                <a:cs typeface="KPMG Extralight"/>
              </a:defRPr>
            </a:lvl1pPr>
          </a:lstStyle>
          <a:p>
            <a:r>
              <a:rPr lang="en-US"/>
              <a:t>Section divider one title style</a:t>
            </a:r>
          </a:p>
        </p:txBody>
      </p:sp>
      <p:sp>
        <p:nvSpPr>
          <p:cNvPr id="5" name="Rectangle 3">
            <a:extLst>
              <a:ext uri="{FF2B5EF4-FFF2-40B4-BE49-F238E27FC236}">
                <a16:creationId xmlns:a16="http://schemas.microsoft.com/office/drawing/2014/main" id="{CCC2EEBE-147F-4A40-9EAD-05C4291742FF}"/>
              </a:ext>
            </a:extLst>
          </p:cNvPr>
          <p:cNvSpPr>
            <a:spLocks/>
          </p:cNvSpPr>
          <p:nvPr userDrawn="1"/>
        </p:nvSpPr>
        <p:spPr bwMode="auto">
          <a:xfrm>
            <a:off x="0" y="2367840"/>
            <a:ext cx="1136452" cy="1231156"/>
          </a:xfrm>
          <a:prstGeom prst="rect">
            <a:avLst/>
          </a:prstGeom>
          <a:solidFill>
            <a:schemeClr val="bg1"/>
          </a:solidFill>
          <a:ln>
            <a:noFill/>
          </a:ln>
        </p:spPr>
        <p:txBody>
          <a:bodyPr lIns="19050" tIns="19050" rIns="19050" bIns="19050" anchor="ctr"/>
          <a:lstStyle>
            <a:lvl1pPr>
              <a:defRPr sz="2200" baseline="55000">
                <a:solidFill>
                  <a:srgbClr val="7B7B7B"/>
                </a:solidFill>
                <a:latin typeface="Open Sans" charset="0"/>
                <a:ea typeface="Open Sans" charset="0"/>
                <a:cs typeface="Open Sans" charset="0"/>
                <a:sym typeface="Open Sans" charset="0"/>
              </a:defRPr>
            </a:lvl1pPr>
            <a:lvl2pPr marL="742950" indent="-285750">
              <a:defRPr sz="2200" baseline="55000">
                <a:solidFill>
                  <a:srgbClr val="7B7B7B"/>
                </a:solidFill>
                <a:latin typeface="Open Sans" charset="0"/>
                <a:ea typeface="Open Sans" charset="0"/>
                <a:cs typeface="Open Sans" charset="0"/>
                <a:sym typeface="Open Sans" charset="0"/>
              </a:defRPr>
            </a:lvl2pPr>
            <a:lvl3pPr marL="1143000" indent="-228600">
              <a:defRPr sz="2200" baseline="55000">
                <a:solidFill>
                  <a:srgbClr val="7B7B7B"/>
                </a:solidFill>
                <a:latin typeface="Open Sans" charset="0"/>
                <a:ea typeface="Open Sans" charset="0"/>
                <a:cs typeface="Open Sans" charset="0"/>
                <a:sym typeface="Open Sans" charset="0"/>
              </a:defRPr>
            </a:lvl3pPr>
            <a:lvl4pPr marL="1600200" indent="-228600">
              <a:defRPr sz="2200" baseline="55000">
                <a:solidFill>
                  <a:srgbClr val="7B7B7B"/>
                </a:solidFill>
                <a:latin typeface="Open Sans" charset="0"/>
                <a:ea typeface="Open Sans" charset="0"/>
                <a:cs typeface="Open Sans" charset="0"/>
                <a:sym typeface="Open Sans" charset="0"/>
              </a:defRPr>
            </a:lvl4pPr>
            <a:lvl5pPr marL="2057400" indent="-228600">
              <a:defRPr sz="2200" baseline="55000">
                <a:solidFill>
                  <a:srgbClr val="7B7B7B"/>
                </a:solidFill>
                <a:latin typeface="Open Sans" charset="0"/>
                <a:ea typeface="Open Sans" charset="0"/>
                <a:cs typeface="Open Sans" charset="0"/>
                <a:sym typeface="Open Sans" charset="0"/>
              </a:defRPr>
            </a:lvl5pPr>
            <a:lvl6pPr marL="25146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6pPr>
            <a:lvl7pPr marL="29718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7pPr>
            <a:lvl8pPr marL="34290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8pPr>
            <a:lvl9pPr marL="38862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9pPr>
          </a:lstStyle>
          <a:p>
            <a:pPr algn="ctr" fontAlgn="auto">
              <a:spcBef>
                <a:spcPts val="0"/>
              </a:spcBef>
              <a:spcAft>
                <a:spcPts val="0"/>
              </a:spcAft>
            </a:pPr>
            <a:endParaRPr lang="en-US" altLang="en-US" sz="1200" baseline="0">
              <a:solidFill>
                <a:srgbClr val="FFFFFF"/>
              </a:solidFill>
              <a:latin typeface="Helvetica Light" charset="0"/>
              <a:ea typeface="Helvetica Light" charset="0"/>
              <a:cs typeface="Helvetica Light" charset="0"/>
              <a:sym typeface="Helvetica Light" charset="0"/>
            </a:endParaRPr>
          </a:p>
        </p:txBody>
      </p:sp>
      <p:sp>
        <p:nvSpPr>
          <p:cNvPr id="6" name="Line 2">
            <a:extLst>
              <a:ext uri="{FF2B5EF4-FFF2-40B4-BE49-F238E27FC236}">
                <a16:creationId xmlns:a16="http://schemas.microsoft.com/office/drawing/2014/main" id="{73CBED81-5CFD-44FB-92C5-6DC67EA85A83}"/>
              </a:ext>
            </a:extLst>
          </p:cNvPr>
          <p:cNvSpPr>
            <a:spLocks noChangeShapeType="1"/>
          </p:cNvSpPr>
          <p:nvPr userDrawn="1"/>
        </p:nvSpPr>
        <p:spPr bwMode="auto">
          <a:xfrm flipH="1">
            <a:off x="5864334" y="2378642"/>
            <a:ext cx="0" cy="4487044"/>
          </a:xfrm>
          <a:prstGeom prst="line">
            <a:avLst/>
          </a:prstGeom>
          <a:noFill/>
          <a:ln w="76200" cap="flat" cmpd="sng">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fontAlgn="auto">
              <a:spcBef>
                <a:spcPts val="0"/>
              </a:spcBef>
              <a:spcAft>
                <a:spcPts val="0"/>
              </a:spcAft>
              <a:defRPr/>
            </a:pPr>
            <a:endParaRPr lang="en-US" altLang="en-US" sz="1200">
              <a:solidFill>
                <a:srgbClr val="000000"/>
              </a:solidFill>
              <a:latin typeface="Helvetica Light" charset="0"/>
              <a:ea typeface="Helvetica Light" charset="0"/>
              <a:cs typeface="Helvetica Light" charset="0"/>
              <a:sym typeface="Helvetica Light" charset="0"/>
            </a:endParaRPr>
          </a:p>
        </p:txBody>
      </p:sp>
      <p:sp>
        <p:nvSpPr>
          <p:cNvPr id="10" name="Text Box 30">
            <a:extLst>
              <a:ext uri="{FF2B5EF4-FFF2-40B4-BE49-F238E27FC236}">
                <a16:creationId xmlns:a16="http://schemas.microsoft.com/office/drawing/2014/main" id="{6CE1AA10-F2B2-4B58-9275-3C34B88CC071}"/>
              </a:ext>
            </a:extLst>
          </p:cNvPr>
          <p:cNvSpPr txBox="1">
            <a:spLocks noChangeArrowheads="1"/>
          </p:cNvSpPr>
          <p:nvPr userDrawn="1"/>
        </p:nvSpPr>
        <p:spPr bwMode="auto">
          <a:xfrm>
            <a:off x="7607441" y="-12310"/>
            <a:ext cx="2289174"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a:solidFill>
                  <a:srgbClr val="FF0000"/>
                </a:solidFill>
                <a:latin typeface="+mj-ea"/>
                <a:ea typeface="+mj-ea"/>
              </a:rPr>
              <a:t>Strictly Private &amp; Confidential</a:t>
            </a:r>
          </a:p>
          <a:p>
            <a:pPr algn="r" fontAlgn="ctr">
              <a:spcBef>
                <a:spcPct val="50000"/>
              </a:spcBef>
              <a:buClr>
                <a:srgbClr val="0C2D83"/>
              </a:buClr>
              <a:defRPr/>
            </a:pPr>
            <a:endParaRPr lang="en-US" altLang="ko-KR" sz="1100" b="1" i="1">
              <a:solidFill>
                <a:srgbClr val="FF0000"/>
              </a:solidFill>
              <a:latin typeface="+mj-ea"/>
              <a:ea typeface="+mj-ea"/>
            </a:endParaRPr>
          </a:p>
        </p:txBody>
      </p:sp>
      <p:pic>
        <p:nvPicPr>
          <p:cNvPr id="11" name="그림 10">
            <a:extLst>
              <a:ext uri="{FF2B5EF4-FFF2-40B4-BE49-F238E27FC236}">
                <a16:creationId xmlns:a16="http://schemas.microsoft.com/office/drawing/2014/main" id="{911D7E59-F69D-4DAF-ADE2-4E0F7E12D55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5645" y="6031037"/>
            <a:ext cx="1434040" cy="343527"/>
          </a:xfrm>
          <a:prstGeom prst="rect">
            <a:avLst/>
          </a:prstGeom>
        </p:spPr>
      </p:pic>
    </p:spTree>
    <p:extLst>
      <p:ext uri="{BB962C8B-B14F-4D97-AF65-F5344CB8AC3E}">
        <p14:creationId xmlns:p14="http://schemas.microsoft.com/office/powerpoint/2010/main" val="333363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id="{77154AD3-B463-46C3-9385-0E8D7EF57E34}"/>
              </a:ext>
            </a:extLst>
          </p:cNvPr>
          <p:cNvSpPr/>
          <p:nvPr userDrawn="1"/>
        </p:nvSpPr>
        <p:spPr>
          <a:xfrm>
            <a:off x="0" y="0"/>
            <a:ext cx="1572768"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706">
              <a:latin typeface="Univers for KPMG Light" panose="020B0403020202020204" pitchFamily="34" charset="0"/>
            </a:endParaRPr>
          </a:p>
        </p:txBody>
      </p:sp>
      <p:pic>
        <p:nvPicPr>
          <p:cNvPr id="4" name="Picture 15">
            <a:extLst>
              <a:ext uri="{FF2B5EF4-FFF2-40B4-BE49-F238E27FC236}">
                <a16:creationId xmlns:a16="http://schemas.microsoft.com/office/drawing/2014/main" id="{BC76B0D3-4C9E-46F1-94B7-6695CDF134B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807295" y="212810"/>
            <a:ext cx="939383" cy="457222"/>
          </a:xfrm>
          <a:prstGeom prst="rect">
            <a:avLst/>
          </a:prstGeom>
        </p:spPr>
      </p:pic>
      <p:sp>
        <p:nvSpPr>
          <p:cNvPr id="5" name="제목 2">
            <a:extLst>
              <a:ext uri="{FF2B5EF4-FFF2-40B4-BE49-F238E27FC236}">
                <a16:creationId xmlns:a16="http://schemas.microsoft.com/office/drawing/2014/main" id="{090817C9-3AC8-4AC2-ADD5-4EEAABAD94F0}"/>
              </a:ext>
            </a:extLst>
          </p:cNvPr>
          <p:cNvSpPr>
            <a:spLocks noGrp="1"/>
          </p:cNvSpPr>
          <p:nvPr>
            <p:ph type="title"/>
          </p:nvPr>
        </p:nvSpPr>
        <p:spPr>
          <a:xfrm>
            <a:off x="2193858" y="1335025"/>
            <a:ext cx="6703200" cy="3697200"/>
          </a:xfrm>
        </p:spPr>
        <p:txBody>
          <a:bodyPr lIns="90000"/>
          <a:lstStyle>
            <a:lvl1pPr marL="0" algn="l" defTabSz="895317" rtl="0" eaLnBrk="1" latinLnBrk="1" hangingPunct="1">
              <a:lnSpc>
                <a:spcPct val="100000"/>
              </a:lnSpc>
              <a:defRPr lang="ko-KR" altLang="en-US" sz="4700" b="0" i="0" kern="0" dirty="0">
                <a:solidFill>
                  <a:schemeClr val="accent1"/>
                </a:solidFill>
                <a:latin typeface="KPMG Extralight"/>
                <a:ea typeface="+mn-ea"/>
                <a:cs typeface="KPMG Extralight"/>
              </a:defRPr>
            </a:lvl1pPr>
          </a:lstStyle>
          <a:p>
            <a:r>
              <a:rPr lang="ko-KR" altLang="en-US"/>
              <a:t>마스터 제목 스타일 편집</a:t>
            </a:r>
          </a:p>
        </p:txBody>
      </p:sp>
    </p:spTree>
    <p:extLst>
      <p:ext uri="{BB962C8B-B14F-4D97-AF65-F5344CB8AC3E}">
        <p14:creationId xmlns:p14="http://schemas.microsoft.com/office/powerpoint/2010/main" val="4116777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DIVIDER 3">
    <p:bg>
      <p:bgRef idx="1001">
        <a:schemeClr val="bg1"/>
      </p:bgRef>
    </p:bg>
    <p:spTree>
      <p:nvGrpSpPr>
        <p:cNvPr id="1" name=""/>
        <p:cNvGrpSpPr/>
        <p:nvPr/>
      </p:nvGrpSpPr>
      <p:grpSpPr>
        <a:xfrm>
          <a:off x="0" y="0"/>
          <a:ext cx="0" cy="0"/>
          <a:chOff x="0" y="0"/>
          <a:chExt cx="0" cy="0"/>
        </a:xfrm>
      </p:grpSpPr>
      <p:sp>
        <p:nvSpPr>
          <p:cNvPr id="5" name="object 4"/>
          <p:cNvSpPr/>
          <p:nvPr userDrawn="1"/>
        </p:nvSpPr>
        <p:spPr>
          <a:xfrm>
            <a:off x="-1" y="0"/>
            <a:ext cx="4124499"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562">
              <a:latin typeface="Univers for KPMG Light" panose="020B0403020202020204" pitchFamily="34" charset="0"/>
            </a:endParaRPr>
          </a:p>
        </p:txBody>
      </p:sp>
      <p:sp>
        <p:nvSpPr>
          <p:cNvPr id="7" name="Text Box 30">
            <a:extLst>
              <a:ext uri="{FF2B5EF4-FFF2-40B4-BE49-F238E27FC236}">
                <a16:creationId xmlns:a16="http://schemas.microsoft.com/office/drawing/2014/main" id="{782B8B31-E996-4A08-80B1-5FA2CE26D697}"/>
              </a:ext>
            </a:extLst>
          </p:cNvPr>
          <p:cNvSpPr txBox="1">
            <a:spLocks noChangeArrowheads="1"/>
          </p:cNvSpPr>
          <p:nvPr userDrawn="1"/>
        </p:nvSpPr>
        <p:spPr bwMode="auto">
          <a:xfrm>
            <a:off x="7426061" y="0"/>
            <a:ext cx="2479939"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a:solidFill>
                  <a:srgbClr val="FF0000"/>
                </a:solidFill>
                <a:latin typeface="+mj-ea"/>
                <a:ea typeface="+mj-ea"/>
              </a:rPr>
              <a:t>Strictly Private &amp; Confidential</a:t>
            </a:r>
          </a:p>
          <a:p>
            <a:pPr algn="r" fontAlgn="ctr">
              <a:spcBef>
                <a:spcPct val="50000"/>
              </a:spcBef>
              <a:buClr>
                <a:srgbClr val="0C2D83"/>
              </a:buClr>
              <a:defRPr/>
            </a:pPr>
            <a:endParaRPr lang="en-US" altLang="ko-KR" sz="1100" b="1" i="1">
              <a:solidFill>
                <a:srgbClr val="FF0000"/>
              </a:solidFill>
              <a:latin typeface="+mj-ea"/>
              <a:ea typeface="+mj-ea"/>
            </a:endParaRPr>
          </a:p>
        </p:txBody>
      </p:sp>
      <p:pic>
        <p:nvPicPr>
          <p:cNvPr id="6" name="그림 5">
            <a:extLst>
              <a:ext uri="{FF2B5EF4-FFF2-40B4-BE49-F238E27FC236}">
                <a16:creationId xmlns:a16="http://schemas.microsoft.com/office/drawing/2014/main" id="{0AB67A31-89F6-4A8D-A2E5-17439A8CA3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645" y="6031037"/>
            <a:ext cx="1434040" cy="343527"/>
          </a:xfrm>
          <a:prstGeom prst="rect">
            <a:avLst/>
          </a:prstGeom>
        </p:spPr>
      </p:pic>
    </p:spTree>
    <p:extLst>
      <p:ext uri="{BB962C8B-B14F-4D97-AF65-F5344CB8AC3E}">
        <p14:creationId xmlns:p14="http://schemas.microsoft.com/office/powerpoint/2010/main" val="408403392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DIVIDER 4">
    <p:bg>
      <p:bgPr>
        <a:solidFill>
          <a:srgbClr val="00A3A1"/>
        </a:solidFill>
        <a:effectLst/>
      </p:bgPr>
    </p:bg>
    <p:spTree>
      <p:nvGrpSpPr>
        <p:cNvPr id="1" name=""/>
        <p:cNvGrpSpPr/>
        <p:nvPr/>
      </p:nvGrpSpPr>
      <p:grpSpPr>
        <a:xfrm>
          <a:off x="0" y="0"/>
          <a:ext cx="0" cy="0"/>
          <a:chOff x="0" y="0"/>
          <a:chExt cx="0" cy="0"/>
        </a:xfrm>
      </p:grpSpPr>
      <p:pic>
        <p:nvPicPr>
          <p:cNvPr id="17" name="그림 1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
            <a:ext cx="9906000" cy="6857665"/>
          </a:xfrm>
          <a:prstGeom prst="rect">
            <a:avLst/>
          </a:prstGeom>
        </p:spPr>
      </p:pic>
      <p:sp>
        <p:nvSpPr>
          <p:cNvPr id="16" name="직사각형 15"/>
          <p:cNvSpPr/>
          <p:nvPr userDrawn="1"/>
        </p:nvSpPr>
        <p:spPr>
          <a:xfrm>
            <a:off x="0" y="-335"/>
            <a:ext cx="9906000" cy="6858000"/>
          </a:xfrm>
          <a:prstGeom prst="rect">
            <a:avLst/>
          </a:prstGeom>
          <a:solidFill>
            <a:srgbClr val="00338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err="1">
              <a:solidFill>
                <a:schemeClr val="bg1"/>
              </a:solidFill>
            </a:endParaRPr>
          </a:p>
        </p:txBody>
      </p:sp>
      <p:sp>
        <p:nvSpPr>
          <p:cNvPr id="11" name="Rectangle 3"/>
          <p:cNvSpPr>
            <a:spLocks/>
          </p:cNvSpPr>
          <p:nvPr userDrawn="1"/>
        </p:nvSpPr>
        <p:spPr bwMode="auto">
          <a:xfrm>
            <a:off x="0" y="2367840"/>
            <a:ext cx="1231156" cy="1231156"/>
          </a:xfrm>
          <a:prstGeom prst="rect">
            <a:avLst/>
          </a:prstGeom>
          <a:solidFill>
            <a:schemeClr val="bg1"/>
          </a:solidFill>
          <a:ln>
            <a:noFill/>
          </a:ln>
        </p:spPr>
        <p:txBody>
          <a:bodyPr lIns="19050" tIns="19050" rIns="19050" bIns="19050" anchor="ctr"/>
          <a:lstStyle>
            <a:lvl1pPr>
              <a:defRPr sz="2200" baseline="55000">
                <a:solidFill>
                  <a:srgbClr val="7B7B7B"/>
                </a:solidFill>
                <a:latin typeface="Open Sans" charset="0"/>
                <a:ea typeface="Open Sans" charset="0"/>
                <a:cs typeface="Open Sans" charset="0"/>
                <a:sym typeface="Open Sans" charset="0"/>
              </a:defRPr>
            </a:lvl1pPr>
            <a:lvl2pPr marL="742950" indent="-285750">
              <a:defRPr sz="2200" baseline="55000">
                <a:solidFill>
                  <a:srgbClr val="7B7B7B"/>
                </a:solidFill>
                <a:latin typeface="Open Sans" charset="0"/>
                <a:ea typeface="Open Sans" charset="0"/>
                <a:cs typeface="Open Sans" charset="0"/>
                <a:sym typeface="Open Sans" charset="0"/>
              </a:defRPr>
            </a:lvl2pPr>
            <a:lvl3pPr marL="1143000" indent="-228600">
              <a:defRPr sz="2200" baseline="55000">
                <a:solidFill>
                  <a:srgbClr val="7B7B7B"/>
                </a:solidFill>
                <a:latin typeface="Open Sans" charset="0"/>
                <a:ea typeface="Open Sans" charset="0"/>
                <a:cs typeface="Open Sans" charset="0"/>
                <a:sym typeface="Open Sans" charset="0"/>
              </a:defRPr>
            </a:lvl3pPr>
            <a:lvl4pPr marL="1600200" indent="-228600">
              <a:defRPr sz="2200" baseline="55000">
                <a:solidFill>
                  <a:srgbClr val="7B7B7B"/>
                </a:solidFill>
                <a:latin typeface="Open Sans" charset="0"/>
                <a:ea typeface="Open Sans" charset="0"/>
                <a:cs typeface="Open Sans" charset="0"/>
                <a:sym typeface="Open Sans" charset="0"/>
              </a:defRPr>
            </a:lvl4pPr>
            <a:lvl5pPr marL="2057400" indent="-228600">
              <a:defRPr sz="2200" baseline="55000">
                <a:solidFill>
                  <a:srgbClr val="7B7B7B"/>
                </a:solidFill>
                <a:latin typeface="Open Sans" charset="0"/>
                <a:ea typeface="Open Sans" charset="0"/>
                <a:cs typeface="Open Sans" charset="0"/>
                <a:sym typeface="Open Sans" charset="0"/>
              </a:defRPr>
            </a:lvl5pPr>
            <a:lvl6pPr marL="25146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6pPr>
            <a:lvl7pPr marL="29718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7pPr>
            <a:lvl8pPr marL="34290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8pPr>
            <a:lvl9pPr marL="38862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9pPr>
          </a:lstStyle>
          <a:p>
            <a:pPr algn="ctr" fontAlgn="auto">
              <a:spcBef>
                <a:spcPts val="0"/>
              </a:spcBef>
              <a:spcAft>
                <a:spcPts val="0"/>
              </a:spcAft>
            </a:pPr>
            <a:endParaRPr lang="en-US" altLang="en-US" sz="1200" baseline="0">
              <a:solidFill>
                <a:srgbClr val="FFFFFF"/>
              </a:solidFill>
              <a:latin typeface="Helvetica Light" charset="0"/>
              <a:ea typeface="Helvetica Light" charset="0"/>
              <a:cs typeface="Helvetica Light" charset="0"/>
              <a:sym typeface="Helvetica Light" charset="0"/>
            </a:endParaRPr>
          </a:p>
        </p:txBody>
      </p:sp>
      <p:sp>
        <p:nvSpPr>
          <p:cNvPr id="13" name="Line 2"/>
          <p:cNvSpPr>
            <a:spLocks noChangeShapeType="1"/>
          </p:cNvSpPr>
          <p:nvPr userDrawn="1"/>
        </p:nvSpPr>
        <p:spPr bwMode="auto">
          <a:xfrm flipH="1">
            <a:off x="6353029" y="2378642"/>
            <a:ext cx="0" cy="4487044"/>
          </a:xfrm>
          <a:prstGeom prst="line">
            <a:avLst/>
          </a:prstGeom>
          <a:noFill/>
          <a:ln w="76200" cap="flat" cmpd="sng">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fontAlgn="auto">
              <a:spcBef>
                <a:spcPts val="0"/>
              </a:spcBef>
              <a:spcAft>
                <a:spcPts val="0"/>
              </a:spcAft>
              <a:defRPr/>
            </a:pPr>
            <a:endParaRPr lang="en-US" altLang="en-US" sz="1200">
              <a:solidFill>
                <a:srgbClr val="000000"/>
              </a:solidFill>
              <a:latin typeface="Helvetica Light" charset="0"/>
              <a:ea typeface="Helvetica Light" charset="0"/>
              <a:cs typeface="Helvetica Light" charset="0"/>
              <a:sym typeface="Helvetica Light" charset="0"/>
            </a:endParaRPr>
          </a:p>
        </p:txBody>
      </p:sp>
      <p:sp>
        <p:nvSpPr>
          <p:cNvPr id="23" name="Title 21"/>
          <p:cNvSpPr>
            <a:spLocks noGrp="1"/>
          </p:cNvSpPr>
          <p:nvPr>
            <p:ph type="title" hasCustomPrompt="1"/>
          </p:nvPr>
        </p:nvSpPr>
        <p:spPr>
          <a:xfrm>
            <a:off x="1113574" y="2103751"/>
            <a:ext cx="5121765" cy="2419264"/>
          </a:xfrm>
          <a:prstGeom prst="rect">
            <a:avLst/>
          </a:prstGeom>
        </p:spPr>
        <p:txBody>
          <a:bodyPr lIns="0" tIns="0" rIns="0" bIns="0" anchor="t" anchorCtr="0">
            <a:noAutofit/>
          </a:bodyPr>
          <a:lstStyle>
            <a:lvl1pPr algn="r">
              <a:lnSpc>
                <a:spcPts val="8493"/>
              </a:lnSpc>
              <a:spcBef>
                <a:spcPts val="923"/>
              </a:spcBef>
              <a:defRPr sz="8123" baseline="0">
                <a:solidFill>
                  <a:schemeClr val="bg1"/>
                </a:solidFill>
                <a:latin typeface="KPMG Extralight"/>
                <a:cs typeface="KPMG Extralight"/>
              </a:defRPr>
            </a:lvl1pPr>
          </a:lstStyle>
          <a:p>
            <a:r>
              <a:rPr lang="en-US"/>
              <a:t>Section divider one title style</a:t>
            </a:r>
          </a:p>
        </p:txBody>
      </p:sp>
      <p:pic>
        <p:nvPicPr>
          <p:cNvPr id="14" name="Picture 4">
            <a:extLst>
              <a:ext uri="{FF2B5EF4-FFF2-40B4-BE49-F238E27FC236}">
                <a16:creationId xmlns:a16="http://schemas.microsoft.com/office/drawing/2014/main" id="{74BE8119-58DE-4699-AF12-6366388394B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36059" y="5823586"/>
            <a:ext cx="2468880" cy="829803"/>
          </a:xfrm>
          <a:prstGeom prst="rect">
            <a:avLst/>
          </a:prstGeom>
        </p:spPr>
      </p:pic>
      <p:sp>
        <p:nvSpPr>
          <p:cNvPr id="9" name="Text Box 30">
            <a:extLst>
              <a:ext uri="{FF2B5EF4-FFF2-40B4-BE49-F238E27FC236}">
                <a16:creationId xmlns:a16="http://schemas.microsoft.com/office/drawing/2014/main" id="{AB4D6515-EEA0-4A76-8037-EDDDD48EB545}"/>
              </a:ext>
            </a:extLst>
          </p:cNvPr>
          <p:cNvSpPr txBox="1">
            <a:spLocks noChangeArrowheads="1"/>
          </p:cNvSpPr>
          <p:nvPr userDrawn="1"/>
        </p:nvSpPr>
        <p:spPr bwMode="auto">
          <a:xfrm>
            <a:off x="7390975" y="-12310"/>
            <a:ext cx="2479939" cy="255915"/>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a:solidFill>
                  <a:srgbClr val="FF0000"/>
                </a:solidFill>
                <a:latin typeface="+mj-ea"/>
                <a:ea typeface="+mj-ea"/>
              </a:rPr>
              <a:t>Strictly Private &amp; Confidential</a:t>
            </a:r>
          </a:p>
        </p:txBody>
      </p:sp>
    </p:spTree>
    <p:extLst>
      <p:ext uri="{BB962C8B-B14F-4D97-AF65-F5344CB8AC3E}">
        <p14:creationId xmlns:p14="http://schemas.microsoft.com/office/powerpoint/2010/main" val="41910154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5600" y="451575"/>
            <a:ext cx="8254800" cy="723600"/>
          </a:xfrm>
          <a:prstGeom prst="rect">
            <a:avLst/>
          </a:prstGeom>
        </p:spPr>
        <p:txBody>
          <a:bodyPr vert="horz" lIns="0" tIns="0" rIns="0" bIns="0" rtlCol="0" anchor="t" anchorCtr="0">
            <a:noAutofit/>
          </a:bodyPr>
          <a:lstStyle/>
          <a:p>
            <a:r>
              <a:rPr lang="ko-KR" altLang="en-US"/>
              <a:t>마스터 제목 스타일 편집</a:t>
            </a:r>
            <a:endParaRPr lang="en-US"/>
          </a:p>
        </p:txBody>
      </p:sp>
      <p:sp>
        <p:nvSpPr>
          <p:cNvPr id="3" name="Text Placeholder 2"/>
          <p:cNvSpPr>
            <a:spLocks noGrp="1"/>
          </p:cNvSpPr>
          <p:nvPr>
            <p:ph type="body" idx="1"/>
          </p:nvPr>
        </p:nvSpPr>
        <p:spPr>
          <a:xfrm>
            <a:off x="825600" y="1422400"/>
            <a:ext cx="8254800" cy="4604400"/>
          </a:xfrm>
          <a:prstGeom prst="rect">
            <a:avLst/>
          </a:prstGeom>
        </p:spPr>
        <p:txBody>
          <a:bodyPr vert="horz" lIns="0" tIns="0" rIns="0" bIns="0" rtlCol="0" anchor="t" anchorCtr="0">
            <a:no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29" name="Shape 8"/>
          <p:cNvSpPr txBox="1">
            <a:spLocks/>
          </p:cNvSpPr>
          <p:nvPr userDrawn="1"/>
        </p:nvSpPr>
        <p:spPr>
          <a:xfrm>
            <a:off x="8701088"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맑은 고딕" panose="020B0503020000020004" pitchFamily="50" charset="-127"/>
                <a:cs typeface="Arial" panose="020B0604020202020204" pitchFamily="34" charset="0"/>
              </a:rPr>
              <a:pPr algn="r"/>
              <a:t>‹#›</a:t>
            </a:fld>
            <a:endParaRPr lang="en-US" sz="900">
              <a:solidFill>
                <a:schemeClr val="tx2"/>
              </a:solidFill>
              <a:latin typeface="+mn-lt"/>
              <a:ea typeface="맑은 고딕" panose="020B0503020000020004" pitchFamily="50" charset="-127"/>
              <a:cs typeface="Arial" panose="020B0604020202020204" pitchFamily="34" charset="0"/>
            </a:endParaRPr>
          </a:p>
        </p:txBody>
      </p:sp>
      <p:grpSp>
        <p:nvGrpSpPr>
          <p:cNvPr id="10" name="그룹 9">
            <a:extLst>
              <a:ext uri="{FF2B5EF4-FFF2-40B4-BE49-F238E27FC236}">
                <a16:creationId xmlns:a16="http://schemas.microsoft.com/office/drawing/2014/main" id="{452FC808-79BB-4023-A362-1132A01C86CD}"/>
              </a:ext>
            </a:extLst>
          </p:cNvPr>
          <p:cNvGrpSpPr/>
          <p:nvPr userDrawn="1"/>
        </p:nvGrpSpPr>
        <p:grpSpPr>
          <a:xfrm>
            <a:off x="-1119893" y="129406"/>
            <a:ext cx="1003183" cy="6553630"/>
            <a:chOff x="-1119893" y="129406"/>
            <a:chExt cx="1003183" cy="6553630"/>
          </a:xfrm>
        </p:grpSpPr>
        <p:sp>
          <p:nvSpPr>
            <p:cNvPr id="11" name="Rectangle 34">
              <a:extLst>
                <a:ext uri="{FF2B5EF4-FFF2-40B4-BE49-F238E27FC236}">
                  <a16:creationId xmlns:a16="http://schemas.microsoft.com/office/drawing/2014/main" id="{DF0627F6-5773-4EB2-A376-B159880A9DBE}"/>
                </a:ext>
              </a:extLst>
            </p:cNvPr>
            <p:cNvSpPr/>
            <p:nvPr userDrawn="1"/>
          </p:nvSpPr>
          <p:spPr>
            <a:xfrm>
              <a:off x="-1117316" y="129406"/>
              <a:ext cx="1000606" cy="468000"/>
            </a:xfrm>
            <a:prstGeom prst="rect">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KPMG Blue</a:t>
              </a:r>
            </a:p>
            <a:p>
              <a:pPr algn="ctr"/>
              <a:r>
                <a:rPr lang="en-US" sz="800" b="1">
                  <a:latin typeface="맑은 고딕" panose="020B0503020000020004" pitchFamily="50" charset="-127"/>
                  <a:ea typeface="맑은 고딕" panose="020B0503020000020004" pitchFamily="50" charset="-127"/>
                  <a:cs typeface="Univers for KPMG Cond"/>
                </a:rPr>
                <a:t>0 / 51 / 141</a:t>
              </a:r>
            </a:p>
          </p:txBody>
        </p:sp>
        <p:sp>
          <p:nvSpPr>
            <p:cNvPr id="12" name="Rectangle 35">
              <a:extLst>
                <a:ext uri="{FF2B5EF4-FFF2-40B4-BE49-F238E27FC236}">
                  <a16:creationId xmlns:a16="http://schemas.microsoft.com/office/drawing/2014/main" id="{388B2BBA-F267-41C8-92D0-579081E000EF}"/>
                </a:ext>
              </a:extLst>
            </p:cNvPr>
            <p:cNvSpPr/>
            <p:nvPr userDrawn="1"/>
          </p:nvSpPr>
          <p:spPr>
            <a:xfrm>
              <a:off x="-1117316" y="640893"/>
              <a:ext cx="1000606" cy="468000"/>
            </a:xfrm>
            <a:prstGeom prst="rect">
              <a:avLst/>
            </a:prstGeom>
            <a:solidFill>
              <a:srgbClr val="005EB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Medium Blue</a:t>
              </a:r>
            </a:p>
            <a:p>
              <a:pPr algn="ctr"/>
              <a:r>
                <a:rPr lang="en-US" sz="800" b="1">
                  <a:latin typeface="맑은 고딕" panose="020B0503020000020004" pitchFamily="50" charset="-127"/>
                  <a:ea typeface="맑은 고딕" panose="020B0503020000020004" pitchFamily="50" charset="-127"/>
                  <a:cs typeface="Univers for KPMG Cond"/>
                </a:rPr>
                <a:t>0 / 94 / 184</a:t>
              </a:r>
            </a:p>
          </p:txBody>
        </p:sp>
        <p:sp>
          <p:nvSpPr>
            <p:cNvPr id="13" name="Rectangle 36">
              <a:extLst>
                <a:ext uri="{FF2B5EF4-FFF2-40B4-BE49-F238E27FC236}">
                  <a16:creationId xmlns:a16="http://schemas.microsoft.com/office/drawing/2014/main" id="{B9C22D10-9382-4511-8D31-851F3990946C}"/>
                </a:ext>
              </a:extLst>
            </p:cNvPr>
            <p:cNvSpPr/>
            <p:nvPr userDrawn="1"/>
          </p:nvSpPr>
          <p:spPr>
            <a:xfrm>
              <a:off x="-1117316" y="1152380"/>
              <a:ext cx="1000606" cy="468000"/>
            </a:xfrm>
            <a:prstGeom prst="rect">
              <a:avLst/>
            </a:prstGeom>
            <a:solidFill>
              <a:srgbClr val="0091DA"/>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Light Blue</a:t>
              </a:r>
            </a:p>
            <a:p>
              <a:pPr algn="ctr"/>
              <a:r>
                <a:rPr lang="en-US" sz="800" b="1">
                  <a:latin typeface="맑은 고딕" panose="020B0503020000020004" pitchFamily="50" charset="-127"/>
                  <a:ea typeface="맑은 고딕" panose="020B0503020000020004" pitchFamily="50" charset="-127"/>
                  <a:cs typeface="Univers for KPMG Cond"/>
                </a:rPr>
                <a:t>0 / 145 / 218</a:t>
              </a:r>
            </a:p>
          </p:txBody>
        </p:sp>
        <p:sp>
          <p:nvSpPr>
            <p:cNvPr id="14" name="Rectangle 37">
              <a:extLst>
                <a:ext uri="{FF2B5EF4-FFF2-40B4-BE49-F238E27FC236}">
                  <a16:creationId xmlns:a16="http://schemas.microsoft.com/office/drawing/2014/main" id="{6D7065F4-4292-47C8-8A34-FAA8666BED79}"/>
                </a:ext>
              </a:extLst>
            </p:cNvPr>
            <p:cNvSpPr/>
            <p:nvPr userDrawn="1"/>
          </p:nvSpPr>
          <p:spPr>
            <a:xfrm>
              <a:off x="-1117316" y="1663867"/>
              <a:ext cx="1000606" cy="468000"/>
            </a:xfrm>
            <a:prstGeom prst="rect">
              <a:avLst/>
            </a:prstGeom>
            <a:solidFill>
              <a:srgbClr val="48369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Violet</a:t>
              </a:r>
            </a:p>
            <a:p>
              <a:pPr algn="ctr"/>
              <a:r>
                <a:rPr lang="en-US" sz="800" b="1">
                  <a:latin typeface="맑은 고딕" panose="020B0503020000020004" pitchFamily="50" charset="-127"/>
                  <a:ea typeface="맑은 고딕" panose="020B0503020000020004" pitchFamily="50" charset="-127"/>
                  <a:cs typeface="Univers for KPMG Cond"/>
                </a:rPr>
                <a:t>72 / 54 / 152</a:t>
              </a:r>
            </a:p>
          </p:txBody>
        </p:sp>
        <p:sp>
          <p:nvSpPr>
            <p:cNvPr id="15" name="Rectangle 38">
              <a:extLst>
                <a:ext uri="{FF2B5EF4-FFF2-40B4-BE49-F238E27FC236}">
                  <a16:creationId xmlns:a16="http://schemas.microsoft.com/office/drawing/2014/main" id="{C9E8AA1A-0A69-4E89-9508-8D5E7735B30C}"/>
                </a:ext>
              </a:extLst>
            </p:cNvPr>
            <p:cNvSpPr/>
            <p:nvPr userDrawn="1"/>
          </p:nvSpPr>
          <p:spPr>
            <a:xfrm>
              <a:off x="-1119893" y="2169209"/>
              <a:ext cx="1000606" cy="46800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Purple</a:t>
              </a:r>
            </a:p>
            <a:p>
              <a:pPr algn="ctr"/>
              <a:r>
                <a:rPr lang="en-US" sz="800" b="1">
                  <a:latin typeface="맑은 고딕" panose="020B0503020000020004" pitchFamily="50" charset="-127"/>
                  <a:ea typeface="맑은 고딕" panose="020B0503020000020004" pitchFamily="50" charset="-127"/>
                  <a:cs typeface="Univers for KPMG Cond"/>
                </a:rPr>
                <a:t>71 / 10 / 104</a:t>
              </a:r>
            </a:p>
          </p:txBody>
        </p:sp>
        <p:sp>
          <p:nvSpPr>
            <p:cNvPr id="16" name="Rectangle 39">
              <a:extLst>
                <a:ext uri="{FF2B5EF4-FFF2-40B4-BE49-F238E27FC236}">
                  <a16:creationId xmlns:a16="http://schemas.microsoft.com/office/drawing/2014/main" id="{787E8A21-A389-4387-AA56-ECA36ADD51EC}"/>
                </a:ext>
              </a:extLst>
            </p:cNvPr>
            <p:cNvSpPr/>
            <p:nvPr userDrawn="1"/>
          </p:nvSpPr>
          <p:spPr>
            <a:xfrm>
              <a:off x="-1119893" y="2679774"/>
              <a:ext cx="1000606" cy="468000"/>
            </a:xfrm>
            <a:prstGeom prst="rect">
              <a:avLst/>
            </a:prstGeom>
            <a:solidFill>
              <a:srgbClr val="6D2077"/>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Light Purple</a:t>
              </a:r>
            </a:p>
            <a:p>
              <a:pPr algn="ctr"/>
              <a:r>
                <a:rPr lang="en-US" sz="800" b="1">
                  <a:latin typeface="맑은 고딕" panose="020B0503020000020004" pitchFamily="50" charset="-127"/>
                  <a:ea typeface="맑은 고딕" panose="020B0503020000020004" pitchFamily="50" charset="-127"/>
                  <a:cs typeface="Univers for KPMG Cond"/>
                </a:rPr>
                <a:t>109 / 32 / 119</a:t>
              </a:r>
            </a:p>
          </p:txBody>
        </p:sp>
        <p:sp>
          <p:nvSpPr>
            <p:cNvPr id="17" name="Rectangle 40">
              <a:extLst>
                <a:ext uri="{FF2B5EF4-FFF2-40B4-BE49-F238E27FC236}">
                  <a16:creationId xmlns:a16="http://schemas.microsoft.com/office/drawing/2014/main" id="{620C895F-56D3-4295-BCB1-904D54E4D7C5}"/>
                </a:ext>
              </a:extLst>
            </p:cNvPr>
            <p:cNvSpPr/>
            <p:nvPr userDrawn="1"/>
          </p:nvSpPr>
          <p:spPr>
            <a:xfrm>
              <a:off x="-1119893" y="3186038"/>
              <a:ext cx="1000606" cy="468000"/>
            </a:xfrm>
            <a:prstGeom prst="rect">
              <a:avLst/>
            </a:prstGeom>
            <a:solidFill>
              <a:srgbClr val="00A3A1"/>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Green</a:t>
              </a:r>
            </a:p>
            <a:p>
              <a:pPr algn="ctr"/>
              <a:r>
                <a:rPr lang="en-US" sz="800" b="1">
                  <a:latin typeface="맑은 고딕" panose="020B0503020000020004" pitchFamily="50" charset="-127"/>
                  <a:ea typeface="맑은 고딕" panose="020B0503020000020004" pitchFamily="50" charset="-127"/>
                  <a:cs typeface="Univers for KPMG Cond"/>
                </a:rPr>
                <a:t>0 / 163 / 161</a:t>
              </a:r>
            </a:p>
          </p:txBody>
        </p:sp>
        <p:sp>
          <p:nvSpPr>
            <p:cNvPr id="18" name="Rectangle 41">
              <a:extLst>
                <a:ext uri="{FF2B5EF4-FFF2-40B4-BE49-F238E27FC236}">
                  <a16:creationId xmlns:a16="http://schemas.microsoft.com/office/drawing/2014/main" id="{6E8EA23F-94CE-4ACA-BF18-97E98DC68A03}"/>
                </a:ext>
              </a:extLst>
            </p:cNvPr>
            <p:cNvSpPr/>
            <p:nvPr userDrawn="1"/>
          </p:nvSpPr>
          <p:spPr>
            <a:xfrm>
              <a:off x="-1119893" y="3690607"/>
              <a:ext cx="1000606" cy="468000"/>
            </a:xfrm>
            <a:prstGeom prst="rect">
              <a:avLst/>
            </a:prstGeom>
            <a:solidFill>
              <a:srgbClr val="009A44"/>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Dark Green</a:t>
              </a:r>
            </a:p>
            <a:p>
              <a:pPr algn="ctr"/>
              <a:r>
                <a:rPr lang="en-US" sz="800" b="1">
                  <a:latin typeface="맑은 고딕" panose="020B0503020000020004" pitchFamily="50" charset="-127"/>
                  <a:ea typeface="맑은 고딕" panose="020B0503020000020004" pitchFamily="50" charset="-127"/>
                  <a:cs typeface="Univers for KPMG Cond"/>
                </a:rPr>
                <a:t>0 / 154 / 68</a:t>
              </a:r>
            </a:p>
          </p:txBody>
        </p:sp>
        <p:sp>
          <p:nvSpPr>
            <p:cNvPr id="19" name="Rectangle 42">
              <a:extLst>
                <a:ext uri="{FF2B5EF4-FFF2-40B4-BE49-F238E27FC236}">
                  <a16:creationId xmlns:a16="http://schemas.microsoft.com/office/drawing/2014/main" id="{8F8997B3-2B31-49C3-AE28-6044296CEB72}"/>
                </a:ext>
              </a:extLst>
            </p:cNvPr>
            <p:cNvSpPr/>
            <p:nvPr userDrawn="1"/>
          </p:nvSpPr>
          <p:spPr>
            <a:xfrm>
              <a:off x="-1119893" y="4195949"/>
              <a:ext cx="1000606" cy="468000"/>
            </a:xfrm>
            <a:prstGeom prst="rect">
              <a:avLst/>
            </a:prstGeom>
            <a:solidFill>
              <a:srgbClr val="43B02A"/>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Light Green</a:t>
              </a:r>
            </a:p>
            <a:p>
              <a:pPr algn="ctr"/>
              <a:r>
                <a:rPr lang="en-US" sz="800" b="1">
                  <a:latin typeface="맑은 고딕" panose="020B0503020000020004" pitchFamily="50" charset="-127"/>
                  <a:ea typeface="맑은 고딕" panose="020B0503020000020004" pitchFamily="50" charset="-127"/>
                  <a:cs typeface="Univers for KPMG Cond"/>
                </a:rPr>
                <a:t>67 / 176 / 42</a:t>
              </a:r>
            </a:p>
          </p:txBody>
        </p:sp>
        <p:sp>
          <p:nvSpPr>
            <p:cNvPr id="20" name="Rectangle 43">
              <a:extLst>
                <a:ext uri="{FF2B5EF4-FFF2-40B4-BE49-F238E27FC236}">
                  <a16:creationId xmlns:a16="http://schemas.microsoft.com/office/drawing/2014/main" id="{7F18D1E5-81D0-4091-9CEF-9605E869B2D9}"/>
                </a:ext>
              </a:extLst>
            </p:cNvPr>
            <p:cNvSpPr/>
            <p:nvPr userDrawn="1"/>
          </p:nvSpPr>
          <p:spPr>
            <a:xfrm>
              <a:off x="-1119893" y="4701291"/>
              <a:ext cx="1000606" cy="468000"/>
            </a:xfrm>
            <a:prstGeom prst="rect">
              <a:avLst/>
            </a:prstGeom>
            <a:solidFill>
              <a:srgbClr val="EAAA00"/>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Yellow</a:t>
              </a:r>
            </a:p>
            <a:p>
              <a:pPr algn="ctr"/>
              <a:r>
                <a:rPr lang="en-US" sz="800" b="1">
                  <a:latin typeface="맑은 고딕" panose="020B0503020000020004" pitchFamily="50" charset="-127"/>
                  <a:ea typeface="맑은 고딕" panose="020B0503020000020004" pitchFamily="50" charset="-127"/>
                  <a:cs typeface="Univers for KPMG Cond"/>
                </a:rPr>
                <a:t>234 / 170 / 0</a:t>
              </a:r>
            </a:p>
          </p:txBody>
        </p:sp>
        <p:sp>
          <p:nvSpPr>
            <p:cNvPr id="21" name="Rectangle 44">
              <a:extLst>
                <a:ext uri="{FF2B5EF4-FFF2-40B4-BE49-F238E27FC236}">
                  <a16:creationId xmlns:a16="http://schemas.microsoft.com/office/drawing/2014/main" id="{B471F2CD-9C88-4665-B807-7DE6ECCD3648}"/>
                </a:ext>
              </a:extLst>
            </p:cNvPr>
            <p:cNvSpPr/>
            <p:nvPr userDrawn="1"/>
          </p:nvSpPr>
          <p:spPr>
            <a:xfrm>
              <a:off x="-1119893" y="5200726"/>
              <a:ext cx="1000606" cy="468000"/>
            </a:xfrm>
            <a:prstGeom prst="rect">
              <a:avLst/>
            </a:prstGeom>
            <a:solidFill>
              <a:srgbClr val="F68D2E"/>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Orange</a:t>
              </a:r>
            </a:p>
            <a:p>
              <a:pPr algn="ctr"/>
              <a:r>
                <a:rPr lang="en-US" sz="800" b="1">
                  <a:latin typeface="맑은 고딕" panose="020B0503020000020004" pitchFamily="50" charset="-127"/>
                  <a:ea typeface="맑은 고딕" panose="020B0503020000020004" pitchFamily="50" charset="-127"/>
                  <a:cs typeface="Univers for KPMG Cond"/>
                </a:rPr>
                <a:t>246 / 141 / 46</a:t>
              </a:r>
            </a:p>
          </p:txBody>
        </p:sp>
        <p:sp>
          <p:nvSpPr>
            <p:cNvPr id="22" name="Rectangle 45">
              <a:extLst>
                <a:ext uri="{FF2B5EF4-FFF2-40B4-BE49-F238E27FC236}">
                  <a16:creationId xmlns:a16="http://schemas.microsoft.com/office/drawing/2014/main" id="{8B5FAD2F-B9E1-4906-BCE4-2686F552BB13}"/>
                </a:ext>
              </a:extLst>
            </p:cNvPr>
            <p:cNvSpPr/>
            <p:nvPr userDrawn="1"/>
          </p:nvSpPr>
          <p:spPr>
            <a:xfrm>
              <a:off x="-1119893" y="5707881"/>
              <a:ext cx="1000606" cy="468000"/>
            </a:xfrm>
            <a:prstGeom prst="rect">
              <a:avLst/>
            </a:prstGeom>
            <a:solidFill>
              <a:srgbClr val="BC204B"/>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Red</a:t>
              </a:r>
            </a:p>
            <a:p>
              <a:pPr algn="ctr"/>
              <a:r>
                <a:rPr lang="en-US" sz="800" b="1">
                  <a:latin typeface="맑은 고딕" panose="020B0503020000020004" pitchFamily="50" charset="-127"/>
                  <a:ea typeface="맑은 고딕" panose="020B0503020000020004" pitchFamily="50" charset="-127"/>
                  <a:cs typeface="Univers for KPMG Cond"/>
                </a:rPr>
                <a:t>188 / 32 / 75</a:t>
              </a:r>
            </a:p>
          </p:txBody>
        </p:sp>
        <p:sp>
          <p:nvSpPr>
            <p:cNvPr id="23" name="Rectangle 46">
              <a:extLst>
                <a:ext uri="{FF2B5EF4-FFF2-40B4-BE49-F238E27FC236}">
                  <a16:creationId xmlns:a16="http://schemas.microsoft.com/office/drawing/2014/main" id="{FFA1825A-BC2E-45C0-9C15-3A296F1002E9}"/>
                </a:ext>
              </a:extLst>
            </p:cNvPr>
            <p:cNvSpPr/>
            <p:nvPr userDrawn="1"/>
          </p:nvSpPr>
          <p:spPr>
            <a:xfrm>
              <a:off x="-1119893" y="6215036"/>
              <a:ext cx="1000606" cy="468000"/>
            </a:xfrm>
            <a:prstGeom prst="rect">
              <a:avLst/>
            </a:prstGeom>
            <a:solidFill>
              <a:srgbClr val="C6007E"/>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Pink</a:t>
              </a:r>
            </a:p>
            <a:p>
              <a:pPr algn="ctr"/>
              <a:r>
                <a:rPr lang="en-US" sz="800" b="1">
                  <a:latin typeface="맑은 고딕" panose="020B0503020000020004" pitchFamily="50" charset="-127"/>
                  <a:ea typeface="맑은 고딕" panose="020B0503020000020004" pitchFamily="50" charset="-127"/>
                  <a:cs typeface="Univers for KPMG Cond"/>
                </a:rPr>
                <a:t>198 / 0 / 126</a:t>
              </a:r>
            </a:p>
          </p:txBody>
        </p:sp>
      </p:grpSp>
      <p:sp>
        <p:nvSpPr>
          <p:cNvPr id="31" name="TextBox 30">
            <a:extLst>
              <a:ext uri="{FF2B5EF4-FFF2-40B4-BE49-F238E27FC236}">
                <a16:creationId xmlns:a16="http://schemas.microsoft.com/office/drawing/2014/main" id="{146E8057-59D1-4E69-A899-95E71B3ACFD6}"/>
              </a:ext>
            </a:extLst>
          </p:cNvPr>
          <p:cNvSpPr txBox="1"/>
          <p:nvPr userDrawn="1"/>
        </p:nvSpPr>
        <p:spPr>
          <a:xfrm>
            <a:off x="-2635135" y="129406"/>
            <a:ext cx="1467435" cy="1477328"/>
          </a:xfrm>
          <a:prstGeom prst="rect">
            <a:avLst/>
          </a:prstGeom>
          <a:solidFill>
            <a:schemeClr val="bg1"/>
          </a:solidFill>
          <a:ln>
            <a:solidFill>
              <a:schemeClr val="tx2"/>
            </a:solidFill>
          </a:ln>
        </p:spPr>
        <p:txBody>
          <a:bodyPr wrap="square" rtlCol="0">
            <a:spAutoFit/>
          </a:bodyPr>
          <a:lstStyle/>
          <a:p>
            <a:r>
              <a:rPr lang="ko-KR" altLang="en-US" sz="900">
                <a:latin typeface="Arial" panose="020B0604020202020204" pitchFamily="34" charset="0"/>
                <a:ea typeface="+mj-ea"/>
                <a:cs typeface="Arial" panose="020B0604020202020204" pitchFamily="34" charset="0"/>
              </a:rPr>
              <a:t>한글폰트 </a:t>
            </a:r>
            <a:r>
              <a:rPr lang="en-US" altLang="ko-KR" sz="900">
                <a:latin typeface="Arial" panose="020B0604020202020204" pitchFamily="34" charset="0"/>
                <a:ea typeface="+mj-ea"/>
                <a:cs typeface="Arial" panose="020B0604020202020204" pitchFamily="34" charset="0"/>
              </a:rPr>
              <a:t>: </a:t>
            </a:r>
            <a:r>
              <a:rPr lang="ko-KR" altLang="en-US" sz="900">
                <a:latin typeface="Arial" panose="020B0604020202020204" pitchFamily="34" charset="0"/>
                <a:ea typeface="+mj-ea"/>
                <a:cs typeface="Arial" panose="020B0604020202020204" pitchFamily="34" charset="0"/>
              </a:rPr>
              <a:t>맑은 고딕</a:t>
            </a:r>
            <a:endParaRPr lang="en-US" altLang="ko-KR" sz="900">
              <a:latin typeface="Arial" panose="020B0604020202020204" pitchFamily="34" charset="0"/>
              <a:ea typeface="+mj-ea"/>
              <a:cs typeface="Arial" panose="020B0604020202020204" pitchFamily="34" charset="0"/>
            </a:endParaRPr>
          </a:p>
          <a:p>
            <a:r>
              <a:rPr lang="ko-KR" altLang="en-US" sz="900">
                <a:latin typeface="Arial" panose="020B0604020202020204" pitchFamily="34" charset="0"/>
                <a:ea typeface="+mj-ea"/>
                <a:cs typeface="Arial" panose="020B0604020202020204" pitchFamily="34" charset="0"/>
              </a:rPr>
              <a:t>기타폰트 </a:t>
            </a:r>
            <a:r>
              <a:rPr lang="en-US" altLang="ko-KR" sz="900">
                <a:latin typeface="Arial" panose="020B0604020202020204" pitchFamily="34" charset="0"/>
                <a:ea typeface="+mj-ea"/>
                <a:cs typeface="Arial" panose="020B0604020202020204" pitchFamily="34" charset="0"/>
              </a:rPr>
              <a:t>: Arial</a:t>
            </a:r>
            <a:endParaRPr lang="en-US" altLang="ko-KR" sz="900" baseline="0">
              <a:latin typeface="Arial" panose="020B0604020202020204" pitchFamily="34" charset="0"/>
              <a:ea typeface="+mj-ea"/>
              <a:cs typeface="Arial" panose="020B0604020202020204" pitchFamily="34" charset="0"/>
            </a:endParaRPr>
          </a:p>
          <a:p>
            <a:endParaRPr lang="en-US" altLang="ko-KR" sz="900" baseline="0">
              <a:latin typeface="Arial" panose="020B0604020202020204" pitchFamily="34" charset="0"/>
              <a:ea typeface="+mj-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900" kern="1200" baseline="0">
                <a:solidFill>
                  <a:schemeClr val="tx1"/>
                </a:solidFill>
                <a:latin typeface="Arial" panose="020B0604020202020204" pitchFamily="34" charset="0"/>
                <a:ea typeface="+mj-ea"/>
                <a:cs typeface="Arial" panose="020B0604020202020204" pitchFamily="34" charset="0"/>
              </a:rPr>
              <a:t>단위</a:t>
            </a:r>
            <a:r>
              <a:rPr lang="en-US" altLang="ko-KR" sz="900" kern="1200" baseline="0">
                <a:solidFill>
                  <a:schemeClr val="tx1"/>
                </a:solidFill>
                <a:latin typeface="Arial" panose="020B0604020202020204" pitchFamily="34" charset="0"/>
                <a:ea typeface="+mj-ea"/>
                <a:cs typeface="Arial" panose="020B0604020202020204" pitchFamily="34" charset="0"/>
              </a:rPr>
              <a:t>: </a:t>
            </a:r>
            <a:r>
              <a:rPr lang="ko-KR" altLang="en-US" sz="900" kern="1200" baseline="0">
                <a:solidFill>
                  <a:schemeClr val="tx1"/>
                </a:solidFill>
                <a:latin typeface="Arial" panose="020B0604020202020204" pitchFamily="34" charset="0"/>
                <a:ea typeface="+mj-ea"/>
                <a:cs typeface="Arial" panose="020B0604020202020204" pitchFamily="34" charset="0"/>
              </a:rPr>
              <a:t>백만원</a:t>
            </a:r>
            <a:endParaRPr lang="en-US" altLang="ko-KR" sz="900" baseline="0">
              <a:latin typeface="Arial" panose="020B0604020202020204" pitchFamily="34" charset="0"/>
              <a:ea typeface="+mj-ea"/>
              <a:cs typeface="Arial" panose="020B0604020202020204" pitchFamily="34" charset="0"/>
            </a:endParaRPr>
          </a:p>
          <a:p>
            <a:r>
              <a:rPr lang="ko-KR" altLang="en-US" sz="900" baseline="0">
                <a:latin typeface="Arial" panose="020B0604020202020204" pitchFamily="34" charset="0"/>
                <a:ea typeface="+mj-ea"/>
                <a:cs typeface="Arial" panose="020B0604020202020204" pitchFamily="34" charset="0"/>
              </a:rPr>
              <a:t>음수 표기 </a:t>
            </a:r>
            <a:r>
              <a:rPr lang="en-US" altLang="ko-KR" sz="900" baseline="0">
                <a:solidFill>
                  <a:schemeClr val="tx1"/>
                </a:solidFill>
                <a:latin typeface="Arial" panose="020B0604020202020204" pitchFamily="34" charset="0"/>
                <a:ea typeface="+mj-ea"/>
                <a:cs typeface="Arial" panose="020B0604020202020204" pitchFamily="34" charset="0"/>
              </a:rPr>
              <a:t>: (XXX), </a:t>
            </a:r>
            <a:r>
              <a:rPr lang="en-US" altLang="ko-KR" sz="900" i="1" baseline="0">
                <a:solidFill>
                  <a:schemeClr val="tx1"/>
                </a:solidFill>
                <a:latin typeface="Arial" panose="020B0604020202020204" pitchFamily="34" charset="0"/>
                <a:ea typeface="+mj-ea"/>
                <a:cs typeface="Arial" panose="020B0604020202020204" pitchFamily="34" charset="0"/>
              </a:rPr>
              <a:t>(X.X%)</a:t>
            </a:r>
          </a:p>
          <a:p>
            <a:r>
              <a:rPr lang="ko-KR" altLang="en-US" sz="900" baseline="0">
                <a:latin typeface="Arial" panose="020B0604020202020204" pitchFamily="34" charset="0"/>
                <a:ea typeface="+mj-ea"/>
                <a:cs typeface="Arial" panose="020B0604020202020204" pitchFamily="34" charset="0"/>
              </a:rPr>
              <a:t>출처</a:t>
            </a:r>
            <a:r>
              <a:rPr lang="en-US" altLang="ko-KR" sz="900" baseline="0">
                <a:latin typeface="Arial" panose="020B0604020202020204" pitchFamily="34" charset="0"/>
                <a:ea typeface="+mj-ea"/>
                <a:cs typeface="Arial" panose="020B0604020202020204" pitchFamily="34" charset="0"/>
              </a:rPr>
              <a:t> </a:t>
            </a:r>
            <a:r>
              <a:rPr lang="ko-KR" altLang="en-US" sz="900" baseline="0">
                <a:latin typeface="Arial" panose="020B0604020202020204" pitchFamily="34" charset="0"/>
                <a:ea typeface="+mj-ea"/>
                <a:cs typeface="Arial" panose="020B0604020202020204" pitchFamily="34" charset="0"/>
              </a:rPr>
              <a:t>표기 </a:t>
            </a:r>
            <a:r>
              <a:rPr lang="en-US" altLang="ko-KR" sz="900" baseline="0">
                <a:latin typeface="Arial" panose="020B0604020202020204" pitchFamily="34" charset="0"/>
                <a:ea typeface="+mj-ea"/>
                <a:cs typeface="Arial" panose="020B0604020202020204" pitchFamily="34" charset="0"/>
              </a:rPr>
              <a:t>: (</a:t>
            </a:r>
            <a:r>
              <a:rPr kumimoji="1" lang="en-US" altLang="ko-KR" sz="900">
                <a:latin typeface="Arial" panose="020B0604020202020204" pitchFamily="34" charset="0"/>
                <a:ea typeface="+mj-ea"/>
                <a:cs typeface="Arial" panose="020B0604020202020204" pitchFamily="34" charset="0"/>
              </a:rPr>
              <a:t>Source: XX)</a:t>
            </a:r>
          </a:p>
          <a:p>
            <a:r>
              <a:rPr kumimoji="1" lang="en-US" altLang="ko-KR" sz="900">
                <a:latin typeface="Arial" panose="020B0604020202020204" pitchFamily="34" charset="0"/>
                <a:ea typeface="+mj-ea"/>
                <a:cs typeface="Arial" panose="020B0604020202020204" pitchFamily="34" charset="0"/>
              </a:rPr>
              <a:t>Note </a:t>
            </a:r>
            <a:r>
              <a:rPr kumimoji="1" lang="ko-KR" altLang="en-US" sz="900">
                <a:latin typeface="Arial" panose="020B0604020202020204" pitchFamily="34" charset="0"/>
                <a:ea typeface="+mj-ea"/>
                <a:cs typeface="Arial" panose="020B0604020202020204" pitchFamily="34" charset="0"/>
              </a:rPr>
              <a:t>표기</a:t>
            </a:r>
            <a:r>
              <a:rPr kumimoji="1" lang="en-US" altLang="ko-KR" sz="900">
                <a:latin typeface="Arial" panose="020B0604020202020204" pitchFamily="34" charset="0"/>
                <a:ea typeface="+mj-ea"/>
                <a:cs typeface="Arial" panose="020B0604020202020204" pitchFamily="34" charset="0"/>
              </a:rPr>
              <a:t>: Note:</a:t>
            </a:r>
            <a:r>
              <a:rPr kumimoji="1" lang="ko-KR" altLang="en-US" sz="900">
                <a:latin typeface="Arial" panose="020B0604020202020204" pitchFamily="34" charset="0"/>
                <a:ea typeface="+mj-ea"/>
                <a:cs typeface="Arial" panose="020B0604020202020204" pitchFamily="34" charset="0"/>
              </a:rPr>
              <a:t> </a:t>
            </a:r>
            <a:r>
              <a:rPr kumimoji="1" lang="en-US" altLang="ko-KR" sz="900">
                <a:latin typeface="Arial" panose="020B0604020202020204" pitchFamily="34" charset="0"/>
                <a:ea typeface="+mj-ea"/>
                <a:cs typeface="Arial" panose="020B0604020202020204" pitchFamily="34" charset="0"/>
              </a:rPr>
              <a:t>XX</a:t>
            </a:r>
          </a:p>
          <a:p>
            <a:r>
              <a:rPr kumimoji="1" lang="ko-KR" altLang="en-US" sz="900">
                <a:latin typeface="Arial" panose="020B0604020202020204" pitchFamily="34" charset="0"/>
                <a:ea typeface="+mj-ea"/>
                <a:cs typeface="Arial" panose="020B0604020202020204" pitchFamily="34" charset="0"/>
              </a:rPr>
              <a:t>연도 표기</a:t>
            </a:r>
            <a:r>
              <a:rPr kumimoji="1" lang="en-US" altLang="ko-KR" sz="900">
                <a:latin typeface="Arial" panose="020B0604020202020204" pitchFamily="34" charset="0"/>
                <a:ea typeface="+mj-ea"/>
                <a:cs typeface="Arial" panose="020B0604020202020204" pitchFamily="34" charset="0"/>
              </a:rPr>
              <a:t>:</a:t>
            </a:r>
            <a:r>
              <a:rPr kumimoji="1" lang="ko-KR" altLang="en-US" sz="900">
                <a:latin typeface="Arial" panose="020B0604020202020204" pitchFamily="34" charset="0"/>
                <a:ea typeface="+mj-ea"/>
                <a:cs typeface="Arial" panose="020B0604020202020204" pitchFamily="34" charset="0"/>
              </a:rPr>
              <a:t> </a:t>
            </a:r>
            <a:r>
              <a:rPr kumimoji="1" lang="en-US" altLang="ko-KR" sz="900">
                <a:latin typeface="Arial" panose="020B0604020202020204" pitchFamily="34" charset="0"/>
                <a:ea typeface="+mj-ea"/>
                <a:cs typeface="Arial" panose="020B0604020202020204" pitchFamily="34" charset="0"/>
              </a:rPr>
              <a:t>Dec-21, </a:t>
            </a:r>
            <a:r>
              <a:rPr kumimoji="1" lang="en-US" altLang="ko-KR" sz="900" baseline="0">
                <a:latin typeface="Arial" panose="020B0604020202020204" pitchFamily="34" charset="0"/>
                <a:ea typeface="+mj-ea"/>
                <a:cs typeface="Arial" panose="020B0604020202020204" pitchFamily="34" charset="0"/>
              </a:rPr>
              <a:t>FY21</a:t>
            </a:r>
          </a:p>
          <a:p>
            <a:endParaRPr kumimoji="1" lang="en-US" altLang="ko-KR" sz="900" baseline="0">
              <a:latin typeface="Arial" panose="020B0604020202020204" pitchFamily="34" charset="0"/>
              <a:ea typeface="+mj-ea"/>
              <a:cs typeface="Arial" panose="020B0604020202020204" pitchFamily="34" charset="0"/>
            </a:endParaRPr>
          </a:p>
          <a:p>
            <a:r>
              <a:rPr kumimoji="1" lang="ko-KR" altLang="en-US" sz="900" baseline="0">
                <a:latin typeface="Arial" panose="020B0604020202020204" pitchFamily="34" charset="0"/>
                <a:ea typeface="+mj-ea"/>
                <a:cs typeface="Arial" panose="020B0604020202020204" pitchFamily="34" charset="0"/>
              </a:rPr>
              <a:t>표 여백</a:t>
            </a:r>
            <a:r>
              <a:rPr kumimoji="1" lang="en-US" altLang="ko-KR" sz="900" baseline="0">
                <a:latin typeface="Arial" panose="020B0604020202020204" pitchFamily="34" charset="0"/>
                <a:ea typeface="+mj-ea"/>
                <a:cs typeface="Arial" panose="020B0604020202020204" pitchFamily="34" charset="0"/>
              </a:rPr>
              <a:t>: </a:t>
            </a:r>
            <a:r>
              <a:rPr kumimoji="1" lang="ko-KR" altLang="en-US" sz="900" baseline="0">
                <a:latin typeface="Arial" panose="020B0604020202020204" pitchFamily="34" charset="0"/>
                <a:ea typeface="+mj-ea"/>
                <a:cs typeface="Arial" panose="020B0604020202020204" pitchFamily="34" charset="0"/>
              </a:rPr>
              <a:t>좌우 </a:t>
            </a:r>
            <a:r>
              <a:rPr kumimoji="1" lang="en-US" altLang="ko-KR" sz="900" baseline="0">
                <a:latin typeface="Arial" panose="020B0604020202020204" pitchFamily="34" charset="0"/>
                <a:ea typeface="+mj-ea"/>
                <a:cs typeface="Arial" panose="020B0604020202020204" pitchFamily="34" charset="0"/>
              </a:rPr>
              <a:t>0.1, </a:t>
            </a:r>
            <a:r>
              <a:rPr kumimoji="1" lang="ko-KR" altLang="en-US" sz="900" baseline="0">
                <a:latin typeface="Arial" panose="020B0604020202020204" pitchFamily="34" charset="0"/>
                <a:ea typeface="+mj-ea"/>
                <a:cs typeface="Arial" panose="020B0604020202020204" pitchFamily="34" charset="0"/>
              </a:rPr>
              <a:t>상하 </a:t>
            </a:r>
            <a:r>
              <a:rPr kumimoji="1" lang="en-US" altLang="ko-KR" sz="900" baseline="0">
                <a:latin typeface="Arial" panose="020B0604020202020204" pitchFamily="34" charset="0"/>
                <a:ea typeface="+mj-ea"/>
                <a:cs typeface="Arial" panose="020B0604020202020204" pitchFamily="34" charset="0"/>
              </a:rPr>
              <a:t>0</a:t>
            </a:r>
          </a:p>
        </p:txBody>
      </p:sp>
      <p:sp>
        <p:nvSpPr>
          <p:cNvPr id="24" name="Text Box 30">
            <a:extLst>
              <a:ext uri="{FF2B5EF4-FFF2-40B4-BE49-F238E27FC236}">
                <a16:creationId xmlns:a16="http://schemas.microsoft.com/office/drawing/2014/main" id="{EA995C9F-8B16-469E-8C13-4430A91AAAE8}"/>
              </a:ext>
            </a:extLst>
          </p:cNvPr>
          <p:cNvSpPr txBox="1">
            <a:spLocks noChangeArrowheads="1"/>
          </p:cNvSpPr>
          <p:nvPr userDrawn="1"/>
        </p:nvSpPr>
        <p:spPr bwMode="auto">
          <a:xfrm>
            <a:off x="7607441" y="-12310"/>
            <a:ext cx="2289174"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a:solidFill>
                  <a:srgbClr val="FF0000"/>
                </a:solidFill>
                <a:latin typeface="+mj-ea"/>
                <a:ea typeface="+mj-ea"/>
              </a:rPr>
              <a:t>Strictly Private &amp; Confidential</a:t>
            </a:r>
          </a:p>
          <a:p>
            <a:pPr algn="r" fontAlgn="ctr">
              <a:spcBef>
                <a:spcPct val="50000"/>
              </a:spcBef>
              <a:buClr>
                <a:srgbClr val="0C2D83"/>
              </a:buClr>
              <a:defRPr/>
            </a:pPr>
            <a:r>
              <a:rPr lang="en-US" altLang="ko-KR" sz="1100" b="1" i="1">
                <a:solidFill>
                  <a:srgbClr val="FF0000"/>
                </a:solidFill>
                <a:latin typeface="+mj-ea"/>
                <a:ea typeface="+mj-ea"/>
              </a:rPr>
              <a:t>[Draft]</a:t>
            </a:r>
          </a:p>
        </p:txBody>
      </p:sp>
      <p:grpSp>
        <p:nvGrpSpPr>
          <p:cNvPr id="25" name="그룹 24">
            <a:extLst>
              <a:ext uri="{FF2B5EF4-FFF2-40B4-BE49-F238E27FC236}">
                <a16:creationId xmlns:a16="http://schemas.microsoft.com/office/drawing/2014/main" id="{54AC14D9-D54E-4124-BAA4-F4A69F6DE55B}"/>
              </a:ext>
            </a:extLst>
          </p:cNvPr>
          <p:cNvGrpSpPr/>
          <p:nvPr userDrawn="1"/>
        </p:nvGrpSpPr>
        <p:grpSpPr>
          <a:xfrm>
            <a:off x="-2535849" y="1663867"/>
            <a:ext cx="1368150" cy="5019169"/>
            <a:chOff x="-1476150" y="576000"/>
            <a:chExt cx="1368150" cy="3743995"/>
          </a:xfrm>
        </p:grpSpPr>
        <p:grpSp>
          <p:nvGrpSpPr>
            <p:cNvPr id="26" name="그룹 25">
              <a:extLst>
                <a:ext uri="{FF2B5EF4-FFF2-40B4-BE49-F238E27FC236}">
                  <a16:creationId xmlns:a16="http://schemas.microsoft.com/office/drawing/2014/main" id="{F6017A88-5FED-4AD3-9828-DD1BC4EF93B8}"/>
                </a:ext>
              </a:extLst>
            </p:cNvPr>
            <p:cNvGrpSpPr/>
            <p:nvPr userDrawn="1"/>
          </p:nvGrpSpPr>
          <p:grpSpPr>
            <a:xfrm>
              <a:off x="-1476150" y="3743996"/>
              <a:ext cx="1368150" cy="575999"/>
              <a:chOff x="-1476150" y="3743996"/>
              <a:chExt cx="1368150" cy="575999"/>
            </a:xfrm>
          </p:grpSpPr>
          <p:sp>
            <p:nvSpPr>
              <p:cNvPr id="74" name="직사각형 73">
                <a:extLst>
                  <a:ext uri="{FF2B5EF4-FFF2-40B4-BE49-F238E27FC236}">
                    <a16:creationId xmlns:a16="http://schemas.microsoft.com/office/drawing/2014/main" id="{1DEC1DD1-3DF5-48E1-8811-0A977668B564}"/>
                  </a:ext>
                </a:extLst>
              </p:cNvPr>
              <p:cNvSpPr/>
              <p:nvPr/>
            </p:nvSpPr>
            <p:spPr>
              <a:xfrm>
                <a:off x="-1476150" y="4031995"/>
                <a:ext cx="1368150" cy="28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Line Gray</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127 / 127 / 127</a:t>
                </a:r>
              </a:p>
            </p:txBody>
          </p:sp>
          <p:sp>
            <p:nvSpPr>
              <p:cNvPr id="75" name="직사각형 74">
                <a:extLst>
                  <a:ext uri="{FF2B5EF4-FFF2-40B4-BE49-F238E27FC236}">
                    <a16:creationId xmlns:a16="http://schemas.microsoft.com/office/drawing/2014/main" id="{44AF4CF9-2805-4070-8F83-7C69544A4064}"/>
                  </a:ext>
                </a:extLst>
              </p:cNvPr>
              <p:cNvSpPr/>
              <p:nvPr userDrawn="1"/>
            </p:nvSpPr>
            <p:spPr>
              <a:xfrm>
                <a:off x="-1476150" y="3743996"/>
                <a:ext cx="1368150" cy="28800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Neutral Gray</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210 / 210 / 210</a:t>
                </a:r>
              </a:p>
            </p:txBody>
          </p:sp>
        </p:grpSp>
        <p:grpSp>
          <p:nvGrpSpPr>
            <p:cNvPr id="27" name="그룹 26">
              <a:extLst>
                <a:ext uri="{FF2B5EF4-FFF2-40B4-BE49-F238E27FC236}">
                  <a16:creationId xmlns:a16="http://schemas.microsoft.com/office/drawing/2014/main" id="{50493B69-56FA-46CF-96BB-CEC6E8C35A3E}"/>
                </a:ext>
              </a:extLst>
            </p:cNvPr>
            <p:cNvGrpSpPr/>
            <p:nvPr userDrawn="1"/>
          </p:nvGrpSpPr>
          <p:grpSpPr>
            <a:xfrm>
              <a:off x="-1476150" y="576000"/>
              <a:ext cx="1368150" cy="864000"/>
              <a:chOff x="-1476150" y="576000"/>
              <a:chExt cx="1368150" cy="864000"/>
            </a:xfrm>
          </p:grpSpPr>
          <p:sp>
            <p:nvSpPr>
              <p:cNvPr id="62" name="직사각형 61">
                <a:extLst>
                  <a:ext uri="{FF2B5EF4-FFF2-40B4-BE49-F238E27FC236}">
                    <a16:creationId xmlns:a16="http://schemas.microsoft.com/office/drawing/2014/main" id="{FCB34DC6-B330-43A2-BB62-98AFD7DFD763}"/>
                  </a:ext>
                </a:extLst>
              </p:cNvPr>
              <p:cNvSpPr/>
              <p:nvPr userDrawn="1"/>
            </p:nvSpPr>
            <p:spPr>
              <a:xfrm>
                <a:off x="-828000" y="576000"/>
                <a:ext cx="720000" cy="28800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Blue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51 / 141</a:t>
                </a:r>
              </a:p>
            </p:txBody>
          </p:sp>
          <p:sp>
            <p:nvSpPr>
              <p:cNvPr id="63" name="직사각형 62">
                <a:extLst>
                  <a:ext uri="{FF2B5EF4-FFF2-40B4-BE49-F238E27FC236}">
                    <a16:creationId xmlns:a16="http://schemas.microsoft.com/office/drawing/2014/main" id="{978C37F8-C6C8-411E-8D35-B8E0A85DD085}"/>
                  </a:ext>
                </a:extLst>
              </p:cNvPr>
              <p:cNvSpPr/>
              <p:nvPr userDrawn="1"/>
            </p:nvSpPr>
            <p:spPr>
              <a:xfrm>
                <a:off x="-828000" y="864000"/>
                <a:ext cx="720000" cy="28800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M Blue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94 / 184</a:t>
                </a:r>
              </a:p>
            </p:txBody>
          </p:sp>
          <p:sp>
            <p:nvSpPr>
              <p:cNvPr id="64" name="직사각형 63">
                <a:extLst>
                  <a:ext uri="{FF2B5EF4-FFF2-40B4-BE49-F238E27FC236}">
                    <a16:creationId xmlns:a16="http://schemas.microsoft.com/office/drawing/2014/main" id="{845D2129-59E2-4E74-A475-608C08941A28}"/>
                  </a:ext>
                </a:extLst>
              </p:cNvPr>
              <p:cNvSpPr/>
              <p:nvPr userDrawn="1"/>
            </p:nvSpPr>
            <p:spPr>
              <a:xfrm>
                <a:off x="-828000" y="1152000"/>
                <a:ext cx="720000" cy="288000"/>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L Blue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145 / 218</a:t>
                </a:r>
              </a:p>
            </p:txBody>
          </p:sp>
          <p:sp>
            <p:nvSpPr>
              <p:cNvPr id="65" name="직사각형 64">
                <a:extLst>
                  <a:ext uri="{FF2B5EF4-FFF2-40B4-BE49-F238E27FC236}">
                    <a16:creationId xmlns:a16="http://schemas.microsoft.com/office/drawing/2014/main" id="{018E8A6D-CF57-4330-9FF4-2A6308FAFA41}"/>
                  </a:ext>
                </a:extLst>
              </p:cNvPr>
              <p:cNvSpPr/>
              <p:nvPr userDrawn="1"/>
            </p:nvSpPr>
            <p:spPr>
              <a:xfrm>
                <a:off x="-1044000" y="1152000"/>
                <a:ext cx="216000" cy="288000"/>
              </a:xfrm>
              <a:prstGeom prst="rect">
                <a:avLst/>
              </a:prstGeom>
              <a:solidFill>
                <a:srgbClr val="40AD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6" name="직사각형 65">
                <a:extLst>
                  <a:ext uri="{FF2B5EF4-FFF2-40B4-BE49-F238E27FC236}">
                    <a16:creationId xmlns:a16="http://schemas.microsoft.com/office/drawing/2014/main" id="{7EDFC7C2-A1FA-4A3E-B2D3-A71DBE7B1F92}"/>
                  </a:ext>
                </a:extLst>
              </p:cNvPr>
              <p:cNvSpPr/>
              <p:nvPr userDrawn="1"/>
            </p:nvSpPr>
            <p:spPr>
              <a:xfrm>
                <a:off x="-1044000" y="864000"/>
                <a:ext cx="216000" cy="288000"/>
              </a:xfrm>
              <a:prstGeom prst="rect">
                <a:avLst/>
              </a:prstGeom>
              <a:solidFill>
                <a:srgbClr val="4086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7" name="직사각형 66">
                <a:extLst>
                  <a:ext uri="{FF2B5EF4-FFF2-40B4-BE49-F238E27FC236}">
                    <a16:creationId xmlns:a16="http://schemas.microsoft.com/office/drawing/2014/main" id="{7D263018-3B44-4BE4-A1D9-F6EB11FC47FB}"/>
                  </a:ext>
                </a:extLst>
              </p:cNvPr>
              <p:cNvSpPr/>
              <p:nvPr userDrawn="1"/>
            </p:nvSpPr>
            <p:spPr>
              <a:xfrm>
                <a:off x="-1260000" y="1152000"/>
                <a:ext cx="216000" cy="288000"/>
              </a:xfrm>
              <a:prstGeom prst="rect">
                <a:avLst/>
              </a:prstGeom>
              <a:solidFill>
                <a:srgbClr val="7FC8EC"/>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8" name="직사각형 67">
                <a:extLst>
                  <a:ext uri="{FF2B5EF4-FFF2-40B4-BE49-F238E27FC236}">
                    <a16:creationId xmlns:a16="http://schemas.microsoft.com/office/drawing/2014/main" id="{5CFC2E78-DF8E-42AC-A463-0B98406FF874}"/>
                  </a:ext>
                </a:extLst>
              </p:cNvPr>
              <p:cNvSpPr/>
              <p:nvPr userDrawn="1"/>
            </p:nvSpPr>
            <p:spPr>
              <a:xfrm>
                <a:off x="-1260000" y="864000"/>
                <a:ext cx="216000" cy="288000"/>
              </a:xfrm>
              <a:prstGeom prst="rect">
                <a:avLst/>
              </a:prstGeom>
              <a:solidFill>
                <a:srgbClr val="7FAED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9" name="직사각형 68">
                <a:extLst>
                  <a:ext uri="{FF2B5EF4-FFF2-40B4-BE49-F238E27FC236}">
                    <a16:creationId xmlns:a16="http://schemas.microsoft.com/office/drawing/2014/main" id="{9D722D09-4903-41DD-83BF-C507698D09A5}"/>
                  </a:ext>
                </a:extLst>
              </p:cNvPr>
              <p:cNvSpPr/>
              <p:nvPr userDrawn="1"/>
            </p:nvSpPr>
            <p:spPr>
              <a:xfrm>
                <a:off x="-1044000" y="576000"/>
                <a:ext cx="216000" cy="288000"/>
              </a:xfrm>
              <a:prstGeom prst="rect">
                <a:avLst/>
              </a:prstGeom>
              <a:solidFill>
                <a:srgbClr val="4066A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0" name="직사각형 69">
                <a:extLst>
                  <a:ext uri="{FF2B5EF4-FFF2-40B4-BE49-F238E27FC236}">
                    <a16:creationId xmlns:a16="http://schemas.microsoft.com/office/drawing/2014/main" id="{15396578-9B21-468B-A6FA-7FE256A55405}"/>
                  </a:ext>
                </a:extLst>
              </p:cNvPr>
              <p:cNvSpPr/>
              <p:nvPr userDrawn="1"/>
            </p:nvSpPr>
            <p:spPr>
              <a:xfrm>
                <a:off x="-1260000" y="576000"/>
                <a:ext cx="216000" cy="288000"/>
              </a:xfrm>
              <a:prstGeom prst="rect">
                <a:avLst/>
              </a:prstGeom>
              <a:solidFill>
                <a:srgbClr val="7F99C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1" name="직사각형 70">
                <a:extLst>
                  <a:ext uri="{FF2B5EF4-FFF2-40B4-BE49-F238E27FC236}">
                    <a16:creationId xmlns:a16="http://schemas.microsoft.com/office/drawing/2014/main" id="{1FC849FF-C02A-4741-9DA1-96E33D8B2709}"/>
                  </a:ext>
                </a:extLst>
              </p:cNvPr>
              <p:cNvSpPr/>
              <p:nvPr userDrawn="1"/>
            </p:nvSpPr>
            <p:spPr>
              <a:xfrm>
                <a:off x="-1476150" y="1152000"/>
                <a:ext cx="216000" cy="288000"/>
              </a:xfrm>
              <a:prstGeom prst="rect">
                <a:avLst/>
              </a:prstGeom>
              <a:solidFill>
                <a:srgbClr val="BFE3F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2" name="직사각형 71">
                <a:extLst>
                  <a:ext uri="{FF2B5EF4-FFF2-40B4-BE49-F238E27FC236}">
                    <a16:creationId xmlns:a16="http://schemas.microsoft.com/office/drawing/2014/main" id="{632A1C13-922A-4CF6-B867-CCAB73843140}"/>
                  </a:ext>
                </a:extLst>
              </p:cNvPr>
              <p:cNvSpPr/>
              <p:nvPr userDrawn="1"/>
            </p:nvSpPr>
            <p:spPr>
              <a:xfrm>
                <a:off x="-1476150" y="864000"/>
                <a:ext cx="216000" cy="288000"/>
              </a:xfrm>
              <a:prstGeom prst="rect">
                <a:avLst/>
              </a:prstGeom>
              <a:solidFill>
                <a:srgbClr val="BFD7ED"/>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3" name="직사각형 72">
                <a:extLst>
                  <a:ext uri="{FF2B5EF4-FFF2-40B4-BE49-F238E27FC236}">
                    <a16:creationId xmlns:a16="http://schemas.microsoft.com/office/drawing/2014/main" id="{EE8DC877-6938-4C98-896D-4290B933E9E2}"/>
                  </a:ext>
                </a:extLst>
              </p:cNvPr>
              <p:cNvSpPr/>
              <p:nvPr userDrawn="1"/>
            </p:nvSpPr>
            <p:spPr>
              <a:xfrm>
                <a:off x="-1476150" y="576000"/>
                <a:ext cx="216000" cy="288000"/>
              </a:xfrm>
              <a:prstGeom prst="rect">
                <a:avLst/>
              </a:prstGeom>
              <a:solidFill>
                <a:srgbClr val="BFCCE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nvGrpSpPr>
            <p:cNvPr id="28" name="그룹 27">
              <a:extLst>
                <a:ext uri="{FF2B5EF4-FFF2-40B4-BE49-F238E27FC236}">
                  <a16:creationId xmlns:a16="http://schemas.microsoft.com/office/drawing/2014/main" id="{FBA3019A-8DDC-4BE0-A25B-05D63FC025B5}"/>
                </a:ext>
              </a:extLst>
            </p:cNvPr>
            <p:cNvGrpSpPr/>
            <p:nvPr userDrawn="1"/>
          </p:nvGrpSpPr>
          <p:grpSpPr>
            <a:xfrm>
              <a:off x="-1476150" y="1511999"/>
              <a:ext cx="1368150" cy="288000"/>
              <a:chOff x="-1476150" y="1512000"/>
              <a:chExt cx="1368150" cy="288000"/>
            </a:xfrm>
          </p:grpSpPr>
          <p:sp>
            <p:nvSpPr>
              <p:cNvPr id="58" name="직사각형 57">
                <a:extLst>
                  <a:ext uri="{FF2B5EF4-FFF2-40B4-BE49-F238E27FC236}">
                    <a16:creationId xmlns:a16="http://schemas.microsoft.com/office/drawing/2014/main" id="{EBC044C1-4BEB-43E8-9D07-EF384E0D73D7}"/>
                  </a:ext>
                </a:extLst>
              </p:cNvPr>
              <p:cNvSpPr/>
              <p:nvPr userDrawn="1"/>
            </p:nvSpPr>
            <p:spPr>
              <a:xfrm>
                <a:off x="-828000" y="1512000"/>
                <a:ext cx="720000" cy="28800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Green</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163 / 161</a:t>
                </a:r>
              </a:p>
            </p:txBody>
          </p:sp>
          <p:sp>
            <p:nvSpPr>
              <p:cNvPr id="59" name="직사각형 58">
                <a:extLst>
                  <a:ext uri="{FF2B5EF4-FFF2-40B4-BE49-F238E27FC236}">
                    <a16:creationId xmlns:a16="http://schemas.microsoft.com/office/drawing/2014/main" id="{1169D12B-3B2D-43A1-AE76-7A258B18E482}"/>
                  </a:ext>
                </a:extLst>
              </p:cNvPr>
              <p:cNvSpPr/>
              <p:nvPr userDrawn="1"/>
            </p:nvSpPr>
            <p:spPr>
              <a:xfrm>
                <a:off x="-1044000" y="1512000"/>
                <a:ext cx="216000" cy="288000"/>
              </a:xfrm>
              <a:prstGeom prst="rect">
                <a:avLst/>
              </a:prstGeom>
              <a:solidFill>
                <a:srgbClr val="40BAB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0" name="직사각형 59">
                <a:extLst>
                  <a:ext uri="{FF2B5EF4-FFF2-40B4-BE49-F238E27FC236}">
                    <a16:creationId xmlns:a16="http://schemas.microsoft.com/office/drawing/2014/main" id="{75A15022-A944-4AC1-8018-66E0E8A0BC03}"/>
                  </a:ext>
                </a:extLst>
              </p:cNvPr>
              <p:cNvSpPr/>
              <p:nvPr userDrawn="1"/>
            </p:nvSpPr>
            <p:spPr>
              <a:xfrm>
                <a:off x="-1260000" y="1512000"/>
                <a:ext cx="216000" cy="288000"/>
              </a:xfrm>
              <a:prstGeom prst="rect">
                <a:avLst/>
              </a:prstGeom>
              <a:solidFill>
                <a:srgbClr val="7FD1D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1" name="직사각형 60">
                <a:extLst>
                  <a:ext uri="{FF2B5EF4-FFF2-40B4-BE49-F238E27FC236}">
                    <a16:creationId xmlns:a16="http://schemas.microsoft.com/office/drawing/2014/main" id="{542D63B5-A7A7-4C2A-A7EC-65E7A84A3D31}"/>
                  </a:ext>
                </a:extLst>
              </p:cNvPr>
              <p:cNvSpPr/>
              <p:nvPr userDrawn="1"/>
            </p:nvSpPr>
            <p:spPr>
              <a:xfrm>
                <a:off x="-1476150" y="1512000"/>
                <a:ext cx="216000" cy="288000"/>
              </a:xfrm>
              <a:prstGeom prst="rect">
                <a:avLst/>
              </a:prstGeom>
              <a:solidFill>
                <a:srgbClr val="BFE8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nvGrpSpPr>
            <p:cNvPr id="30" name="그룹 29">
              <a:extLst>
                <a:ext uri="{FF2B5EF4-FFF2-40B4-BE49-F238E27FC236}">
                  <a16:creationId xmlns:a16="http://schemas.microsoft.com/office/drawing/2014/main" id="{315A02BA-205B-4165-BF21-6E9DC6246AAC}"/>
                </a:ext>
              </a:extLst>
            </p:cNvPr>
            <p:cNvGrpSpPr/>
            <p:nvPr userDrawn="1"/>
          </p:nvGrpSpPr>
          <p:grpSpPr>
            <a:xfrm>
              <a:off x="-1476150" y="1871998"/>
              <a:ext cx="1368150" cy="863999"/>
              <a:chOff x="-1476150" y="1871999"/>
              <a:chExt cx="1368150" cy="863999"/>
            </a:xfrm>
          </p:grpSpPr>
          <p:sp>
            <p:nvSpPr>
              <p:cNvPr id="46" name="직사각형 45">
                <a:extLst>
                  <a:ext uri="{FF2B5EF4-FFF2-40B4-BE49-F238E27FC236}">
                    <a16:creationId xmlns:a16="http://schemas.microsoft.com/office/drawing/2014/main" id="{CE7F780D-EA77-4D99-AF79-5E8330580FB3}"/>
                  </a:ext>
                </a:extLst>
              </p:cNvPr>
              <p:cNvSpPr/>
              <p:nvPr/>
            </p:nvSpPr>
            <p:spPr>
              <a:xfrm>
                <a:off x="-828000" y="1871999"/>
                <a:ext cx="720000" cy="288000"/>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Purple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71 / 10 / 104</a:t>
                </a:r>
              </a:p>
            </p:txBody>
          </p:sp>
          <p:sp>
            <p:nvSpPr>
              <p:cNvPr id="47" name="직사각형 46">
                <a:extLst>
                  <a:ext uri="{FF2B5EF4-FFF2-40B4-BE49-F238E27FC236}">
                    <a16:creationId xmlns:a16="http://schemas.microsoft.com/office/drawing/2014/main" id="{59BFEAD3-64ED-482D-A3E0-9785B28EE60E}"/>
                  </a:ext>
                </a:extLst>
              </p:cNvPr>
              <p:cNvSpPr/>
              <p:nvPr/>
            </p:nvSpPr>
            <p:spPr>
              <a:xfrm>
                <a:off x="-828000" y="2159999"/>
                <a:ext cx="720000" cy="288000"/>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L Purple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109 / 32 / 119</a:t>
                </a:r>
              </a:p>
            </p:txBody>
          </p:sp>
          <p:sp>
            <p:nvSpPr>
              <p:cNvPr id="48" name="직사각형 47">
                <a:extLst>
                  <a:ext uri="{FF2B5EF4-FFF2-40B4-BE49-F238E27FC236}">
                    <a16:creationId xmlns:a16="http://schemas.microsoft.com/office/drawing/2014/main" id="{5F1EBADA-468D-4A56-B322-1CD4BB4C347E}"/>
                  </a:ext>
                </a:extLst>
              </p:cNvPr>
              <p:cNvSpPr/>
              <p:nvPr userDrawn="1"/>
            </p:nvSpPr>
            <p:spPr>
              <a:xfrm>
                <a:off x="-828000" y="2447998"/>
                <a:ext cx="720000" cy="288000"/>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Violet</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72 / 54 / 152</a:t>
                </a:r>
              </a:p>
            </p:txBody>
          </p:sp>
          <p:sp>
            <p:nvSpPr>
              <p:cNvPr id="49" name="직사각형 48">
                <a:extLst>
                  <a:ext uri="{FF2B5EF4-FFF2-40B4-BE49-F238E27FC236}">
                    <a16:creationId xmlns:a16="http://schemas.microsoft.com/office/drawing/2014/main" id="{7F9E741F-E777-475A-82DE-7C68F1424A33}"/>
                  </a:ext>
                </a:extLst>
              </p:cNvPr>
              <p:cNvSpPr/>
              <p:nvPr userDrawn="1"/>
            </p:nvSpPr>
            <p:spPr>
              <a:xfrm>
                <a:off x="-1044000" y="1871999"/>
                <a:ext cx="216000" cy="288000"/>
              </a:xfrm>
              <a:prstGeom prst="rect">
                <a:avLst/>
              </a:prstGeom>
              <a:solidFill>
                <a:srgbClr val="75478E"/>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0" name="직사각형 49">
                <a:extLst>
                  <a:ext uri="{FF2B5EF4-FFF2-40B4-BE49-F238E27FC236}">
                    <a16:creationId xmlns:a16="http://schemas.microsoft.com/office/drawing/2014/main" id="{F5EDB448-E966-4637-AF5E-BA72FBFD20FC}"/>
                  </a:ext>
                </a:extLst>
              </p:cNvPr>
              <p:cNvSpPr/>
              <p:nvPr userDrawn="1"/>
            </p:nvSpPr>
            <p:spPr>
              <a:xfrm>
                <a:off x="-1260000" y="1871999"/>
                <a:ext cx="216000" cy="288000"/>
              </a:xfrm>
              <a:prstGeom prst="rect">
                <a:avLst/>
              </a:prstGeom>
              <a:solidFill>
                <a:srgbClr val="A384B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1" name="직사각형 50">
                <a:extLst>
                  <a:ext uri="{FF2B5EF4-FFF2-40B4-BE49-F238E27FC236}">
                    <a16:creationId xmlns:a16="http://schemas.microsoft.com/office/drawing/2014/main" id="{025C1782-CFA6-4828-9074-922B863DFDE9}"/>
                  </a:ext>
                </a:extLst>
              </p:cNvPr>
              <p:cNvSpPr/>
              <p:nvPr userDrawn="1"/>
            </p:nvSpPr>
            <p:spPr>
              <a:xfrm>
                <a:off x="-1476150" y="1871999"/>
                <a:ext cx="216000" cy="288000"/>
              </a:xfrm>
              <a:prstGeom prst="rect">
                <a:avLst/>
              </a:prstGeom>
              <a:solidFill>
                <a:srgbClr val="D1C2D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2" name="직사각형 51">
                <a:extLst>
                  <a:ext uri="{FF2B5EF4-FFF2-40B4-BE49-F238E27FC236}">
                    <a16:creationId xmlns:a16="http://schemas.microsoft.com/office/drawing/2014/main" id="{6E68F4D5-961C-4993-A855-CB4ABAFBEE1C}"/>
                  </a:ext>
                </a:extLst>
              </p:cNvPr>
              <p:cNvSpPr/>
              <p:nvPr userDrawn="1"/>
            </p:nvSpPr>
            <p:spPr>
              <a:xfrm>
                <a:off x="-1044000" y="2159999"/>
                <a:ext cx="216000" cy="288000"/>
              </a:xfrm>
              <a:prstGeom prst="rect">
                <a:avLst/>
              </a:prstGeom>
              <a:solidFill>
                <a:srgbClr val="92589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3" name="직사각형 52">
                <a:extLst>
                  <a:ext uri="{FF2B5EF4-FFF2-40B4-BE49-F238E27FC236}">
                    <a16:creationId xmlns:a16="http://schemas.microsoft.com/office/drawing/2014/main" id="{387C3D8A-A0A4-4EA5-B96F-381D41C1CFC1}"/>
                  </a:ext>
                </a:extLst>
              </p:cNvPr>
              <p:cNvSpPr/>
              <p:nvPr userDrawn="1"/>
            </p:nvSpPr>
            <p:spPr>
              <a:xfrm>
                <a:off x="-1260000" y="2159999"/>
                <a:ext cx="216000" cy="288000"/>
              </a:xfrm>
              <a:prstGeom prst="rect">
                <a:avLst/>
              </a:prstGeom>
              <a:solidFill>
                <a:srgbClr val="B68FB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4" name="직사각형 53">
                <a:extLst>
                  <a:ext uri="{FF2B5EF4-FFF2-40B4-BE49-F238E27FC236}">
                    <a16:creationId xmlns:a16="http://schemas.microsoft.com/office/drawing/2014/main" id="{A5207AD9-2199-48EA-91D5-98DA10C7911A}"/>
                  </a:ext>
                </a:extLst>
              </p:cNvPr>
              <p:cNvSpPr/>
              <p:nvPr userDrawn="1"/>
            </p:nvSpPr>
            <p:spPr>
              <a:xfrm>
                <a:off x="-1476150" y="2159999"/>
                <a:ext cx="216000" cy="288000"/>
              </a:xfrm>
              <a:prstGeom prst="rect">
                <a:avLst/>
              </a:prstGeom>
              <a:solidFill>
                <a:srgbClr val="DAC7DD"/>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5" name="직사각형 54">
                <a:extLst>
                  <a:ext uri="{FF2B5EF4-FFF2-40B4-BE49-F238E27FC236}">
                    <a16:creationId xmlns:a16="http://schemas.microsoft.com/office/drawing/2014/main" id="{3F4D2E43-5775-41AD-8AD6-46E1867054DF}"/>
                  </a:ext>
                </a:extLst>
              </p:cNvPr>
              <p:cNvSpPr/>
              <p:nvPr userDrawn="1"/>
            </p:nvSpPr>
            <p:spPr>
              <a:xfrm>
                <a:off x="-1044000" y="2447998"/>
                <a:ext cx="216000" cy="288000"/>
              </a:xfrm>
              <a:prstGeom prst="rect">
                <a:avLst/>
              </a:prstGeom>
              <a:solidFill>
                <a:srgbClr val="7668B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6" name="직사각형 55">
                <a:extLst>
                  <a:ext uri="{FF2B5EF4-FFF2-40B4-BE49-F238E27FC236}">
                    <a16:creationId xmlns:a16="http://schemas.microsoft.com/office/drawing/2014/main" id="{91A422D7-07F8-46F1-8DCC-5BF286EC5ABA}"/>
                  </a:ext>
                </a:extLst>
              </p:cNvPr>
              <p:cNvSpPr/>
              <p:nvPr userDrawn="1"/>
            </p:nvSpPr>
            <p:spPr>
              <a:xfrm>
                <a:off x="-1260000" y="2447998"/>
                <a:ext cx="216000" cy="288000"/>
              </a:xfrm>
              <a:prstGeom prst="rect">
                <a:avLst/>
              </a:prstGeom>
              <a:solidFill>
                <a:srgbClr val="A39AC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7" name="직사각형 56">
                <a:extLst>
                  <a:ext uri="{FF2B5EF4-FFF2-40B4-BE49-F238E27FC236}">
                    <a16:creationId xmlns:a16="http://schemas.microsoft.com/office/drawing/2014/main" id="{2FA04B0B-E1B9-4915-A11E-B18E0004C97A}"/>
                  </a:ext>
                </a:extLst>
              </p:cNvPr>
              <p:cNvSpPr/>
              <p:nvPr userDrawn="1"/>
            </p:nvSpPr>
            <p:spPr>
              <a:xfrm>
                <a:off x="-1476150" y="2447998"/>
                <a:ext cx="216000" cy="288000"/>
              </a:xfrm>
              <a:prstGeom prst="rect">
                <a:avLst/>
              </a:prstGeom>
              <a:solidFill>
                <a:srgbClr val="D1CDE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nvGrpSpPr>
            <p:cNvPr id="33" name="그룹 32">
              <a:extLst>
                <a:ext uri="{FF2B5EF4-FFF2-40B4-BE49-F238E27FC236}">
                  <a16:creationId xmlns:a16="http://schemas.microsoft.com/office/drawing/2014/main" id="{575B5C03-33D4-41D8-B48F-7E3DBA4A8176}"/>
                </a:ext>
              </a:extLst>
            </p:cNvPr>
            <p:cNvGrpSpPr/>
            <p:nvPr userDrawn="1"/>
          </p:nvGrpSpPr>
          <p:grpSpPr>
            <a:xfrm>
              <a:off x="-1476150" y="2807996"/>
              <a:ext cx="1368150" cy="863999"/>
              <a:chOff x="-1476150" y="2807997"/>
              <a:chExt cx="1368150" cy="863999"/>
            </a:xfrm>
          </p:grpSpPr>
          <p:sp>
            <p:nvSpPr>
              <p:cNvPr id="34" name="직사각형 33">
                <a:extLst>
                  <a:ext uri="{FF2B5EF4-FFF2-40B4-BE49-F238E27FC236}">
                    <a16:creationId xmlns:a16="http://schemas.microsoft.com/office/drawing/2014/main" id="{AC1E5EC4-8CDE-4103-8A60-A16EA7EEA6C2}"/>
                  </a:ext>
                </a:extLst>
              </p:cNvPr>
              <p:cNvSpPr/>
              <p:nvPr/>
            </p:nvSpPr>
            <p:spPr>
              <a:xfrm>
                <a:off x="-828000" y="2807997"/>
                <a:ext cx="720000" cy="288000"/>
              </a:xfrm>
              <a:prstGeom prst="rect">
                <a:avLst/>
              </a:prstGeom>
              <a:solidFill>
                <a:srgbClr val="E71C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Red</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231 / 28 / 87</a:t>
                </a:r>
              </a:p>
            </p:txBody>
          </p:sp>
          <p:sp>
            <p:nvSpPr>
              <p:cNvPr id="35" name="직사각형 34">
                <a:extLst>
                  <a:ext uri="{FF2B5EF4-FFF2-40B4-BE49-F238E27FC236}">
                    <a16:creationId xmlns:a16="http://schemas.microsoft.com/office/drawing/2014/main" id="{96F9C98A-0FBE-406B-8551-A97BD0D0A096}"/>
                  </a:ext>
                </a:extLst>
              </p:cNvPr>
              <p:cNvSpPr/>
              <p:nvPr/>
            </p:nvSpPr>
            <p:spPr>
              <a:xfrm>
                <a:off x="-828000" y="3383996"/>
                <a:ext cx="720000" cy="288000"/>
              </a:xfrm>
              <a:prstGeom prst="rect">
                <a:avLst/>
              </a:prstGeom>
              <a:solidFill>
                <a:srgbClr val="FFCE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Yellow</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255 / 206 / 0</a:t>
                </a:r>
              </a:p>
            </p:txBody>
          </p:sp>
          <p:sp>
            <p:nvSpPr>
              <p:cNvPr id="36" name="직사각형 35">
                <a:extLst>
                  <a:ext uri="{FF2B5EF4-FFF2-40B4-BE49-F238E27FC236}">
                    <a16:creationId xmlns:a16="http://schemas.microsoft.com/office/drawing/2014/main" id="{D5791980-DAF9-460E-80EF-52DE3181F61F}"/>
                  </a:ext>
                </a:extLst>
              </p:cNvPr>
              <p:cNvSpPr/>
              <p:nvPr userDrawn="1"/>
            </p:nvSpPr>
            <p:spPr>
              <a:xfrm>
                <a:off x="-828000" y="3095996"/>
                <a:ext cx="720000" cy="288000"/>
              </a:xfrm>
              <a:prstGeom prst="rect">
                <a:avLst/>
              </a:prstGeom>
              <a:solidFill>
                <a:srgbClr val="FF6F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Living Coral</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255 / 111 / 97</a:t>
                </a:r>
              </a:p>
            </p:txBody>
          </p:sp>
          <p:sp>
            <p:nvSpPr>
              <p:cNvPr id="37" name="직사각형 36">
                <a:extLst>
                  <a:ext uri="{FF2B5EF4-FFF2-40B4-BE49-F238E27FC236}">
                    <a16:creationId xmlns:a16="http://schemas.microsoft.com/office/drawing/2014/main" id="{A1E1AAFB-55D3-4838-A16E-A60E0820014B}"/>
                  </a:ext>
                </a:extLst>
              </p:cNvPr>
              <p:cNvSpPr/>
              <p:nvPr userDrawn="1"/>
            </p:nvSpPr>
            <p:spPr>
              <a:xfrm>
                <a:off x="-1044000" y="2807997"/>
                <a:ext cx="216000" cy="288000"/>
              </a:xfrm>
              <a:prstGeom prst="rect">
                <a:avLst/>
              </a:prstGeom>
              <a:solidFill>
                <a:srgbClr val="ED558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38" name="직사각형 37">
                <a:extLst>
                  <a:ext uri="{FF2B5EF4-FFF2-40B4-BE49-F238E27FC236}">
                    <a16:creationId xmlns:a16="http://schemas.microsoft.com/office/drawing/2014/main" id="{DCF4E5C7-B2B6-4D50-B5C6-F51581F8A189}"/>
                  </a:ext>
                </a:extLst>
              </p:cNvPr>
              <p:cNvSpPr/>
              <p:nvPr userDrawn="1"/>
            </p:nvSpPr>
            <p:spPr>
              <a:xfrm>
                <a:off x="-1260000" y="2807997"/>
                <a:ext cx="216000" cy="288000"/>
              </a:xfrm>
              <a:prstGeom prst="rect">
                <a:avLst/>
              </a:prstGeom>
              <a:solidFill>
                <a:srgbClr val="F38DA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39" name="직사각형 38">
                <a:extLst>
                  <a:ext uri="{FF2B5EF4-FFF2-40B4-BE49-F238E27FC236}">
                    <a16:creationId xmlns:a16="http://schemas.microsoft.com/office/drawing/2014/main" id="{A733AB71-5E99-4969-9D86-D475E5371136}"/>
                  </a:ext>
                </a:extLst>
              </p:cNvPr>
              <p:cNvSpPr/>
              <p:nvPr userDrawn="1"/>
            </p:nvSpPr>
            <p:spPr>
              <a:xfrm>
                <a:off x="-1476150" y="2807997"/>
                <a:ext cx="216000" cy="288000"/>
              </a:xfrm>
              <a:prstGeom prst="rect">
                <a:avLst/>
              </a:prstGeom>
              <a:solidFill>
                <a:srgbClr val="F9C6D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0" name="직사각형 39">
                <a:extLst>
                  <a:ext uri="{FF2B5EF4-FFF2-40B4-BE49-F238E27FC236}">
                    <a16:creationId xmlns:a16="http://schemas.microsoft.com/office/drawing/2014/main" id="{AF565A17-7278-4EB8-9F6D-0B9A53AD72D8}"/>
                  </a:ext>
                </a:extLst>
              </p:cNvPr>
              <p:cNvSpPr/>
              <p:nvPr userDrawn="1"/>
            </p:nvSpPr>
            <p:spPr>
              <a:xfrm>
                <a:off x="-1044000" y="3095996"/>
                <a:ext cx="216000" cy="288000"/>
              </a:xfrm>
              <a:prstGeom prst="rect">
                <a:avLst/>
              </a:prstGeom>
              <a:solidFill>
                <a:srgbClr val="FF938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1" name="직사각형 40">
                <a:extLst>
                  <a:ext uri="{FF2B5EF4-FFF2-40B4-BE49-F238E27FC236}">
                    <a16:creationId xmlns:a16="http://schemas.microsoft.com/office/drawing/2014/main" id="{C66E43E9-DD4D-4837-AC5E-A9E87B67391B}"/>
                  </a:ext>
                </a:extLst>
              </p:cNvPr>
              <p:cNvSpPr/>
              <p:nvPr userDrawn="1"/>
            </p:nvSpPr>
            <p:spPr>
              <a:xfrm>
                <a:off x="-1260000" y="3095996"/>
                <a:ext cx="216000" cy="288000"/>
              </a:xfrm>
              <a:prstGeom prst="rect">
                <a:avLst/>
              </a:prstGeom>
              <a:solidFill>
                <a:srgbClr val="FFB7B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2" name="직사각형 41">
                <a:extLst>
                  <a:ext uri="{FF2B5EF4-FFF2-40B4-BE49-F238E27FC236}">
                    <a16:creationId xmlns:a16="http://schemas.microsoft.com/office/drawing/2014/main" id="{6E77FFEF-CC8E-4D74-93BF-C900DCE85A66}"/>
                  </a:ext>
                </a:extLst>
              </p:cNvPr>
              <p:cNvSpPr/>
              <p:nvPr userDrawn="1"/>
            </p:nvSpPr>
            <p:spPr>
              <a:xfrm>
                <a:off x="-1476150" y="3095996"/>
                <a:ext cx="216000" cy="288000"/>
              </a:xfrm>
              <a:prstGeom prst="rect">
                <a:avLst/>
              </a:prstGeom>
              <a:solidFill>
                <a:srgbClr val="FFDBD7"/>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3" name="직사각형 42">
                <a:extLst>
                  <a:ext uri="{FF2B5EF4-FFF2-40B4-BE49-F238E27FC236}">
                    <a16:creationId xmlns:a16="http://schemas.microsoft.com/office/drawing/2014/main" id="{80E6FD5B-394E-4B30-A3F6-78636D2CDFD5}"/>
                  </a:ext>
                </a:extLst>
              </p:cNvPr>
              <p:cNvSpPr/>
              <p:nvPr userDrawn="1"/>
            </p:nvSpPr>
            <p:spPr>
              <a:xfrm>
                <a:off x="-1044000" y="3383996"/>
                <a:ext cx="216000" cy="288000"/>
              </a:xfrm>
              <a:prstGeom prst="rect">
                <a:avLst/>
              </a:prstGeom>
              <a:solidFill>
                <a:srgbClr val="FFDA4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4" name="직사각형 43">
                <a:extLst>
                  <a:ext uri="{FF2B5EF4-FFF2-40B4-BE49-F238E27FC236}">
                    <a16:creationId xmlns:a16="http://schemas.microsoft.com/office/drawing/2014/main" id="{F144668C-7C1B-4A06-970B-21F6F80665A3}"/>
                  </a:ext>
                </a:extLst>
              </p:cNvPr>
              <p:cNvSpPr/>
              <p:nvPr userDrawn="1"/>
            </p:nvSpPr>
            <p:spPr>
              <a:xfrm>
                <a:off x="-1260000" y="3383996"/>
                <a:ext cx="216000" cy="288000"/>
              </a:xfrm>
              <a:prstGeom prst="rect">
                <a:avLst/>
              </a:prstGeom>
              <a:solidFill>
                <a:srgbClr val="FFE67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5" name="직사각형 44">
                <a:extLst>
                  <a:ext uri="{FF2B5EF4-FFF2-40B4-BE49-F238E27FC236}">
                    <a16:creationId xmlns:a16="http://schemas.microsoft.com/office/drawing/2014/main" id="{03117C98-9D6F-4D8E-8DFF-ACC4EEE18E33}"/>
                  </a:ext>
                </a:extLst>
              </p:cNvPr>
              <p:cNvSpPr/>
              <p:nvPr userDrawn="1"/>
            </p:nvSpPr>
            <p:spPr>
              <a:xfrm>
                <a:off x="-1476150" y="3383996"/>
                <a:ext cx="216000" cy="288000"/>
              </a:xfrm>
              <a:prstGeom prst="rect">
                <a:avLst/>
              </a:prstGeom>
              <a:solidFill>
                <a:srgbClr val="FFF3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746" r:id="rId3"/>
    <p:sldLayoutId id="2147483745" r:id="rId4"/>
    <p:sldLayoutId id="2147483754" r:id="rId5"/>
    <p:sldLayoutId id="2147483755" r:id="rId6"/>
  </p:sldLayoutIdLst>
  <p:txStyles>
    <p:titleStyle>
      <a:lvl1pPr algn="l" defTabSz="914400" rtl="0" eaLnBrk="1" latinLnBrk="1" hangingPunct="1">
        <a:lnSpc>
          <a:spcPct val="70000"/>
        </a:lnSpc>
        <a:spcBef>
          <a:spcPct val="0"/>
        </a:spcBef>
        <a:buNone/>
        <a:defRPr sz="5400" kern="1200">
          <a:solidFill>
            <a:schemeClr val="tx2"/>
          </a:solidFill>
          <a:latin typeface="+mj-lt"/>
          <a:ea typeface="+mj-ea"/>
          <a:cs typeface="+mj-cs"/>
        </a:defRPr>
      </a:lvl1pPr>
    </p:titleStyle>
    <p:bodyStyle>
      <a:lvl1pPr marL="0" indent="0" algn="l" defTabSz="914400" rtl="0" eaLnBrk="1" latinLnBrk="1" hangingPunct="1">
        <a:lnSpc>
          <a:spcPct val="100000"/>
        </a:lnSpc>
        <a:spcBef>
          <a:spcPts val="0"/>
        </a:spcBef>
        <a:spcAft>
          <a:spcPts val="600"/>
        </a:spcAft>
        <a:buFontTx/>
        <a:buNone/>
        <a:defRPr sz="1000" b="1" kern="1200">
          <a:solidFill>
            <a:schemeClr val="tx2"/>
          </a:solidFill>
          <a:latin typeface="맑은 고딕" panose="020B0503020000020004" pitchFamily="50" charset="-127"/>
          <a:ea typeface="맑은 고딕" panose="020B0503020000020004" pitchFamily="50" charset="-127"/>
          <a:cs typeface="+mn-cs"/>
        </a:defRPr>
      </a:lvl1pPr>
      <a:lvl2pPr marL="0" indent="0" algn="l" defTabSz="914400" rtl="0" eaLnBrk="1" latinLnBrk="1" hangingPunct="1">
        <a:lnSpc>
          <a:spcPct val="100000"/>
        </a:lnSpc>
        <a:spcBef>
          <a:spcPts val="0"/>
        </a:spcBef>
        <a:spcAft>
          <a:spcPts val="600"/>
        </a:spcAft>
        <a:buFontTx/>
        <a:buNone/>
        <a:defRPr sz="1000" kern="1200">
          <a:solidFill>
            <a:schemeClr val="tx2"/>
          </a:solidFill>
          <a:latin typeface="맑은 고딕" panose="020B0503020000020004" pitchFamily="50" charset="-127"/>
          <a:ea typeface="맑은 고딕" panose="020B0503020000020004" pitchFamily="50" charset="-127"/>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맑은 고딕" panose="020B0503020000020004" pitchFamily="50" charset="-127"/>
          <a:ea typeface="맑은 고딕" panose="020B0503020000020004" pitchFamily="50" charset="-127"/>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맑은 고딕" panose="020B0503020000020004" pitchFamily="50" charset="-127"/>
          <a:ea typeface="맑은 고딕" panose="020B0503020000020004" pitchFamily="50" charset="-127"/>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2"/>
          </a:solidFill>
          <a:latin typeface="맑은 고딕" panose="020B0503020000020004" pitchFamily="50" charset="-127"/>
          <a:ea typeface="맑은 고딕" panose="020B0503020000020004" pitchFamily="50" charset="-127"/>
          <a:cs typeface="+mn-cs"/>
        </a:defRPr>
      </a:lvl5pPr>
      <a:lvl6pPr marL="72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64" userDrawn="1">
          <p15:clr>
            <a:srgbClr val="F26B43"/>
          </p15:clr>
        </p15:guide>
        <p15:guide id="2" pos="312" userDrawn="1">
          <p15:clr>
            <a:srgbClr val="F26B43"/>
          </p15:clr>
        </p15:guide>
        <p15:guide id="3" pos="5940" userDrawn="1">
          <p15:clr>
            <a:srgbClr val="F26B43"/>
          </p15:clr>
        </p15:guide>
        <p15:guide id="4" orient="horz" pos="742" userDrawn="1">
          <p15:clr>
            <a:srgbClr val="F26B43"/>
          </p15:clr>
        </p15:guide>
        <p15:guide id="6" orient="horz" pos="279" userDrawn="1">
          <p15:clr>
            <a:srgbClr val="F26B43"/>
          </p15:clr>
        </p15:guide>
        <p15:guide id="7" orient="horz" pos="948" userDrawn="1">
          <p15:clr>
            <a:srgbClr val="F26B43"/>
          </p15:clr>
        </p15:guide>
        <p15:guide id="8" pos="3192" userDrawn="1">
          <p15:clr>
            <a:srgbClr val="F26B43"/>
          </p15:clr>
        </p15:guide>
        <p15:guide id="9" pos="30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chart" Target="../charts/chart5.xml"/></Relationships>
</file>

<file path=ppt/slides/_rels/slide33.xml.rels><?xml version="1.0" encoding="UTF-8" standalone="yes"?>
<Relationships xmlns="http://schemas.openxmlformats.org/package/2006/relationships"><Relationship Id="rId8" Type="http://schemas.openxmlformats.org/officeDocument/2006/relationships/image" Target="../media/image11.png"/><Relationship Id="rId13" Type="http://schemas.microsoft.com/office/2014/relationships/chartEx" Target="../charts/chartEx8.xml"/><Relationship Id="rId3" Type="http://schemas.microsoft.com/office/2014/relationships/chartEx" Target="../charts/chartEx3.xml"/><Relationship Id="rId7" Type="http://schemas.microsoft.com/office/2014/relationships/chartEx" Target="../charts/chartEx5.xml"/><Relationship Id="rId12" Type="http://schemas.openxmlformats.org/officeDocument/2006/relationships/image" Target="../media/image13.png"/><Relationship Id="rId2" Type="http://schemas.openxmlformats.org/officeDocument/2006/relationships/notesSlide" Target="../notesSlides/notesSlide33.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0.png"/><Relationship Id="rId11" Type="http://schemas.microsoft.com/office/2014/relationships/chartEx" Target="../charts/chartEx7.xml"/><Relationship Id="rId5" Type="http://schemas.microsoft.com/office/2014/relationships/chartEx" Target="../charts/chartEx4.xml"/><Relationship Id="rId15" Type="http://schemas.microsoft.com/office/2014/relationships/chartEx" Target="../charts/chartEx9.xml"/><Relationship Id="rId10" Type="http://schemas.openxmlformats.org/officeDocument/2006/relationships/image" Target="../media/image12.png"/><Relationship Id="rId4" Type="http://schemas.openxmlformats.org/officeDocument/2006/relationships/image" Target="../media/image9.png"/><Relationship Id="rId9" Type="http://schemas.microsoft.com/office/2014/relationships/chartEx" Target="../charts/chartEx6.xml"/><Relationship Id="rId14" Type="http://schemas.openxmlformats.org/officeDocument/2006/relationships/image" Target="../media/image1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openxmlformats.org/officeDocument/2006/relationships/hyperlink" Target="mailto:mseo3@kr.kpmg.com" TargetMode="Externa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hyperlink" Target="mailto:kyusunglim@kr.kpmg.com"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13">
            <a:extLst>
              <a:ext uri="{FF2B5EF4-FFF2-40B4-BE49-F238E27FC236}">
                <a16:creationId xmlns:a16="http://schemas.microsoft.com/office/drawing/2014/main" id="{1B9A47B6-2942-41BB-B5EC-41DAD08DCE57}"/>
              </a:ext>
            </a:extLst>
          </p:cNvPr>
          <p:cNvSpPr txBox="1">
            <a:spLocks/>
          </p:cNvSpPr>
          <p:nvPr/>
        </p:nvSpPr>
        <p:spPr>
          <a:xfrm>
            <a:off x="431335" y="2303416"/>
            <a:ext cx="8251454" cy="4052331"/>
          </a:xfrm>
          <a:prstGeom prst="rect">
            <a:avLst/>
          </a:prstGeom>
        </p:spPr>
        <p:txBody>
          <a:bodyPr vert="horz" lIns="0" tIns="0" rIns="0" bIns="0" rtlCol="0" anchor="t" anchorCtr="0">
            <a:noAutofit/>
          </a:bodyPr>
          <a:lstStyle>
            <a:lvl1pPr marL="0" indent="0" algn="l" defTabSz="914400" rtl="0" eaLnBrk="1" latinLnBrk="1" hangingPunct="1">
              <a:lnSpc>
                <a:spcPct val="70000"/>
              </a:lnSpc>
              <a:spcBef>
                <a:spcPts val="0"/>
              </a:spcBef>
              <a:spcAft>
                <a:spcPts val="0"/>
              </a:spcAft>
              <a:buFontTx/>
              <a:buNone/>
              <a:defRPr lang="fr-FR" sz="6531" b="0" kern="1200" dirty="0" smtClean="0">
                <a:solidFill>
                  <a:schemeClr val="bg1"/>
                </a:solidFill>
                <a:latin typeface="KPMG Extralight" panose="020B0303030202040204" pitchFamily="34" charset="0"/>
                <a:ea typeface="맑은 고딕" panose="020B0503020000020004" pitchFamily="50" charset="-127"/>
                <a:cs typeface="KPMG Extralight" panose="020B0303030202040204" pitchFamily="34" charset="0"/>
              </a:defRPr>
            </a:lvl1pPr>
            <a:lvl2pPr marL="0" indent="0" algn="l" defTabSz="914400" rtl="0" eaLnBrk="1" latinLnBrk="1" hangingPunct="1">
              <a:lnSpc>
                <a:spcPct val="100000"/>
              </a:lnSpc>
              <a:spcBef>
                <a:spcPts val="1089"/>
              </a:spcBef>
              <a:spcAft>
                <a:spcPts val="0"/>
              </a:spcAft>
              <a:buFontTx/>
              <a:buNone/>
              <a:defRPr lang="fr-FR" sz="1089" b="1" i="0"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2pPr>
            <a:lvl3pPr marL="0" indent="0" algn="l" defTabSz="914400" rtl="0" eaLnBrk="1" latinLnBrk="1" hangingPunct="1">
              <a:lnSpc>
                <a:spcPct val="100000"/>
              </a:lnSpc>
              <a:spcBef>
                <a:spcPts val="0"/>
              </a:spcBef>
              <a:spcAft>
                <a:spcPts val="0"/>
              </a:spcAft>
              <a:buClr>
                <a:schemeClr val="tx2"/>
              </a:buClr>
              <a:buFont typeface="Arial" panose="020B0604020202020204" pitchFamily="34" charset="0"/>
              <a:buNone/>
              <a:defRPr lang="fr-FR" sz="1089" b="0" i="0"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3pPr>
            <a:lvl4pPr marL="360000" indent="-144000" algn="l" defTabSz="914400" rtl="0" eaLnBrk="1" latinLnBrk="1" hangingPunct="1">
              <a:lnSpc>
                <a:spcPct val="100000"/>
              </a:lnSpc>
              <a:spcBef>
                <a:spcPts val="13608"/>
              </a:spcBef>
              <a:spcAft>
                <a:spcPts val="0"/>
              </a:spcAft>
              <a:buClr>
                <a:schemeClr val="tx2"/>
              </a:buClr>
              <a:buFont typeface="Arial" panose="020B0604020202020204" pitchFamily="34" charset="0"/>
              <a:buChar char="-"/>
              <a:defRPr lang="fr-FR" sz="971" b="0" i="0" kern="1200" dirty="0" smtClean="0">
                <a:solidFill>
                  <a:srgbClr val="00338D"/>
                </a:solidFill>
                <a:latin typeface="Univers for KPMG Light"/>
                <a:ea typeface="맑은 고딕" panose="020B0503020000020004" pitchFamily="50" charset="-127"/>
                <a:cs typeface="Univers for KPMG Light"/>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lang="fr-FR" sz="971" b="0" i="0" kern="1200" baseline="0" dirty="0">
                <a:solidFill>
                  <a:srgbClr val="FFFFFF"/>
                </a:solidFill>
                <a:latin typeface="Univers for KPMG Light"/>
                <a:ea typeface="맑은 고딕" panose="020B0503020000020004" pitchFamily="50" charset="-127"/>
                <a:cs typeface="Univers for KPMG Light"/>
              </a:defRPr>
            </a:lvl5pPr>
            <a:lvl6pPr marL="72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55000"/>
              </a:lnSpc>
            </a:pPr>
            <a:endParaRPr lang="en-US" altLang="ko-KR" sz="3000">
              <a:latin typeface="맑은 고딕" panose="020B0503020000020004" pitchFamily="50" charset="-127"/>
            </a:endParaRPr>
          </a:p>
          <a:p>
            <a:pPr>
              <a:lnSpc>
                <a:spcPct val="55000"/>
              </a:lnSpc>
            </a:pPr>
            <a:r>
              <a:rPr lang="ko-KR" altLang="en-US" sz="4000" b="1"/>
              <a:t>㈜ </a:t>
            </a:r>
            <a:r>
              <a:rPr lang="ko-KR" altLang="en-US" sz="4000" b="1" err="1"/>
              <a:t>좋은사람들</a:t>
            </a:r>
            <a:endParaRPr lang="en-US" sz="4000" b="1"/>
          </a:p>
          <a:p>
            <a:pPr>
              <a:lnSpc>
                <a:spcPct val="55000"/>
              </a:lnSpc>
            </a:pPr>
            <a:endParaRPr lang="en-US" sz="4000" b="1"/>
          </a:p>
          <a:p>
            <a:pPr>
              <a:lnSpc>
                <a:spcPct val="55000"/>
              </a:lnSpc>
            </a:pPr>
            <a:endParaRPr lang="en-US" sz="4000"/>
          </a:p>
          <a:p>
            <a:pPr>
              <a:lnSpc>
                <a:spcPct val="55000"/>
              </a:lnSpc>
            </a:pPr>
            <a:r>
              <a:rPr lang="en-US" altLang="ko-KR" sz="4000"/>
              <a:t>DD &amp; Valuation Report</a:t>
            </a:r>
          </a:p>
          <a:p>
            <a:pPr>
              <a:lnSpc>
                <a:spcPct val="55000"/>
              </a:lnSpc>
            </a:pPr>
            <a:endParaRPr lang="en-US" altLang="ko-KR" sz="4000"/>
          </a:p>
          <a:p>
            <a:pPr>
              <a:lnSpc>
                <a:spcPct val="55000"/>
              </a:lnSpc>
            </a:pPr>
            <a:r>
              <a:rPr lang="en-US" altLang="ko-KR" sz="4000"/>
              <a:t>[Draft]</a:t>
            </a:r>
          </a:p>
          <a:p>
            <a:pPr>
              <a:lnSpc>
                <a:spcPct val="55000"/>
              </a:lnSpc>
            </a:pPr>
            <a:endParaRPr lang="en-US" sz="4000"/>
          </a:p>
          <a:p>
            <a:pPr>
              <a:lnSpc>
                <a:spcPct val="55000"/>
              </a:lnSpc>
            </a:pPr>
            <a:endParaRPr lang="en-US" sz="4000"/>
          </a:p>
          <a:p>
            <a:pPr>
              <a:lnSpc>
                <a:spcPct val="55000"/>
              </a:lnSpc>
            </a:pPr>
            <a:r>
              <a:rPr lang="en-US" sz="2000"/>
              <a:t>Aug 2022</a:t>
            </a:r>
          </a:p>
        </p:txBody>
      </p:sp>
    </p:spTree>
    <p:extLst>
      <p:ext uri="{BB962C8B-B14F-4D97-AF65-F5344CB8AC3E}">
        <p14:creationId xmlns:p14="http://schemas.microsoft.com/office/powerpoint/2010/main" val="903143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Key Missing Items (1/3)</a:t>
            </a:r>
          </a:p>
        </p:txBody>
      </p:sp>
      <p:sp>
        <p:nvSpPr>
          <p:cNvPr id="15" name="제목 2">
            <a:extLst>
              <a:ext uri="{FF2B5EF4-FFF2-40B4-BE49-F238E27FC236}">
                <a16:creationId xmlns:a16="http://schemas.microsoft.com/office/drawing/2014/main" id="{348B6033-76F8-402C-BF1B-91CECF102D9E}"/>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graphicFrame>
        <p:nvGraphicFramePr>
          <p:cNvPr id="6" name="Group 3">
            <a:extLst>
              <a:ext uri="{FF2B5EF4-FFF2-40B4-BE49-F238E27FC236}">
                <a16:creationId xmlns:a16="http://schemas.microsoft.com/office/drawing/2014/main" id="{531C2249-C787-4E2A-841B-FDED47F78C40}"/>
              </a:ext>
            </a:extLst>
          </p:cNvPr>
          <p:cNvGraphicFramePr>
            <a:graphicFrameLocks noGrp="1"/>
          </p:cNvGraphicFramePr>
          <p:nvPr>
            <p:extLst>
              <p:ext uri="{D42A27DB-BD31-4B8C-83A1-F6EECF244321}">
                <p14:modId xmlns:p14="http://schemas.microsoft.com/office/powerpoint/2010/main" val="503480864"/>
              </p:ext>
            </p:extLst>
          </p:nvPr>
        </p:nvGraphicFramePr>
        <p:xfrm>
          <a:off x="467997" y="1191601"/>
          <a:ext cx="8614799" cy="4561227"/>
        </p:xfrm>
        <a:graphic>
          <a:graphicData uri="http://schemas.openxmlformats.org/drawingml/2006/table">
            <a:tbl>
              <a:tblPr/>
              <a:tblGrid>
                <a:gridCol w="903454">
                  <a:extLst>
                    <a:ext uri="{9D8B030D-6E8A-4147-A177-3AD203B41FA5}">
                      <a16:colId xmlns:a16="http://schemas.microsoft.com/office/drawing/2014/main" val="495417583"/>
                    </a:ext>
                  </a:extLst>
                </a:gridCol>
                <a:gridCol w="313831">
                  <a:extLst>
                    <a:ext uri="{9D8B030D-6E8A-4147-A177-3AD203B41FA5}">
                      <a16:colId xmlns:a16="http://schemas.microsoft.com/office/drawing/2014/main" val="20000"/>
                    </a:ext>
                  </a:extLst>
                </a:gridCol>
                <a:gridCol w="992972">
                  <a:extLst>
                    <a:ext uri="{9D8B030D-6E8A-4147-A177-3AD203B41FA5}">
                      <a16:colId xmlns:a16="http://schemas.microsoft.com/office/drawing/2014/main" val="20001"/>
                    </a:ext>
                  </a:extLst>
                </a:gridCol>
                <a:gridCol w="3075661">
                  <a:extLst>
                    <a:ext uri="{9D8B030D-6E8A-4147-A177-3AD203B41FA5}">
                      <a16:colId xmlns:a16="http://schemas.microsoft.com/office/drawing/2014/main" val="2480215624"/>
                    </a:ext>
                  </a:extLst>
                </a:gridCol>
                <a:gridCol w="3328881">
                  <a:extLst>
                    <a:ext uri="{9D8B030D-6E8A-4147-A177-3AD203B41FA5}">
                      <a16:colId xmlns:a16="http://schemas.microsoft.com/office/drawing/2014/main" val="434668288"/>
                    </a:ext>
                  </a:extLst>
                </a:gridCol>
              </a:tblGrid>
              <a:tr h="274982">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Category</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Topic</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Key Missing Items</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Limitation</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1656000">
                <a:tc rowSpan="3">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General Matters</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j-ea"/>
                          <a:cs typeface="Arial" panose="020B0604020202020204" pitchFamily="34" charset="0"/>
                        </a:rPr>
                        <a:t>1</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Understanding of Target</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회사의 주요 제품별 원재료 투입에서부터 생산</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검수 및 배송까지의 전반적인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Flow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및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lead time</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에 대한 정보</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회사의 현재 시장 점유율과 향후 전망되는 점유율에 대한 정보</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회사의 수익 결정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key factor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및 과거 수익성 방어 전략에</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대한 정보</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원재료 구매와 관련한 구매 전략</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제품의 판매 영업전략 및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Pricing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정책에 대한 정보</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회사의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Value Chain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파악 불가</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Valuation top-line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의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top-down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방식으로의 추정 한계</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원재료 가격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견적원가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제조원가 대비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mark-up%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수준 파악 불가</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원재료 매입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process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및 </a:t>
                      </a:r>
                      <a:r>
                        <a:rPr kumimoji="0" lang="ko-KR" altLang="en-US" sz="9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rPr>
                        <a:t>매입처</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선정 기준 등 파악 불가</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69704163"/>
                  </a:ext>
                </a:extLst>
              </a:tr>
              <a:tr h="972000">
                <a:tc vMerge="1">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j-ea"/>
                        <a:cs typeface="Arial" panose="020B0604020202020204" pitchFamily="34" charset="0"/>
                      </a:endParaRPr>
                    </a:p>
                  </a:txBody>
                  <a:tcPr marL="49846" marR="49846" marT="49846" marB="49846" anchor="ctr" horzOverflow="overflow">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j-ea"/>
                          <a:cs typeface="Arial" panose="020B0604020202020204" pitchFamily="34" charset="0"/>
                        </a:rPr>
                        <a:t>2</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ko-KR" altLang="en-US" sz="9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주요 계약내용</a:t>
                      </a:r>
                      <a:endPar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영업관련 주요 계약서 및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business partnership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혹은 협약 내용</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임대차</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Outsourcing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등 계약체결 현황 및 계약서 등 자료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대리점</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직영점</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백화점 등 각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Channel</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별 계약구조의 차이 파악 불가</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주요 외주가공업체</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광고대행사 등과의 계약 내용 및 거래처별 계약구조의 차이 파악 불가</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70165182"/>
                  </a:ext>
                </a:extLst>
              </a:tr>
              <a:tr h="1584000">
                <a:tc vMerge="1">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j-ea"/>
                          <a:cs typeface="Arial" panose="020B0604020202020204" pitchFamily="34" charset="0"/>
                        </a:rPr>
                        <a:t>Quality of Earnings</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j-ea"/>
                          <a:cs typeface="Arial" panose="020B0604020202020204" pitchFamily="34" charset="0"/>
                        </a:rPr>
                        <a:t>3</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Accounting Procedure</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자료들 간의 정합성 확인 절차</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회사의 전표 입력부터 결산까지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process</a:t>
                      </a:r>
                    </a:p>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경영지원팀 인원별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R&amp;R</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에</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대한 정보 및 사용인감</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공인인증서</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OTP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등의 통제 인원에 대한 정보</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결산 주기 및</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장부 마감 이후 결산 완료까지 소요 시간에 대한 정보</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일부 회계 자료들 간 금액의 차이가 존재</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altLang="ko-KR" sz="9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rPr>
                        <a:t>e.g</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2021</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년 명세서와 재무제표와의 차이</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급여대장 총지급액과 재무제표 급여 인식액과의 차이 등</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하나</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인터뷰 불가로 인한 정합성 확인 불가</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회사의 회계 처리 및 자금 집행 업무 분장 여부 파악 불가</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회사 경영진의 의사 결정을 위한 관리 손익 차원에서의 채산 관리의 수준 파악 불가</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3058753"/>
                  </a:ext>
                </a:extLst>
              </a:tr>
            </a:tbl>
          </a:graphicData>
        </a:graphic>
      </p:graphicFrame>
    </p:spTree>
    <p:extLst>
      <p:ext uri="{BB962C8B-B14F-4D97-AF65-F5344CB8AC3E}">
        <p14:creationId xmlns:p14="http://schemas.microsoft.com/office/powerpoint/2010/main" val="2360939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Key Missing Items (2/3)</a:t>
            </a:r>
          </a:p>
        </p:txBody>
      </p:sp>
      <p:sp>
        <p:nvSpPr>
          <p:cNvPr id="15" name="제목 2">
            <a:extLst>
              <a:ext uri="{FF2B5EF4-FFF2-40B4-BE49-F238E27FC236}">
                <a16:creationId xmlns:a16="http://schemas.microsoft.com/office/drawing/2014/main" id="{348B6033-76F8-402C-BF1B-91CECF102D9E}"/>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graphicFrame>
        <p:nvGraphicFramePr>
          <p:cNvPr id="31" name="Group 3">
            <a:extLst>
              <a:ext uri="{FF2B5EF4-FFF2-40B4-BE49-F238E27FC236}">
                <a16:creationId xmlns:a16="http://schemas.microsoft.com/office/drawing/2014/main" id="{F9C3F4A4-9ADB-4E1F-A70A-59D51F065833}"/>
              </a:ext>
            </a:extLst>
          </p:cNvPr>
          <p:cNvGraphicFramePr>
            <a:graphicFrameLocks noGrp="1"/>
          </p:cNvGraphicFramePr>
          <p:nvPr>
            <p:extLst>
              <p:ext uri="{D42A27DB-BD31-4B8C-83A1-F6EECF244321}">
                <p14:modId xmlns:p14="http://schemas.microsoft.com/office/powerpoint/2010/main" val="3324670976"/>
              </p:ext>
            </p:extLst>
          </p:nvPr>
        </p:nvGraphicFramePr>
        <p:xfrm>
          <a:off x="467997" y="1191601"/>
          <a:ext cx="8613538" cy="4414982"/>
        </p:xfrm>
        <a:graphic>
          <a:graphicData uri="http://schemas.openxmlformats.org/drawingml/2006/table">
            <a:tbl>
              <a:tblPr/>
              <a:tblGrid>
                <a:gridCol w="903454">
                  <a:extLst>
                    <a:ext uri="{9D8B030D-6E8A-4147-A177-3AD203B41FA5}">
                      <a16:colId xmlns:a16="http://schemas.microsoft.com/office/drawing/2014/main" val="495417583"/>
                    </a:ext>
                  </a:extLst>
                </a:gridCol>
                <a:gridCol w="313831">
                  <a:extLst>
                    <a:ext uri="{9D8B030D-6E8A-4147-A177-3AD203B41FA5}">
                      <a16:colId xmlns:a16="http://schemas.microsoft.com/office/drawing/2014/main" val="20000"/>
                    </a:ext>
                  </a:extLst>
                </a:gridCol>
                <a:gridCol w="992972">
                  <a:extLst>
                    <a:ext uri="{9D8B030D-6E8A-4147-A177-3AD203B41FA5}">
                      <a16:colId xmlns:a16="http://schemas.microsoft.com/office/drawing/2014/main" val="20001"/>
                    </a:ext>
                  </a:extLst>
                </a:gridCol>
                <a:gridCol w="3074400">
                  <a:extLst>
                    <a:ext uri="{9D8B030D-6E8A-4147-A177-3AD203B41FA5}">
                      <a16:colId xmlns:a16="http://schemas.microsoft.com/office/drawing/2014/main" val="2480215624"/>
                    </a:ext>
                  </a:extLst>
                </a:gridCol>
                <a:gridCol w="3328881">
                  <a:extLst>
                    <a:ext uri="{9D8B030D-6E8A-4147-A177-3AD203B41FA5}">
                      <a16:colId xmlns:a16="http://schemas.microsoft.com/office/drawing/2014/main" val="434668288"/>
                    </a:ext>
                  </a:extLst>
                </a:gridCol>
              </a:tblGrid>
              <a:tr h="274982">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Category</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Topic</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Key Missing Items</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Limitation</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1584000">
                <a:tc rowSpan="2">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Quality of Earnings</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j-ea"/>
                          <a:cs typeface="Arial" panose="020B0604020202020204" pitchFamily="34" charset="0"/>
                        </a:rPr>
                        <a:t>4</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Revenue</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개시결정일까지의 결산 매출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data</a:t>
                      </a: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회사 제시 매출 세부 항목별 인터뷰</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Channel / Brand /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제품별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breakdown</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을 확인할 수 있는 매출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master file </a:t>
                      </a: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Breakdown</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별 제품별 매출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P*Q data</a:t>
                      </a:r>
                      <a:endPar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개시결정일까지의 매출 분석 불가</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매출에 포함된 판매수수료</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재고반영 등 제품매출을 구성하는 세부 항목들에 대한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nature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파악 및 변동 원인 파악 불가</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Historical</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revenue</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data</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에 대한 완전성 있는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Revenue breakdown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불가</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Historical</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revenue</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movement</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분석 시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ASP, Q </a:t>
                      </a:r>
                      <a:r>
                        <a:rPr kumimoji="0" lang="ko-KR" altLang="en-US" sz="9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rPr>
                        <a:t>동인별</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분석 수행 불가 및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Key revenue driver</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파악의 한계 존재</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69704163"/>
                  </a:ext>
                </a:extLst>
              </a:tr>
              <a:tr h="1620000">
                <a:tc vMerge="1">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j-ea"/>
                        <a:cs typeface="Arial" panose="020B0604020202020204" pitchFamily="34" charset="0"/>
                      </a:endParaRPr>
                    </a:p>
                  </a:txBody>
                  <a:tcPr marL="49846" marR="49846" marT="49846" marB="49846" anchor="ctr" horzOverflow="overflow">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j-ea"/>
                          <a:cs typeface="Arial" panose="020B0604020202020204" pitchFamily="34" charset="0"/>
                        </a:rPr>
                        <a:t>5</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Margin</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개시결정일까지의 결산 원가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data</a:t>
                      </a:r>
                    </a:p>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Breakdown</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별 직접 원가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배부대상 원가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간접 원가 등을 파악할 수 있는 관리 손익 자료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원재료의 종류별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P, Q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확인 가능한 매입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data</a:t>
                      </a:r>
                    </a:p>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외주가공업체의 업체별 생산량</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단위당 원가 확인 가능한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data</a:t>
                      </a:r>
                    </a:p>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회사 부서별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R&amp;R</a:t>
                      </a:r>
                    </a:p>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Breakdown</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별 지급수수료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P, Q data</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개시결정일까지의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cost structure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도출 및 분석 불가</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Valuation input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가능한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breakdown</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별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normal margin structure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도출 불가</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Breakdown</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별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ASP-APP spread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분석 불가</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Historical margin movement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분석 시 </a:t>
                      </a:r>
                      <a:r>
                        <a:rPr kumimoji="0" lang="ko-KR" altLang="en-US" sz="9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rPr>
                        <a:t>동인별</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분석 수행 불가 및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Key margin driver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파악의 한계 존재</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70165182"/>
                  </a:ext>
                </a:extLst>
              </a:tr>
              <a:tr h="936000">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j-ea"/>
                          <a:cs typeface="Arial" panose="020B0604020202020204" pitchFamily="34" charset="0"/>
                        </a:rPr>
                        <a:t>Cash Flow</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j-ea"/>
                          <a:cs typeface="Arial" panose="020B0604020202020204" pitchFamily="34" charset="0"/>
                        </a:rPr>
                        <a:t>6</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Operating Results</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실사대상기간 원장 </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연도별 유형자산 취득</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처분 상세내역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data</a:t>
                      </a:r>
                    </a:p>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사용권자산</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리스부채 계산내역 상세</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제공 자료 미비로 직접법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Cash Flow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계산의 한계 존재</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개시결정일까지의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Cash Flow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분석 불가</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3058753"/>
                  </a:ext>
                </a:extLst>
              </a:tr>
            </a:tbl>
          </a:graphicData>
        </a:graphic>
      </p:graphicFrame>
    </p:spTree>
    <p:extLst>
      <p:ext uri="{BB962C8B-B14F-4D97-AF65-F5344CB8AC3E}">
        <p14:creationId xmlns:p14="http://schemas.microsoft.com/office/powerpoint/2010/main" val="4057116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Key Missing Items (3/3)</a:t>
            </a:r>
          </a:p>
        </p:txBody>
      </p:sp>
      <p:sp>
        <p:nvSpPr>
          <p:cNvPr id="15" name="제목 2">
            <a:extLst>
              <a:ext uri="{FF2B5EF4-FFF2-40B4-BE49-F238E27FC236}">
                <a16:creationId xmlns:a16="http://schemas.microsoft.com/office/drawing/2014/main" id="{348B6033-76F8-402C-BF1B-91CECF102D9E}"/>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graphicFrame>
        <p:nvGraphicFramePr>
          <p:cNvPr id="31" name="Group 3">
            <a:extLst>
              <a:ext uri="{FF2B5EF4-FFF2-40B4-BE49-F238E27FC236}">
                <a16:creationId xmlns:a16="http://schemas.microsoft.com/office/drawing/2014/main" id="{F9C3F4A4-9ADB-4E1F-A70A-59D51F065833}"/>
              </a:ext>
            </a:extLst>
          </p:cNvPr>
          <p:cNvGraphicFramePr>
            <a:graphicFrameLocks noGrp="1"/>
          </p:cNvGraphicFramePr>
          <p:nvPr/>
        </p:nvGraphicFramePr>
        <p:xfrm>
          <a:off x="467997" y="1191601"/>
          <a:ext cx="8613538" cy="4486982"/>
        </p:xfrm>
        <a:graphic>
          <a:graphicData uri="http://schemas.openxmlformats.org/drawingml/2006/table">
            <a:tbl>
              <a:tblPr/>
              <a:tblGrid>
                <a:gridCol w="903454">
                  <a:extLst>
                    <a:ext uri="{9D8B030D-6E8A-4147-A177-3AD203B41FA5}">
                      <a16:colId xmlns:a16="http://schemas.microsoft.com/office/drawing/2014/main" val="495417583"/>
                    </a:ext>
                  </a:extLst>
                </a:gridCol>
                <a:gridCol w="313831">
                  <a:extLst>
                    <a:ext uri="{9D8B030D-6E8A-4147-A177-3AD203B41FA5}">
                      <a16:colId xmlns:a16="http://schemas.microsoft.com/office/drawing/2014/main" val="20000"/>
                    </a:ext>
                  </a:extLst>
                </a:gridCol>
                <a:gridCol w="992972">
                  <a:extLst>
                    <a:ext uri="{9D8B030D-6E8A-4147-A177-3AD203B41FA5}">
                      <a16:colId xmlns:a16="http://schemas.microsoft.com/office/drawing/2014/main" val="20001"/>
                    </a:ext>
                  </a:extLst>
                </a:gridCol>
                <a:gridCol w="3074400">
                  <a:extLst>
                    <a:ext uri="{9D8B030D-6E8A-4147-A177-3AD203B41FA5}">
                      <a16:colId xmlns:a16="http://schemas.microsoft.com/office/drawing/2014/main" val="2480215624"/>
                    </a:ext>
                  </a:extLst>
                </a:gridCol>
                <a:gridCol w="3328881">
                  <a:extLst>
                    <a:ext uri="{9D8B030D-6E8A-4147-A177-3AD203B41FA5}">
                      <a16:colId xmlns:a16="http://schemas.microsoft.com/office/drawing/2014/main" val="434668288"/>
                    </a:ext>
                  </a:extLst>
                </a:gridCol>
              </a:tblGrid>
              <a:tr h="274982">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Category</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Topic</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Key Missing Items</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Limitation</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1080000">
                <a:tc rowSpan="3">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Quality of Assets &amp; Liabilities</a:t>
                      </a:r>
                      <a:endPar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j-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j-ea"/>
                          <a:cs typeface="Arial" panose="020B0604020202020204" pitchFamily="34" charset="0"/>
                        </a:rPr>
                        <a:t>7</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Net Debt</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실사기준일 및 개시결정일 현재 잔고증명서</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리스부채 계산내역 상세 </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실사기준일 및 개시결정일 현재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현금및현금성자산의</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실재성 확인에 한계 존재</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연도별 리스부채의 완전성 및 금액 정확성</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임차료 금액의 정확성 파악에 한계 존재</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69704163"/>
                  </a:ext>
                </a:extLst>
              </a:tr>
              <a:tr h="1440000">
                <a:tc vMerge="1">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j-ea"/>
                        <a:cs typeface="Arial" panose="020B0604020202020204" pitchFamily="34" charset="0"/>
                      </a:endParaRPr>
                    </a:p>
                  </a:txBody>
                  <a:tcPr marL="49846" marR="49846" marT="49846" marB="49846" anchor="ctr" horzOverflow="overflow">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j-ea"/>
                          <a:cs typeface="Arial" panose="020B0604020202020204" pitchFamily="34" charset="0"/>
                        </a:rPr>
                        <a:t>8</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Net Working Capital</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거래처별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working capital T/O data</a:t>
                      </a:r>
                    </a:p>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DIO, DSO, DPO Normal terms</a:t>
                      </a:r>
                    </a:p>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월별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연도별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재고자산수불부</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부외재고의 존재 여부에 대한 정보</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개시결정일 현재의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working capital data</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Channel</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별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DSO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등 도출 불가</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DIO, DSO, DPO</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의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Valuation input</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에 일부 한계 존재</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연도별 장기체화재고</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불용재고 파악 및 재고자산 평가충당금 재계산에 한계 존재</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재고자산의 실재성 및 완전성 파악 불가</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70165182"/>
                  </a:ext>
                </a:extLst>
              </a:tr>
              <a:tr h="936000">
                <a:tc vMerge="1">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j-ea"/>
                          <a:cs typeface="Arial" panose="020B0604020202020204" pitchFamily="34" charset="0"/>
                        </a:rPr>
                        <a:t>Quality of Assets &amp; Liabilities</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j-ea"/>
                          <a:cs typeface="Arial" panose="020B0604020202020204" pitchFamily="34" charset="0"/>
                        </a:rPr>
                        <a:t>9</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PP&amp;E</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개시결정일 현재의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PP&amp;E data</a:t>
                      </a:r>
                    </a:p>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연도별 유형자산 취득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처분 상세내역</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사용권자산 계산내역 상세 </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en-US" altLang="ko-KR" sz="9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rPr>
                        <a:t>CapEx</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계산에의 일부 한계 존재</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연도별 사용권자산의 금액 정확성 파악에 한계 존재</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3058753"/>
                  </a:ext>
                </a:extLst>
              </a:tr>
              <a:tr h="756000">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850" b="1" i="0" u="none" strike="noStrike" kern="1200" cap="none" spc="0" normalizeH="0" baseline="0" noProof="0">
                          <a:ln>
                            <a:noFill/>
                          </a:ln>
                          <a:solidFill>
                            <a:srgbClr val="000000"/>
                          </a:solidFill>
                          <a:effectLst/>
                          <a:uLnTx/>
                          <a:uFillTx/>
                          <a:latin typeface="Arial" panose="020B0604020202020204" pitchFamily="34" charset="0"/>
                          <a:ea typeface="+mj-ea"/>
                          <a:cs typeface="Arial" panose="020B0604020202020204" pitchFamily="34" charset="0"/>
                        </a:rPr>
                        <a:t>Other Considerations</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j-ea"/>
                          <a:cs typeface="Arial" panose="020B0604020202020204" pitchFamily="34" charset="0"/>
                        </a:rPr>
                        <a:t>10</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Related Party Transactions</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특수관계자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List</a:t>
                      </a:r>
                    </a:p>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특수관계자 거래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List</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특수관계자 및 특수관계자 거래의 완전성 파악에 일부 한계 존재</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79328216"/>
                  </a:ext>
                </a:extLst>
              </a:tr>
            </a:tbl>
          </a:graphicData>
        </a:graphic>
      </p:graphicFrame>
    </p:spTree>
    <p:extLst>
      <p:ext uri="{BB962C8B-B14F-4D97-AF65-F5344CB8AC3E}">
        <p14:creationId xmlns:p14="http://schemas.microsoft.com/office/powerpoint/2010/main" val="2495146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288422824"/>
              </p:ext>
            </p:extLst>
          </p:nvPr>
        </p:nvGraphicFramePr>
        <p:xfrm>
          <a:off x="468001" y="1191600"/>
          <a:ext cx="9038334" cy="505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Adjusted EBITDA</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p>
                      <a:pPr marL="0" marR="0" lvl="4" indent="0" algn="l" defTabSz="914400" rtl="0" eaLnBrk="1" fontAlgn="auto" latinLnBrk="1" hangingPunct="1">
                        <a:lnSpc>
                          <a:spcPct val="100000"/>
                        </a:lnSpc>
                        <a:spcBef>
                          <a:spcPts val="600"/>
                        </a:spcBef>
                        <a:spcAft>
                          <a:spcPts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조정사항을 반영한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Adjusted EBITDA%</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는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(-)1.8%</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로 조정 전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EBITDA%</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(-)5.0%</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대비 약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3.2%p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증가한 수치임</a:t>
                      </a:r>
                      <a:endPar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lvl="4" algn="l">
                        <a:spcBef>
                          <a:spcPts val="600"/>
                        </a:spcBef>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前 대표이사 가공매출 조정으로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2020</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년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2,857</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백만원</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j-ea"/>
                          <a:cs typeface="Arial" panose="020B0604020202020204" pitchFamily="34" charset="0"/>
                        </a:rPr>
                        <a:t>대손상각비</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 추가 인식으로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2021</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년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735</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백만원을 조정하였음</a:t>
                      </a:r>
                      <a:endPar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Adjusted EBITDA (1/4)</a:t>
            </a:r>
          </a:p>
        </p:txBody>
      </p:sp>
      <p:sp>
        <p:nvSpPr>
          <p:cNvPr id="37" name="제목 2">
            <a:extLst>
              <a:ext uri="{FF2B5EF4-FFF2-40B4-BE49-F238E27FC236}">
                <a16:creationId xmlns:a16="http://schemas.microsoft.com/office/drawing/2014/main" id="{0DEA42B1-75AA-4FD7-B770-7C5BC12CF9F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38" name="직사각형 119">
            <a:extLst>
              <a:ext uri="{FF2B5EF4-FFF2-40B4-BE49-F238E27FC236}">
                <a16:creationId xmlns:a16="http://schemas.microsoft.com/office/drawing/2014/main" id="{BAD581E0-E859-4F67-A2CE-3E72775D51E0}"/>
              </a:ext>
            </a:extLst>
          </p:cNvPr>
          <p:cNvSpPr/>
          <p:nvPr/>
        </p:nvSpPr>
        <p:spPr bwMode="auto">
          <a:xfrm>
            <a:off x="-636544" y="599203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9" name="TextBox 8">
            <a:extLst>
              <a:ext uri="{FF2B5EF4-FFF2-40B4-BE49-F238E27FC236}">
                <a16:creationId xmlns:a16="http://schemas.microsoft.com/office/drawing/2014/main" id="{9A55ACBD-4649-434D-99D9-38B79F51CD65}"/>
              </a:ext>
            </a:extLst>
          </p:cNvPr>
          <p:cNvSpPr txBox="1"/>
          <p:nvPr/>
        </p:nvSpPr>
        <p:spPr>
          <a:xfrm>
            <a:off x="6312153" y="1585305"/>
            <a:ext cx="3125846" cy="4638376"/>
          </a:xfrm>
          <a:prstGeom prst="rect">
            <a:avLst/>
          </a:prstGeom>
          <a:noFill/>
          <a:ln>
            <a:noFill/>
          </a:ln>
        </p:spPr>
        <p:txBody>
          <a:bodyPr wrap="square" lIns="36000" tIns="108000" rIns="36000" bIns="36000" rtlCol="0">
            <a:noAutofit/>
          </a:bodyPr>
          <a:lstStyle/>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p:txBody>
      </p:sp>
      <p:graphicFrame>
        <p:nvGraphicFramePr>
          <p:cNvPr id="13" name="표 12">
            <a:extLst>
              <a:ext uri="{FF2B5EF4-FFF2-40B4-BE49-F238E27FC236}">
                <a16:creationId xmlns:a16="http://schemas.microsoft.com/office/drawing/2014/main" id="{9848DBB5-86AE-4BB5-9026-9D355D2AC3D9}"/>
              </a:ext>
            </a:extLst>
          </p:cNvPr>
          <p:cNvGraphicFramePr>
            <a:graphicFrameLocks noGrp="1"/>
          </p:cNvGraphicFramePr>
          <p:nvPr>
            <p:extLst>
              <p:ext uri="{D42A27DB-BD31-4B8C-83A1-F6EECF244321}">
                <p14:modId xmlns:p14="http://schemas.microsoft.com/office/powerpoint/2010/main" val="1742175433"/>
              </p:ext>
            </p:extLst>
          </p:nvPr>
        </p:nvGraphicFramePr>
        <p:xfrm>
          <a:off x="2124000" y="1526400"/>
          <a:ext cx="4086300" cy="4428000"/>
        </p:xfrm>
        <a:graphic>
          <a:graphicData uri="http://schemas.openxmlformats.org/drawingml/2006/table">
            <a:tbl>
              <a:tblPr/>
              <a:tblGrid>
                <a:gridCol w="200025">
                  <a:extLst>
                    <a:ext uri="{9D8B030D-6E8A-4147-A177-3AD203B41FA5}">
                      <a16:colId xmlns:a16="http://schemas.microsoft.com/office/drawing/2014/main" val="3916717510"/>
                    </a:ext>
                  </a:extLst>
                </a:gridCol>
                <a:gridCol w="1171575">
                  <a:extLst>
                    <a:ext uri="{9D8B030D-6E8A-4147-A177-3AD203B41FA5}">
                      <a16:colId xmlns:a16="http://schemas.microsoft.com/office/drawing/2014/main" val="2858191903"/>
                    </a:ext>
                  </a:extLst>
                </a:gridCol>
                <a:gridCol w="266700">
                  <a:extLst>
                    <a:ext uri="{9D8B030D-6E8A-4147-A177-3AD203B41FA5}">
                      <a16:colId xmlns:a16="http://schemas.microsoft.com/office/drawing/2014/main" val="4205356099"/>
                    </a:ext>
                  </a:extLst>
                </a:gridCol>
                <a:gridCol w="612000">
                  <a:extLst>
                    <a:ext uri="{9D8B030D-6E8A-4147-A177-3AD203B41FA5}">
                      <a16:colId xmlns:a16="http://schemas.microsoft.com/office/drawing/2014/main" val="678860254"/>
                    </a:ext>
                  </a:extLst>
                </a:gridCol>
                <a:gridCol w="612000">
                  <a:extLst>
                    <a:ext uri="{9D8B030D-6E8A-4147-A177-3AD203B41FA5}">
                      <a16:colId xmlns:a16="http://schemas.microsoft.com/office/drawing/2014/main" val="22269273"/>
                    </a:ext>
                  </a:extLst>
                </a:gridCol>
                <a:gridCol w="612000">
                  <a:extLst>
                    <a:ext uri="{9D8B030D-6E8A-4147-A177-3AD203B41FA5}">
                      <a16:colId xmlns:a16="http://schemas.microsoft.com/office/drawing/2014/main" val="3641547056"/>
                    </a:ext>
                  </a:extLst>
                </a:gridCol>
                <a:gridCol w="612000">
                  <a:extLst>
                    <a:ext uri="{9D8B030D-6E8A-4147-A177-3AD203B41FA5}">
                      <a16:colId xmlns:a16="http://schemas.microsoft.com/office/drawing/2014/main" val="1830591465"/>
                    </a:ext>
                  </a:extLst>
                </a:gridCol>
              </a:tblGrid>
              <a:tr h="147600">
                <a:tc gridSpan="2">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Adjusted 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145993995"/>
                  </a:ext>
                </a:extLst>
              </a:tr>
              <a:tr h="147600">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01983712"/>
                  </a:ext>
                </a:extLst>
              </a:tr>
              <a:tr h="147600">
                <a:tc gridSpan="2">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29111174"/>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126,695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111,683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90,097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369030338"/>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매출원가</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65,853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66,658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46,180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7619290"/>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매출총이익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60,842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45,025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43,917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52956616"/>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Gross Profit %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85018502"/>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판매관리비</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70,043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67,608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55,242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75371243"/>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(22,583)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38978952"/>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39965519"/>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D&amp;A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8,336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98501944"/>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EBITDA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(4,476)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38727589"/>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1270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EBITDA%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67695962"/>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Adjustment </a:t>
                      </a:r>
                    </a:p>
                  </a:txBody>
                  <a:tcPr marL="36000" marR="36000" marT="0" marB="0" anchor="ctr">
                    <a:lnL w="12700" cap="flat" cmpd="sng" algn="ctr">
                      <a:solidFill>
                        <a:srgbClr val="00338D"/>
                      </a:solidFill>
                      <a:prstDash val="solid"/>
                      <a:round/>
                      <a:headEnd type="none" w="med" len="med"/>
                      <a:tailEnd type="none" w="med" len="med"/>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2,080 </a:t>
                      </a:r>
                    </a:p>
                  </a:txBody>
                  <a:tcPr marL="36000" marR="36000" marT="0" marB="0" anchor="ctr">
                    <a:lnL>
                      <a:noFill/>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(2,550)</a:t>
                      </a:r>
                    </a:p>
                  </a:txBody>
                  <a:tcPr marL="36000" marR="36000" marT="0" marB="0" anchor="ctr">
                    <a:lnL>
                      <a:noFill/>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2,859 </a:t>
                      </a:r>
                    </a:p>
                  </a:txBody>
                  <a:tcPr marL="36000" marR="36000" marT="0" marB="0" anchor="ctr">
                    <a:lnL>
                      <a:noFill/>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77876275"/>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Accounitng Adj (D-F)  </a:t>
                      </a:r>
                    </a:p>
                  </a:txBody>
                  <a:tcPr marL="36000" marR="36000" marT="0" marB="0" anchor="ctr">
                    <a:lnL w="1270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49233581"/>
                  </a:ext>
                </a:extLst>
              </a:tr>
              <a:tr h="1476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매출조정</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258368103"/>
                  </a:ext>
                </a:extLst>
              </a:tr>
              <a:tr h="1476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판관비조정</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 </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09244421"/>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Normalize Adj (-E-F) </a:t>
                      </a:r>
                    </a:p>
                  </a:txBody>
                  <a:tcPr marL="36000" marR="36000" marT="0" marB="0" anchor="ctr">
                    <a:lnL w="1270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3,594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684636090"/>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매출원가조정</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52345261"/>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1270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판관비조정</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 </a:t>
                      </a:r>
                    </a:p>
                  </a:txBody>
                  <a:tcPr marL="36000" marR="36000" marT="0" marB="0" anchor="ctr">
                    <a:lnL w="6350" cap="flat" cmpd="sng" algn="ctr">
                      <a:solidFill>
                        <a:srgbClr val="00338D"/>
                      </a:solidFill>
                      <a:prstDash val="dot"/>
                      <a:round/>
                      <a:headEnd type="none" w="med" len="med"/>
                      <a:tailEnd type="none" w="med" len="med"/>
                    </a:lnL>
                    <a:lnR>
                      <a:noFill/>
                    </a:lnR>
                    <a:lnT>
                      <a:noFill/>
                    </a:lnT>
                    <a:lnB w="1270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(1,366)</a:t>
                      </a:r>
                    </a:p>
                  </a:txBody>
                  <a:tcPr marL="36000" marR="36000" marT="0" marB="0" anchor="ctr">
                    <a:lnL>
                      <a:noFill/>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a:t>
                      </a:r>
                    </a:p>
                  </a:txBody>
                  <a:tcPr marL="36000" marR="36000" marT="0" marB="0" anchor="ctr">
                    <a:lnL>
                      <a:noFill/>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(1,876)</a:t>
                      </a:r>
                    </a:p>
                  </a:txBody>
                  <a:tcPr marL="36000" marR="36000" marT="0" marB="0" anchor="ctr">
                    <a:lnL>
                      <a:noFill/>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a:noFill/>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88286514"/>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A'=A+D) </a:t>
                      </a:r>
                    </a:p>
                  </a:txBody>
                  <a:tcPr marL="36000" marR="36000" marT="0" marB="0" anchor="ctr">
                    <a:lnL w="6350" cap="flat" cmpd="sng" algn="ctr">
                      <a:solidFill>
                        <a:srgbClr val="00338D"/>
                      </a:solidFill>
                      <a:prstDash val="solid"/>
                      <a:round/>
                      <a:headEnd type="none" w="med" len="med"/>
                      <a:tailEnd type="none" w="med" len="med"/>
                    </a:lnL>
                    <a:lnR>
                      <a:noFill/>
                    </a:lnR>
                    <a:lnT w="1270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126,695 </a:t>
                      </a:r>
                    </a:p>
                  </a:txBody>
                  <a:tcPr marL="36000" marR="36000" marT="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108,826 </a:t>
                      </a:r>
                    </a:p>
                  </a:txBody>
                  <a:tcPr marL="36000" marR="36000" marT="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90,097 </a:t>
                      </a:r>
                    </a:p>
                  </a:txBody>
                  <a:tcPr marL="36000" marR="36000" marT="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690252098"/>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매출원가</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B’=B+E)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65,139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66,658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44,462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59157333"/>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매출총이익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61,556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42,168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45,634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58064686"/>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Gross Profit %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64482338"/>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판매관리비</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(C’=C+F)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68,677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67,301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54,101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16183360"/>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Adjusted EBIT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(25,133)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13527043"/>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04400762"/>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D&amp;A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8,336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03729497"/>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Adjusted EBITDA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(16,797)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92691195"/>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EBITDA%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45551978"/>
                  </a:ext>
                </a:extLst>
              </a:tr>
            </a:tbl>
          </a:graphicData>
        </a:graphic>
      </p:graphicFrame>
      <p:graphicFrame>
        <p:nvGraphicFramePr>
          <p:cNvPr id="3" name="표 2">
            <a:extLst>
              <a:ext uri="{FF2B5EF4-FFF2-40B4-BE49-F238E27FC236}">
                <a16:creationId xmlns:a16="http://schemas.microsoft.com/office/drawing/2014/main" id="{8B394ED3-BDBF-4368-9FF2-F8AE13AE7557}"/>
              </a:ext>
            </a:extLst>
          </p:cNvPr>
          <p:cNvGraphicFramePr>
            <a:graphicFrameLocks noGrp="1"/>
          </p:cNvGraphicFramePr>
          <p:nvPr>
            <p:extLst>
              <p:ext uri="{D42A27DB-BD31-4B8C-83A1-F6EECF244321}">
                <p14:modId xmlns:p14="http://schemas.microsoft.com/office/powerpoint/2010/main" val="2961324765"/>
              </p:ext>
            </p:extLst>
          </p:nvPr>
        </p:nvGraphicFramePr>
        <p:xfrm>
          <a:off x="6261514" y="1522574"/>
          <a:ext cx="3214735" cy="1052400"/>
        </p:xfrm>
        <a:graphic>
          <a:graphicData uri="http://schemas.openxmlformats.org/drawingml/2006/table">
            <a:tbl>
              <a:tblPr/>
              <a:tblGrid>
                <a:gridCol w="123912">
                  <a:extLst>
                    <a:ext uri="{9D8B030D-6E8A-4147-A177-3AD203B41FA5}">
                      <a16:colId xmlns:a16="http://schemas.microsoft.com/office/drawing/2014/main" val="660233839"/>
                    </a:ext>
                  </a:extLst>
                </a:gridCol>
                <a:gridCol w="123912">
                  <a:extLst>
                    <a:ext uri="{9D8B030D-6E8A-4147-A177-3AD203B41FA5}">
                      <a16:colId xmlns:a16="http://schemas.microsoft.com/office/drawing/2014/main" val="2606321737"/>
                    </a:ext>
                  </a:extLst>
                </a:gridCol>
                <a:gridCol w="1382911">
                  <a:extLst>
                    <a:ext uri="{9D8B030D-6E8A-4147-A177-3AD203B41FA5}">
                      <a16:colId xmlns:a16="http://schemas.microsoft.com/office/drawing/2014/main" val="41972556"/>
                    </a:ext>
                  </a:extLst>
                </a:gridCol>
                <a:gridCol w="396000">
                  <a:extLst>
                    <a:ext uri="{9D8B030D-6E8A-4147-A177-3AD203B41FA5}">
                      <a16:colId xmlns:a16="http://schemas.microsoft.com/office/drawing/2014/main" val="2353190209"/>
                    </a:ext>
                  </a:extLst>
                </a:gridCol>
                <a:gridCol w="396000">
                  <a:extLst>
                    <a:ext uri="{9D8B030D-6E8A-4147-A177-3AD203B41FA5}">
                      <a16:colId xmlns:a16="http://schemas.microsoft.com/office/drawing/2014/main" val="2635459320"/>
                    </a:ext>
                  </a:extLst>
                </a:gridCol>
                <a:gridCol w="396000">
                  <a:extLst>
                    <a:ext uri="{9D8B030D-6E8A-4147-A177-3AD203B41FA5}">
                      <a16:colId xmlns:a16="http://schemas.microsoft.com/office/drawing/2014/main" val="661898526"/>
                    </a:ext>
                  </a:extLst>
                </a:gridCol>
                <a:gridCol w="396000">
                  <a:extLst>
                    <a:ext uri="{9D8B030D-6E8A-4147-A177-3AD203B41FA5}">
                      <a16:colId xmlns:a16="http://schemas.microsoft.com/office/drawing/2014/main" val="1991473644"/>
                    </a:ext>
                  </a:extLst>
                </a:gridCol>
              </a:tblGrid>
              <a:tr h="152400">
                <a:tc gridSpan="3">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dot"/>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dot"/>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dot"/>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dot"/>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dot"/>
                      <a:round/>
                      <a:headEnd type="none" w="med" len="med"/>
                      <a:tailEnd type="none" w="med" len="med"/>
                    </a:lnB>
                    <a:solidFill>
                      <a:srgbClr val="00338D"/>
                    </a:solidFill>
                  </a:tcPr>
                </a:tc>
                <a:extLst>
                  <a:ext uri="{0D108BD9-81ED-4DB2-BD59-A6C34878D82A}">
                    <a16:rowId xmlns:a16="http://schemas.microsoft.com/office/drawing/2014/main" val="3905222852"/>
                  </a:ext>
                </a:extLst>
              </a:tr>
              <a:tr h="147600">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Accounting Adj(D-F)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(2,857)</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(735)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95072039"/>
                  </a:ext>
                </a:extLst>
              </a:tr>
              <a:tr h="1476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매출조정</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586224582"/>
                  </a:ext>
                </a:extLst>
              </a:tr>
              <a:tr h="1476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가공매출 영업외수익 전환</a:t>
                      </a:r>
                      <a:r>
                        <a:rPr lang="en-US" altLang="ko-KR" sz="8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8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chemeClr val="tx1"/>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chemeClr val="tx1"/>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chemeClr val="tx1"/>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chemeClr val="tx1"/>
                      </a:solidFill>
                      <a:prstDash val="dot"/>
                      <a:round/>
                      <a:headEnd type="none" w="med" len="med"/>
                      <a:tailEnd type="none" w="med" len="med"/>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chemeClr val="tx1"/>
                      </a:solidFill>
                      <a:prstDash val="dot"/>
                      <a:round/>
                      <a:headEnd type="none" w="med" len="med"/>
                      <a:tailEnd type="none" w="med" len="med"/>
                    </a:lnB>
                  </a:tcPr>
                </a:tc>
                <a:extLst>
                  <a:ext uri="{0D108BD9-81ED-4DB2-BD59-A6C34878D82A}">
                    <a16:rowId xmlns:a16="http://schemas.microsoft.com/office/drawing/2014/main" val="3887081656"/>
                  </a:ext>
                </a:extLst>
              </a:tr>
              <a:tr h="152400">
                <a:tc>
                  <a:txBody>
                    <a:bodyPr/>
                    <a:lstStyle/>
                    <a:p>
                      <a:pPr algn="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판관비조정</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chemeClr val="tx1"/>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chemeClr val="tx1"/>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735 </a:t>
                      </a:r>
                    </a:p>
                  </a:txBody>
                  <a:tcPr marL="36000" marR="36000" marT="0" marB="0" anchor="ctr">
                    <a:lnL>
                      <a:noFill/>
                    </a:lnL>
                    <a:lnR>
                      <a:noFill/>
                    </a:lnR>
                    <a:lnT w="6350" cap="flat" cmpd="sng" algn="ctr">
                      <a:solidFill>
                        <a:schemeClr val="tx1"/>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02645502"/>
                  </a:ext>
                </a:extLst>
              </a:tr>
              <a:tr h="152400">
                <a:tc>
                  <a:txBody>
                    <a:bodyPr/>
                    <a:lstStyle/>
                    <a:p>
                      <a:pPr algn="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대손상각비 추가인식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787815930"/>
                  </a:ext>
                </a:extLst>
              </a:tr>
              <a:tr h="152400">
                <a:tc>
                  <a:txBody>
                    <a:bodyPr/>
                    <a:lstStyle/>
                    <a:p>
                      <a:pPr algn="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제품평가손실 </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49550267"/>
                  </a:ext>
                </a:extLst>
              </a:tr>
            </a:tbl>
          </a:graphicData>
        </a:graphic>
      </p:graphicFrame>
      <p:sp>
        <p:nvSpPr>
          <p:cNvPr id="16" name="TextBox 15">
            <a:extLst>
              <a:ext uri="{FF2B5EF4-FFF2-40B4-BE49-F238E27FC236}">
                <a16:creationId xmlns:a16="http://schemas.microsoft.com/office/drawing/2014/main" id="{AD2AC5C1-7235-4A56-99E1-8B2ABC021758}"/>
              </a:ext>
            </a:extLst>
          </p:cNvPr>
          <p:cNvSpPr txBox="1"/>
          <p:nvPr/>
        </p:nvSpPr>
        <p:spPr>
          <a:xfrm>
            <a:off x="6283354" y="2649913"/>
            <a:ext cx="3125846" cy="1293852"/>
          </a:xfrm>
          <a:prstGeom prst="rect">
            <a:avLst/>
          </a:prstGeom>
          <a:noFill/>
          <a:ln>
            <a:noFill/>
          </a:ln>
        </p:spPr>
        <p:txBody>
          <a:bodyPr wrap="square" lIns="36000" tIns="108000" rIns="36000" bIns="36000" rtlCol="0">
            <a:noAutofit/>
          </a:bodyPr>
          <a:lstStyle/>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조사보고서에 따르면 前 대표이사 이종현은 </a:t>
            </a:r>
            <a:r>
              <a:rPr lang="ko-KR" altLang="en-US" sz="900" err="1">
                <a:solidFill>
                  <a:srgbClr val="000000"/>
                </a:solidFill>
                <a:latin typeface="Arial" panose="020B0604020202020204" pitchFamily="34" charset="0"/>
                <a:cs typeface="Arial" panose="020B0604020202020204" pitchFamily="34" charset="0"/>
              </a:rPr>
              <a:t>위드케이에</a:t>
            </a:r>
            <a:r>
              <a:rPr lang="ko-KR" altLang="en-US" sz="900">
                <a:solidFill>
                  <a:srgbClr val="000000"/>
                </a:solidFill>
                <a:latin typeface="Arial" panose="020B0604020202020204" pitchFamily="34" charset="0"/>
                <a:cs typeface="Arial" panose="020B0604020202020204" pitchFamily="34" charset="0"/>
              </a:rPr>
              <a:t> 가공매출을 계상하면서 접대비 </a:t>
            </a:r>
            <a:r>
              <a:rPr lang="en-US" altLang="ko-KR" sz="900">
                <a:solidFill>
                  <a:srgbClr val="000000"/>
                </a:solidFill>
                <a:latin typeface="Arial" panose="020B0604020202020204" pitchFamily="34" charset="0"/>
                <a:cs typeface="Arial" panose="020B0604020202020204" pitchFamily="34" charset="0"/>
              </a:rPr>
              <a:t>1,641</a:t>
            </a:r>
            <a:r>
              <a:rPr lang="ko-KR" altLang="en-US" sz="900">
                <a:solidFill>
                  <a:srgbClr val="000000"/>
                </a:solidFill>
                <a:latin typeface="Arial" panose="020B0604020202020204" pitchFamily="34" charset="0"/>
                <a:cs typeface="Arial" panose="020B0604020202020204" pitchFamily="34" charset="0"/>
              </a:rPr>
              <a:t>백만원 및 운반비 </a:t>
            </a:r>
            <a:r>
              <a:rPr lang="en-US" altLang="ko-KR" sz="900">
                <a:solidFill>
                  <a:srgbClr val="000000"/>
                </a:solidFill>
                <a:latin typeface="Arial" panose="020B0604020202020204" pitchFamily="34" charset="0"/>
                <a:cs typeface="Arial" panose="020B0604020202020204" pitchFamily="34" charset="0"/>
              </a:rPr>
              <a:t>77</a:t>
            </a:r>
            <a:r>
              <a:rPr lang="ko-KR" altLang="en-US" sz="900">
                <a:solidFill>
                  <a:srgbClr val="000000"/>
                </a:solidFill>
                <a:latin typeface="Arial" panose="020B0604020202020204" pitchFamily="34" charset="0"/>
                <a:cs typeface="Arial" panose="020B0604020202020204" pitchFamily="34" charset="0"/>
              </a:rPr>
              <a:t>백만원을 비용으로 계상하였음</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매출 및 관련 비용의 취소 회계처리를 수행하여야 하나</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a:t>
            </a:r>
            <a:r>
              <a:rPr lang="ko-KR" altLang="en-US" sz="900" err="1">
                <a:solidFill>
                  <a:srgbClr val="000000"/>
                </a:solidFill>
                <a:latin typeface="Arial" panose="020B0604020202020204" pitchFamily="34" charset="0"/>
                <a:cs typeface="Arial" panose="020B0604020202020204" pitchFamily="34" charset="0"/>
              </a:rPr>
              <a:t>위드케이에</a:t>
            </a:r>
            <a:r>
              <a:rPr lang="ko-KR" altLang="en-US" sz="900">
                <a:solidFill>
                  <a:srgbClr val="000000"/>
                </a:solidFill>
                <a:latin typeface="Arial" panose="020B0604020202020204" pitchFamily="34" charset="0"/>
                <a:cs typeface="Arial" panose="020B0604020202020204" pitchFamily="34" charset="0"/>
              </a:rPr>
              <a:t> 대한 매출채권 회수 소송이 진행되고 있다는 점을 고려하여 매출의 취소가 아닌 매출의 영업외수익 대체 조정을 수행함</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자료상의 제약으로 조사보고서를 준용하여 </a:t>
            </a:r>
            <a:r>
              <a:rPr lang="ko-KR" altLang="en-US" sz="900" err="1">
                <a:solidFill>
                  <a:srgbClr val="000000"/>
                </a:solidFill>
                <a:latin typeface="Arial" panose="020B0604020202020204" pitchFamily="34" charset="0"/>
                <a:cs typeface="Arial" panose="020B0604020202020204" pitchFamily="34" charset="0"/>
              </a:rPr>
              <a:t>대손상각비</a:t>
            </a:r>
            <a:r>
              <a:rPr lang="ko-KR" altLang="en-US" sz="900">
                <a:solidFill>
                  <a:srgbClr val="000000"/>
                </a:solidFill>
                <a:latin typeface="Arial" panose="020B0604020202020204" pitchFamily="34" charset="0"/>
                <a:cs typeface="Arial" panose="020B0604020202020204" pitchFamily="34" charset="0"/>
              </a:rPr>
              <a:t> 조정을 수행하였으며</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 조사보고서상 개시결정일의 대손 반영 금액 중 일부를 </a:t>
            </a: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 기말 기준으로 </a:t>
            </a:r>
            <a:r>
              <a:rPr lang="en-US" altLang="ko-KR" sz="900">
                <a:solidFill>
                  <a:srgbClr val="000000"/>
                </a:solidFill>
                <a:latin typeface="Arial" panose="020B0604020202020204" pitchFamily="34" charset="0"/>
                <a:cs typeface="Arial" panose="020B0604020202020204" pitchFamily="34" charset="0"/>
              </a:rPr>
              <a:t>Roll-back</a:t>
            </a:r>
            <a:r>
              <a:rPr lang="ko-KR" altLang="en-US" sz="900">
                <a:solidFill>
                  <a:srgbClr val="000000"/>
                </a:solidFill>
                <a:latin typeface="Arial" panose="020B0604020202020204" pitchFamily="34" charset="0"/>
                <a:cs typeface="Arial" panose="020B0604020202020204" pitchFamily="34" charset="0"/>
              </a:rPr>
              <a:t>하여 조정함</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회수가능성이 없는 선급금 </a:t>
            </a:r>
            <a:r>
              <a:rPr lang="en-US" altLang="ko-KR" sz="900">
                <a:solidFill>
                  <a:srgbClr val="000000"/>
                </a:solidFill>
                <a:latin typeface="Arial" panose="020B0604020202020204" pitchFamily="34" charset="0"/>
                <a:cs typeface="Arial" panose="020B0604020202020204" pitchFamily="34" charset="0"/>
              </a:rPr>
              <a:t>67</a:t>
            </a:r>
            <a:r>
              <a:rPr lang="ko-KR" altLang="en-US" sz="900">
                <a:solidFill>
                  <a:srgbClr val="000000"/>
                </a:solidFill>
                <a:latin typeface="Arial" panose="020B0604020202020204" pitchFamily="34" charset="0"/>
                <a:cs typeface="Arial" panose="020B0604020202020204" pitchFamily="34" charset="0"/>
              </a:rPr>
              <a:t>백만원</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예치보증금 </a:t>
            </a:r>
            <a:r>
              <a:rPr lang="en-US" altLang="ko-KR" sz="900">
                <a:solidFill>
                  <a:srgbClr val="000000"/>
                </a:solidFill>
                <a:latin typeface="Arial" panose="020B0604020202020204" pitchFamily="34" charset="0"/>
                <a:cs typeface="Arial" panose="020B0604020202020204" pitchFamily="34" charset="0"/>
              </a:rPr>
              <a:t>235</a:t>
            </a:r>
            <a:r>
              <a:rPr lang="ko-KR" altLang="en-US" sz="900">
                <a:solidFill>
                  <a:srgbClr val="000000"/>
                </a:solidFill>
                <a:latin typeface="Arial" panose="020B0604020202020204" pitchFamily="34" charset="0"/>
                <a:cs typeface="Arial" panose="020B0604020202020204" pitchFamily="34" charset="0"/>
              </a:rPr>
              <a:t>백만원에 대해서 </a:t>
            </a:r>
            <a:r>
              <a:rPr lang="ko-KR" altLang="en-US" sz="900" err="1">
                <a:solidFill>
                  <a:srgbClr val="000000"/>
                </a:solidFill>
                <a:latin typeface="Arial" panose="020B0604020202020204" pitchFamily="34" charset="0"/>
                <a:cs typeface="Arial" panose="020B0604020202020204" pitchFamily="34" charset="0"/>
              </a:rPr>
              <a:t>대손상각비를</a:t>
            </a:r>
            <a:r>
              <a:rPr lang="ko-KR" altLang="en-US" sz="900">
                <a:solidFill>
                  <a:srgbClr val="000000"/>
                </a:solidFill>
                <a:latin typeface="Arial" panose="020B0604020202020204" pitchFamily="34" charset="0"/>
                <a:cs typeface="Arial" panose="020B0604020202020204" pitchFamily="34" charset="0"/>
              </a:rPr>
              <a:t> 추가 인식했으며</a:t>
            </a:r>
            <a:r>
              <a:rPr lang="en-US" altLang="ko-KR" sz="900">
                <a:solidFill>
                  <a:srgbClr val="000000"/>
                </a:solidFill>
                <a:latin typeface="Arial" panose="020B0604020202020204" pitchFamily="34" charset="0"/>
                <a:cs typeface="Arial" panose="020B0604020202020204" pitchFamily="34" charset="0"/>
              </a:rPr>
              <a:t>, 12</a:t>
            </a:r>
            <a:r>
              <a:rPr lang="ko-KR" altLang="en-US" sz="900">
                <a:solidFill>
                  <a:srgbClr val="000000"/>
                </a:solidFill>
                <a:latin typeface="Arial" panose="020B0604020202020204" pitchFamily="34" charset="0"/>
                <a:cs typeface="Arial" panose="020B0604020202020204" pitchFamily="34" charset="0"/>
              </a:rPr>
              <a:t>개월 미만의 매출채권에 대해 집합평가를 수행하여 </a:t>
            </a:r>
            <a:r>
              <a:rPr lang="en-US" altLang="ko-KR" sz="900">
                <a:solidFill>
                  <a:srgbClr val="000000"/>
                </a:solidFill>
                <a:latin typeface="Arial" panose="020B0604020202020204" pitchFamily="34" charset="0"/>
                <a:cs typeface="Arial" panose="020B0604020202020204" pitchFamily="34" charset="0"/>
              </a:rPr>
              <a:t>432</a:t>
            </a:r>
            <a:r>
              <a:rPr lang="ko-KR" altLang="en-US" sz="900">
                <a:solidFill>
                  <a:srgbClr val="000000"/>
                </a:solidFill>
                <a:latin typeface="Arial" panose="020B0604020202020204" pitchFamily="34" charset="0"/>
                <a:cs typeface="Arial" panose="020B0604020202020204" pitchFamily="34" charset="0"/>
              </a:rPr>
              <a:t>백만원 추가로 인식함</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제품평가손실의 재계산을 위한 자료를 수령하지 못하여 </a:t>
            </a:r>
            <a:r>
              <a:rPr lang="ko-KR" altLang="en-US" sz="900" err="1">
                <a:solidFill>
                  <a:srgbClr val="000000"/>
                </a:solidFill>
                <a:latin typeface="Arial" panose="020B0604020202020204" pitchFamily="34" charset="0"/>
                <a:cs typeface="Arial" panose="020B0604020202020204" pitchFamily="34" charset="0"/>
              </a:rPr>
              <a:t>조정액</a:t>
            </a:r>
            <a:r>
              <a:rPr lang="ko-KR" altLang="en-US" sz="900">
                <a:solidFill>
                  <a:srgbClr val="000000"/>
                </a:solidFill>
                <a:latin typeface="Arial" panose="020B0604020202020204" pitchFamily="34" charset="0"/>
                <a:cs typeface="Arial" panose="020B0604020202020204" pitchFamily="34" charset="0"/>
              </a:rPr>
              <a:t> 산출은 불가하나</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조사보고서 기준일 현재 장기체화 및 폐기로 인한 평가손실이 추가로 인식되었음을 고려할 때 </a:t>
            </a: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 역시 제품평가손실의 추가인식 필요성이 있다고 판단됨</a:t>
            </a: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p:txBody>
      </p:sp>
      <p:sp>
        <p:nvSpPr>
          <p:cNvPr id="17" name="순서도: 연결자 16">
            <a:extLst>
              <a:ext uri="{FF2B5EF4-FFF2-40B4-BE49-F238E27FC236}">
                <a16:creationId xmlns:a16="http://schemas.microsoft.com/office/drawing/2014/main" id="{A9FE780E-EC2C-4F90-AD5B-168970193D78}"/>
              </a:ext>
            </a:extLst>
          </p:cNvPr>
          <p:cNvSpPr/>
          <p:nvPr/>
        </p:nvSpPr>
        <p:spPr bwMode="auto">
          <a:xfrm>
            <a:off x="6260939" y="275411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19" name="순서도: 연결자 18">
            <a:extLst>
              <a:ext uri="{FF2B5EF4-FFF2-40B4-BE49-F238E27FC236}">
                <a16:creationId xmlns:a16="http://schemas.microsoft.com/office/drawing/2014/main" id="{D0C43F74-83F5-4A39-B739-5336B16D095B}"/>
              </a:ext>
            </a:extLst>
          </p:cNvPr>
          <p:cNvSpPr/>
          <p:nvPr/>
        </p:nvSpPr>
        <p:spPr bwMode="auto">
          <a:xfrm>
            <a:off x="6382922" y="197677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20" name="순서도: 연결자 19">
            <a:extLst>
              <a:ext uri="{FF2B5EF4-FFF2-40B4-BE49-F238E27FC236}">
                <a16:creationId xmlns:a16="http://schemas.microsoft.com/office/drawing/2014/main" id="{9BD736B9-AF2C-44CF-8B62-AC261EF44808}"/>
              </a:ext>
            </a:extLst>
          </p:cNvPr>
          <p:cNvSpPr/>
          <p:nvPr/>
        </p:nvSpPr>
        <p:spPr bwMode="auto">
          <a:xfrm>
            <a:off x="6388161" y="242273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21" name="순서도: 연결자 20">
            <a:extLst>
              <a:ext uri="{FF2B5EF4-FFF2-40B4-BE49-F238E27FC236}">
                <a16:creationId xmlns:a16="http://schemas.microsoft.com/office/drawing/2014/main" id="{026C8390-72DE-4C16-B064-594F59049BD0}"/>
              </a:ext>
            </a:extLst>
          </p:cNvPr>
          <p:cNvSpPr/>
          <p:nvPr/>
        </p:nvSpPr>
        <p:spPr bwMode="auto">
          <a:xfrm>
            <a:off x="6388161" y="227579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22" name="순서도: 연결자 21">
            <a:extLst>
              <a:ext uri="{FF2B5EF4-FFF2-40B4-BE49-F238E27FC236}">
                <a16:creationId xmlns:a16="http://schemas.microsoft.com/office/drawing/2014/main" id="{F5265F5F-CB3E-458B-94B4-140F63E093E6}"/>
              </a:ext>
            </a:extLst>
          </p:cNvPr>
          <p:cNvSpPr/>
          <p:nvPr/>
        </p:nvSpPr>
        <p:spPr bwMode="auto">
          <a:xfrm>
            <a:off x="6283063" y="389786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23" name="순서도: 연결자 22">
            <a:extLst>
              <a:ext uri="{FF2B5EF4-FFF2-40B4-BE49-F238E27FC236}">
                <a16:creationId xmlns:a16="http://schemas.microsoft.com/office/drawing/2014/main" id="{04EF0E70-6F40-41A5-9F6E-E42A57E04693}"/>
              </a:ext>
            </a:extLst>
          </p:cNvPr>
          <p:cNvSpPr/>
          <p:nvPr/>
        </p:nvSpPr>
        <p:spPr bwMode="auto">
          <a:xfrm>
            <a:off x="6283354" y="527072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24" name="TextBox 23">
            <a:extLst>
              <a:ext uri="{FF2B5EF4-FFF2-40B4-BE49-F238E27FC236}">
                <a16:creationId xmlns:a16="http://schemas.microsoft.com/office/drawing/2014/main" id="{C9E5BF7C-7E27-4410-B58B-F50E72B2329C}"/>
              </a:ext>
            </a:extLst>
          </p:cNvPr>
          <p:cNvSpPr txBox="1"/>
          <p:nvPr/>
        </p:nvSpPr>
        <p:spPr>
          <a:xfrm>
            <a:off x="509631" y="4773988"/>
            <a:ext cx="1411448" cy="1054135"/>
          </a:xfrm>
          <a:prstGeom prst="rect">
            <a:avLst/>
          </a:prstGeom>
          <a:noFill/>
        </p:spPr>
        <p:txBody>
          <a:bodyPr wrap="square" lIns="0" tIns="0" rIns="0" bIns="0">
            <a:spAutoFit/>
          </a:bodyPr>
          <a:lstStyle/>
          <a:p>
            <a:pPr marL="0" marR="0" lvl="0" indent="0" algn="l" defTabSz="914400" rtl="0" eaLnBrk="1" fontAlgn="auto" latinLnBrk="0" hangingPunct="1">
              <a:lnSpc>
                <a:spcPts val="1200"/>
              </a:lnSpc>
              <a:spcBef>
                <a:spcPts val="600"/>
              </a:spcBef>
              <a:spcAft>
                <a:spcPts val="0"/>
              </a:spcAft>
              <a:buClr>
                <a:srgbClr val="00338D"/>
              </a:buClr>
              <a:buSzTx/>
              <a:buFontTx/>
              <a:buNone/>
              <a:tabLst>
                <a:tab pos="4935538" algn="l"/>
              </a:tabLst>
              <a:defRPr/>
            </a:pPr>
            <a:r>
              <a:rPr kumimoji="0" lang="en-US" altLang="ko-KR" sz="800" b="0" i="1"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[Limitation]</a:t>
            </a:r>
          </a:p>
          <a:p>
            <a:pPr marL="0" marR="0" lvl="0" indent="0" algn="l" defTabSz="914400" rtl="0" eaLnBrk="1" fontAlgn="auto" latinLnBrk="0" hangingPunct="1">
              <a:spcBef>
                <a:spcPts val="300"/>
              </a:spcBef>
              <a:spcAft>
                <a:spcPts val="0"/>
              </a:spcAft>
              <a:buClr>
                <a:srgbClr val="00338D"/>
              </a:buClr>
              <a:buSzTx/>
              <a:buFontTx/>
              <a:buNone/>
              <a:tabLst>
                <a:tab pos="4935538" algn="l"/>
              </a:tabLst>
              <a:defRPr/>
            </a:pPr>
            <a:r>
              <a:rPr kumimoji="0" lang="ko-KR" altLang="en-US" sz="800" b="0" i="1"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회사제시 자료 및 커뮤니케이션의 제약으로 일부 항목에 대해 조사보고서를 준용하였음</a:t>
            </a:r>
            <a:r>
              <a:rPr kumimoji="0" lang="en-US" altLang="ko-KR" sz="800" b="0" i="1"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 2022</a:t>
            </a:r>
            <a:r>
              <a:rPr kumimoji="0" lang="ko-KR" altLang="en-US" sz="800" b="0" i="1"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년의 경우 회사로부터 결산 손익자료를 수령하지 못하여 조정 반영이 불가함</a:t>
            </a:r>
            <a:endPar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endParaRPr>
          </a:p>
        </p:txBody>
      </p:sp>
      <p:sp>
        <p:nvSpPr>
          <p:cNvPr id="2" name="TextBox 1">
            <a:extLst>
              <a:ext uri="{FF2B5EF4-FFF2-40B4-BE49-F238E27FC236}">
                <a16:creationId xmlns:a16="http://schemas.microsoft.com/office/drawing/2014/main" id="{A2FB4CF0-2344-467D-8364-4BD7D0978839}"/>
              </a:ext>
            </a:extLst>
          </p:cNvPr>
          <p:cNvSpPr txBox="1"/>
          <p:nvPr/>
        </p:nvSpPr>
        <p:spPr>
          <a:xfrm>
            <a:off x="511652" y="3429304"/>
            <a:ext cx="1510496" cy="1231106"/>
          </a:xfrm>
          <a:prstGeom prst="rect">
            <a:avLst/>
          </a:prstGeom>
          <a:noFill/>
        </p:spPr>
        <p:txBody>
          <a:bodyPr wrap="square" lIns="0" tIns="0" rIns="0" bIns="0" rtlCol="0">
            <a:spAutoFit/>
          </a:bodyPr>
          <a:lstStyle/>
          <a:p>
            <a:pPr>
              <a:spcAft>
                <a:spcPts val="600"/>
              </a:spcAft>
            </a:pPr>
            <a:r>
              <a:rPr lang="en-US" altLang="ko-KR" sz="800">
                <a:latin typeface="Arial" panose="020B0604020202020204" pitchFamily="34" charset="0"/>
                <a:cs typeface="Arial" panose="020B0604020202020204" pitchFamily="34" charset="0"/>
              </a:rPr>
              <a:t>Note 1: </a:t>
            </a:r>
            <a:r>
              <a:rPr lang="ko-KR" altLang="en-US" sz="800" err="1">
                <a:latin typeface="Arial" panose="020B0604020202020204" pitchFamily="34" charset="0"/>
                <a:cs typeface="Arial" panose="020B0604020202020204" pitchFamily="34" charset="0"/>
              </a:rPr>
              <a:t>위드케이에</a:t>
            </a:r>
            <a:r>
              <a:rPr lang="ko-KR" altLang="en-US" sz="800">
                <a:latin typeface="Arial" panose="020B0604020202020204" pitchFamily="34" charset="0"/>
                <a:cs typeface="Arial" panose="020B0604020202020204" pitchFamily="34" charset="0"/>
              </a:rPr>
              <a:t> 대한 매출 이외에도</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불법행위미수금 </a:t>
            </a:r>
            <a:r>
              <a:rPr lang="en-US" altLang="ko-KR" sz="800">
                <a:latin typeface="Arial" panose="020B0604020202020204" pitchFamily="34" charset="0"/>
                <a:cs typeface="Arial" panose="020B0604020202020204" pitchFamily="34" charset="0"/>
              </a:rPr>
              <a:t>(</a:t>
            </a:r>
            <a:r>
              <a:rPr lang="ko-KR" altLang="en-US" sz="800">
                <a:latin typeface="Arial" panose="020B0604020202020204" pitchFamily="34" charset="0"/>
                <a:cs typeface="Arial" panose="020B0604020202020204" pitchFamily="34" charset="0"/>
              </a:rPr>
              <a:t>매출채권</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발생 거래처인 영현무역</a:t>
            </a:r>
            <a:r>
              <a:rPr lang="en-US" altLang="ko-KR" sz="800">
                <a:latin typeface="Arial" panose="020B0604020202020204" pitchFamily="34" charset="0"/>
                <a:cs typeface="Arial" panose="020B0604020202020204" pitchFamily="34" charset="0"/>
              </a:rPr>
              <a:t>, TWPM INC, YOUNG HYUN INTERNATIONAL</a:t>
            </a:r>
            <a:r>
              <a:rPr lang="ko-KR" altLang="en-US" sz="800">
                <a:latin typeface="Arial" panose="020B0604020202020204" pitchFamily="34" charset="0"/>
                <a:cs typeface="Arial" panose="020B0604020202020204" pitchFamily="34" charset="0"/>
              </a:rPr>
              <a:t>에</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대한 매출 또한 </a:t>
            </a:r>
            <a:r>
              <a:rPr lang="en-US" altLang="ko-KR" sz="800">
                <a:latin typeface="Arial" panose="020B0604020202020204" pitchFamily="34" charset="0"/>
                <a:cs typeface="Arial" panose="020B0604020202020204" pitchFamily="34" charset="0"/>
              </a:rPr>
              <a:t>Adjustment</a:t>
            </a:r>
            <a:r>
              <a:rPr lang="ko-KR" altLang="en-US" sz="800">
                <a:latin typeface="Arial" panose="020B0604020202020204" pitchFamily="34" charset="0"/>
                <a:cs typeface="Arial" panose="020B0604020202020204" pitchFamily="34" charset="0"/>
              </a:rPr>
              <a:t>의 대상이 될 수 있을 것으로 판단됨</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단</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제공 자료의 한계로 인해 거래의 완전성 및 금액의 정확성 확인이 불가함</a:t>
            </a:r>
          </a:p>
        </p:txBody>
      </p:sp>
    </p:spTree>
    <p:extLst>
      <p:ext uri="{BB962C8B-B14F-4D97-AF65-F5344CB8AC3E}">
        <p14:creationId xmlns:p14="http://schemas.microsoft.com/office/powerpoint/2010/main" val="3131735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504689623"/>
              </p:ext>
            </p:extLst>
          </p:nvPr>
        </p:nvGraphicFramePr>
        <p:xfrm>
          <a:off x="468001" y="1191600"/>
          <a:ext cx="9038334" cy="505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Adjusted EBITDA</a:t>
                      </a:r>
                      <a:b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b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p>
                      <a:pPr marL="0" lvl="4" algn="l">
                        <a:spcBef>
                          <a:spcPts val="600"/>
                        </a:spcBef>
                      </a:pP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2019</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년</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 2020</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년 회사가      우리사주조합에게 무상으로 자기주식을 출연한 거래를 비경상적 거래로 보아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Normalize</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 조정을 수행함</a:t>
                      </a:r>
                      <a:endPar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 name="TextBox 8">
            <a:extLst>
              <a:ext uri="{FF2B5EF4-FFF2-40B4-BE49-F238E27FC236}">
                <a16:creationId xmlns:a16="http://schemas.microsoft.com/office/drawing/2014/main" id="{9A55ACBD-4649-434D-99D9-38B79F51CD65}"/>
              </a:ext>
            </a:extLst>
          </p:cNvPr>
          <p:cNvSpPr txBox="1"/>
          <p:nvPr/>
        </p:nvSpPr>
        <p:spPr>
          <a:xfrm>
            <a:off x="6312153" y="1585305"/>
            <a:ext cx="3125846" cy="4638376"/>
          </a:xfrm>
          <a:prstGeom prst="rect">
            <a:avLst/>
          </a:prstGeom>
          <a:noFill/>
          <a:ln>
            <a:noFill/>
          </a:ln>
        </p:spPr>
        <p:txBody>
          <a:bodyPr wrap="square" lIns="36000" tIns="108000" rIns="36000" bIns="36000" rtlCol="0">
            <a:noAutofit/>
          </a:bodyPr>
          <a:lstStyle/>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p:txBody>
      </p:sp>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Adjusted EBITDA (2/4)</a:t>
            </a:r>
          </a:p>
        </p:txBody>
      </p:sp>
      <p:sp>
        <p:nvSpPr>
          <p:cNvPr id="37" name="제목 2">
            <a:extLst>
              <a:ext uri="{FF2B5EF4-FFF2-40B4-BE49-F238E27FC236}">
                <a16:creationId xmlns:a16="http://schemas.microsoft.com/office/drawing/2014/main" id="{0DEA42B1-75AA-4FD7-B770-7C5BC12CF9F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38" name="직사각형 119">
            <a:extLst>
              <a:ext uri="{FF2B5EF4-FFF2-40B4-BE49-F238E27FC236}">
                <a16:creationId xmlns:a16="http://schemas.microsoft.com/office/drawing/2014/main" id="{BAD581E0-E859-4F67-A2CE-3E72775D51E0}"/>
              </a:ext>
            </a:extLst>
          </p:cNvPr>
          <p:cNvSpPr/>
          <p:nvPr/>
        </p:nvSpPr>
        <p:spPr bwMode="auto">
          <a:xfrm>
            <a:off x="-636544" y="599203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16" name="TextBox 15">
            <a:extLst>
              <a:ext uri="{FF2B5EF4-FFF2-40B4-BE49-F238E27FC236}">
                <a16:creationId xmlns:a16="http://schemas.microsoft.com/office/drawing/2014/main" id="{AD2AC5C1-7235-4A56-99E1-8B2ABC021758}"/>
              </a:ext>
            </a:extLst>
          </p:cNvPr>
          <p:cNvSpPr txBox="1"/>
          <p:nvPr/>
        </p:nvSpPr>
        <p:spPr>
          <a:xfrm>
            <a:off x="6283354" y="2969953"/>
            <a:ext cx="3125846" cy="1293852"/>
          </a:xfrm>
          <a:prstGeom prst="rect">
            <a:avLst/>
          </a:prstGeom>
          <a:noFill/>
          <a:ln>
            <a:noFill/>
          </a:ln>
        </p:spPr>
        <p:txBody>
          <a:bodyPr wrap="square" lIns="36000" tIns="108000" rIns="36000" bIns="36000" rtlCol="0">
            <a:noAutofit/>
          </a:bodyPr>
          <a:lstStyle/>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회사는 과거 종업원의 우리사주조합에 대하여 자기주식을 무상으로 출연함</a:t>
            </a:r>
            <a:r>
              <a:rPr lang="en-US" altLang="ko-KR" sz="900">
                <a:solidFill>
                  <a:srgbClr val="000000"/>
                </a:solidFill>
                <a:latin typeface="Arial" panose="020B0604020202020204" pitchFamily="34" charset="0"/>
                <a:cs typeface="Arial" panose="020B0604020202020204" pitchFamily="34" charset="0"/>
              </a:rPr>
              <a:t>. DART </a:t>
            </a:r>
            <a:r>
              <a:rPr lang="ko-KR" altLang="en-US" sz="900">
                <a:solidFill>
                  <a:srgbClr val="000000"/>
                </a:solidFill>
                <a:latin typeface="Arial" panose="020B0604020202020204" pitchFamily="34" charset="0"/>
                <a:cs typeface="Arial" panose="020B0604020202020204" pitchFamily="34" charset="0"/>
              </a:rPr>
              <a:t>공시에 따르면 </a:t>
            </a:r>
            <a:r>
              <a:rPr lang="en-US" altLang="ko-KR" sz="900">
                <a:solidFill>
                  <a:srgbClr val="000000"/>
                </a:solidFill>
                <a:latin typeface="Arial" panose="020B0604020202020204" pitchFamily="34" charset="0"/>
                <a:cs typeface="Arial" panose="020B0604020202020204" pitchFamily="34" charset="0"/>
              </a:rPr>
              <a:t>2019</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8</a:t>
            </a:r>
            <a:r>
              <a:rPr lang="ko-KR" altLang="en-US" sz="900">
                <a:solidFill>
                  <a:srgbClr val="000000"/>
                </a:solidFill>
                <a:latin typeface="Arial" panose="020B0604020202020204" pitchFamily="34" charset="0"/>
                <a:cs typeface="Arial" panose="020B0604020202020204" pitchFamily="34" charset="0"/>
              </a:rPr>
              <a:t>월 </a:t>
            </a:r>
            <a:r>
              <a:rPr lang="en-US" altLang="ko-KR" sz="900">
                <a:solidFill>
                  <a:srgbClr val="000000"/>
                </a:solidFill>
                <a:latin typeface="Arial" panose="020B0604020202020204" pitchFamily="34" charset="0"/>
                <a:cs typeface="Arial" panose="020B0604020202020204" pitchFamily="34" charset="0"/>
              </a:rPr>
              <a:t>50%, 2020</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8</a:t>
            </a:r>
            <a:r>
              <a:rPr lang="ko-KR" altLang="en-US" sz="900">
                <a:solidFill>
                  <a:srgbClr val="000000"/>
                </a:solidFill>
                <a:latin typeface="Arial" panose="020B0604020202020204" pitchFamily="34" charset="0"/>
                <a:cs typeface="Arial" panose="020B0604020202020204" pitchFamily="34" charset="0"/>
              </a:rPr>
              <a:t>월 </a:t>
            </a:r>
            <a:r>
              <a:rPr lang="en-US" altLang="ko-KR" sz="900">
                <a:solidFill>
                  <a:srgbClr val="000000"/>
                </a:solidFill>
                <a:latin typeface="Arial" panose="020B0604020202020204" pitchFamily="34" charset="0"/>
                <a:cs typeface="Arial" panose="020B0604020202020204" pitchFamily="34" charset="0"/>
              </a:rPr>
              <a:t>50% </a:t>
            </a:r>
            <a:r>
              <a:rPr lang="ko-KR" altLang="en-US" sz="900">
                <a:solidFill>
                  <a:srgbClr val="000000"/>
                </a:solidFill>
                <a:latin typeface="Arial" panose="020B0604020202020204" pitchFamily="34" charset="0"/>
                <a:cs typeface="Arial" panose="020B0604020202020204" pitchFamily="34" charset="0"/>
              </a:rPr>
              <a:t>자기주식을 처분하였으나</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출연하기로 결의한 </a:t>
            </a:r>
            <a:r>
              <a:rPr lang="en-US" altLang="ko-KR" sz="900">
                <a:solidFill>
                  <a:srgbClr val="000000"/>
                </a:solidFill>
                <a:latin typeface="Arial" panose="020B0604020202020204" pitchFamily="34" charset="0"/>
                <a:cs typeface="Arial" panose="020B0604020202020204" pitchFamily="34" charset="0"/>
              </a:rPr>
              <a:t>2019</a:t>
            </a:r>
            <a:r>
              <a:rPr lang="ko-KR" altLang="en-US" sz="900">
                <a:solidFill>
                  <a:srgbClr val="000000"/>
                </a:solidFill>
                <a:latin typeface="Arial" panose="020B0604020202020204" pitchFamily="34" charset="0"/>
                <a:cs typeface="Arial" panose="020B0604020202020204" pitchFamily="34" charset="0"/>
              </a:rPr>
              <a:t>년에 </a:t>
            </a:r>
            <a:r>
              <a:rPr lang="en-US" altLang="ko-KR" sz="900">
                <a:solidFill>
                  <a:srgbClr val="000000"/>
                </a:solidFill>
                <a:latin typeface="Arial" panose="020B0604020202020204" pitchFamily="34" charset="0"/>
                <a:cs typeface="Arial" panose="020B0604020202020204" pitchFamily="34" charset="0"/>
              </a:rPr>
              <a:t>100%</a:t>
            </a:r>
            <a:r>
              <a:rPr lang="ko-KR" altLang="en-US" sz="900">
                <a:solidFill>
                  <a:srgbClr val="000000"/>
                </a:solidFill>
                <a:latin typeface="Arial" panose="020B0604020202020204" pitchFamily="34" charset="0"/>
                <a:cs typeface="Arial" panose="020B0604020202020204" pitchFamily="34" charset="0"/>
              </a:rPr>
              <a:t>에 해당하는 비용을 복리후생비로 인식하고 분기별로 </a:t>
            </a:r>
            <a:r>
              <a:rPr lang="en-US" altLang="ko-KR" sz="900">
                <a:solidFill>
                  <a:srgbClr val="000000"/>
                </a:solidFill>
                <a:latin typeface="Arial" panose="020B0604020202020204" pitchFamily="34" charset="0"/>
                <a:cs typeface="Arial" panose="020B0604020202020204" pitchFamily="34" charset="0"/>
              </a:rPr>
              <a:t>2020</a:t>
            </a:r>
            <a:r>
              <a:rPr lang="ko-KR" altLang="en-US" sz="900">
                <a:solidFill>
                  <a:srgbClr val="000000"/>
                </a:solidFill>
                <a:latin typeface="Arial" panose="020B0604020202020204" pitchFamily="34" charset="0"/>
                <a:cs typeface="Arial" panose="020B0604020202020204" pitchFamily="34" charset="0"/>
              </a:rPr>
              <a:t>년에 지급해야할 자기주식 지급분에 대해 재평가하여 관련 조정을 복리후생비에 반영함</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해당 비용의 경우 </a:t>
            </a:r>
            <a:r>
              <a:rPr lang="en-US" altLang="ko-KR" sz="900">
                <a:solidFill>
                  <a:srgbClr val="000000"/>
                </a:solidFill>
                <a:latin typeface="Arial" panose="020B0604020202020204" pitchFamily="34" charset="0"/>
                <a:cs typeface="Arial" panose="020B0604020202020204" pitchFamily="34" charset="0"/>
              </a:rPr>
              <a:t>one-off item</a:t>
            </a:r>
            <a:r>
              <a:rPr lang="ko-KR" altLang="en-US" sz="900">
                <a:solidFill>
                  <a:srgbClr val="000000"/>
                </a:solidFill>
                <a:latin typeface="Arial" panose="020B0604020202020204" pitchFamily="34" charset="0"/>
                <a:cs typeface="Arial" panose="020B0604020202020204" pitchFamily="34" charset="0"/>
              </a:rPr>
              <a:t>에 해당하여 상기 연도별 복리후생비 인식 </a:t>
            </a:r>
            <a:r>
              <a:rPr lang="ko-KR" altLang="en-US" sz="900" err="1">
                <a:solidFill>
                  <a:srgbClr val="000000"/>
                </a:solidFill>
                <a:latin typeface="Arial" panose="020B0604020202020204" pitchFamily="34" charset="0"/>
                <a:cs typeface="Arial" panose="020B0604020202020204" pitchFamily="34" charset="0"/>
              </a:rPr>
              <a:t>해당액인</a:t>
            </a:r>
            <a:r>
              <a:rPr lang="ko-KR" altLang="en-US" sz="900">
                <a:solidFill>
                  <a:srgbClr val="000000"/>
                </a:solidFill>
                <a:latin typeface="Arial" panose="020B0604020202020204" pitchFamily="34" charset="0"/>
                <a:cs typeface="Arial" panose="020B0604020202020204" pitchFamily="34" charset="0"/>
              </a:rPr>
              <a:t> </a:t>
            </a:r>
            <a:r>
              <a:rPr lang="en-US" altLang="ko-KR" sz="900">
                <a:solidFill>
                  <a:srgbClr val="000000"/>
                </a:solidFill>
                <a:latin typeface="Arial" panose="020B0604020202020204" pitchFamily="34" charset="0"/>
                <a:cs typeface="Arial" panose="020B0604020202020204" pitchFamily="34" charset="0"/>
              </a:rPr>
              <a:t>2019</a:t>
            </a:r>
            <a:r>
              <a:rPr lang="ko-KR" altLang="en-US" sz="900">
                <a:solidFill>
                  <a:srgbClr val="000000"/>
                </a:solidFill>
                <a:latin typeface="Arial" panose="020B0604020202020204" pitchFamily="34" charset="0"/>
                <a:cs typeface="Arial" panose="020B0604020202020204" pitchFamily="34" charset="0"/>
              </a:rPr>
              <a:t>년 매출원가 </a:t>
            </a:r>
            <a:r>
              <a:rPr lang="en-US" altLang="ko-KR" sz="900">
                <a:solidFill>
                  <a:srgbClr val="000000"/>
                </a:solidFill>
                <a:latin typeface="Arial" panose="020B0604020202020204" pitchFamily="34" charset="0"/>
                <a:cs typeface="Arial" panose="020B0604020202020204" pitchFamily="34" charset="0"/>
              </a:rPr>
              <a:t>714</a:t>
            </a:r>
            <a:r>
              <a:rPr lang="ko-KR" altLang="en-US" sz="900">
                <a:solidFill>
                  <a:srgbClr val="000000"/>
                </a:solidFill>
                <a:latin typeface="Arial" panose="020B0604020202020204" pitchFamily="34" charset="0"/>
                <a:cs typeface="Arial" panose="020B0604020202020204" pitchFamily="34" charset="0"/>
              </a:rPr>
              <a:t>백만원</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및</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판매관리비 </a:t>
            </a:r>
            <a:r>
              <a:rPr lang="en-US" altLang="ko-KR" sz="900">
                <a:solidFill>
                  <a:srgbClr val="000000"/>
                </a:solidFill>
                <a:latin typeface="Arial" panose="020B0604020202020204" pitchFamily="34" charset="0"/>
                <a:cs typeface="Arial" panose="020B0604020202020204" pitchFamily="34" charset="0"/>
              </a:rPr>
              <a:t>911</a:t>
            </a:r>
            <a:r>
              <a:rPr lang="ko-KR" altLang="en-US" sz="900">
                <a:solidFill>
                  <a:srgbClr val="000000"/>
                </a:solidFill>
                <a:latin typeface="Arial" panose="020B0604020202020204" pitchFamily="34" charset="0"/>
                <a:cs typeface="Arial" panose="020B0604020202020204" pitchFamily="34" charset="0"/>
              </a:rPr>
              <a:t>백만원</a:t>
            </a:r>
            <a:r>
              <a:rPr lang="en-US" altLang="ko-KR" sz="900">
                <a:solidFill>
                  <a:srgbClr val="000000"/>
                </a:solidFill>
                <a:latin typeface="Arial" panose="020B0604020202020204" pitchFamily="34" charset="0"/>
                <a:cs typeface="Arial" panose="020B0604020202020204" pitchFamily="34" charset="0"/>
              </a:rPr>
              <a:t>, 2020</a:t>
            </a:r>
            <a:r>
              <a:rPr lang="ko-KR" altLang="en-US" sz="900">
                <a:solidFill>
                  <a:srgbClr val="000000"/>
                </a:solidFill>
                <a:latin typeface="Arial" panose="020B0604020202020204" pitchFamily="34" charset="0"/>
                <a:cs typeface="Arial" panose="020B0604020202020204" pitchFamily="34" charset="0"/>
              </a:rPr>
              <a:t>년 판매관리비 </a:t>
            </a:r>
            <a:r>
              <a:rPr lang="en-US" altLang="ko-KR" sz="900">
                <a:solidFill>
                  <a:srgbClr val="000000"/>
                </a:solidFill>
                <a:latin typeface="Arial" panose="020B0604020202020204" pitchFamily="34" charset="0"/>
                <a:cs typeface="Arial" panose="020B0604020202020204" pitchFamily="34" charset="0"/>
              </a:rPr>
              <a:t>283</a:t>
            </a:r>
            <a:r>
              <a:rPr lang="ko-KR" altLang="en-US" sz="900">
                <a:solidFill>
                  <a:srgbClr val="000000"/>
                </a:solidFill>
                <a:latin typeface="Arial" panose="020B0604020202020204" pitchFamily="34" charset="0"/>
                <a:cs typeface="Arial" panose="020B0604020202020204" pitchFamily="34" charset="0"/>
              </a:rPr>
              <a:t>백만원에 대해 조정을 수행함</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p:txBody>
      </p:sp>
      <p:sp>
        <p:nvSpPr>
          <p:cNvPr id="19" name="순서도: 연결자 18">
            <a:extLst>
              <a:ext uri="{FF2B5EF4-FFF2-40B4-BE49-F238E27FC236}">
                <a16:creationId xmlns:a16="http://schemas.microsoft.com/office/drawing/2014/main" id="{D0C43F74-83F5-4A39-B739-5336B16D095B}"/>
              </a:ext>
            </a:extLst>
          </p:cNvPr>
          <p:cNvSpPr/>
          <p:nvPr/>
        </p:nvSpPr>
        <p:spPr bwMode="auto">
          <a:xfrm>
            <a:off x="6370907" y="197201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20" name="순서도: 연결자 19">
            <a:extLst>
              <a:ext uri="{FF2B5EF4-FFF2-40B4-BE49-F238E27FC236}">
                <a16:creationId xmlns:a16="http://schemas.microsoft.com/office/drawing/2014/main" id="{9BD736B9-AF2C-44CF-8B62-AC261EF44808}"/>
              </a:ext>
            </a:extLst>
          </p:cNvPr>
          <p:cNvSpPr/>
          <p:nvPr/>
        </p:nvSpPr>
        <p:spPr bwMode="auto">
          <a:xfrm>
            <a:off x="6371601" y="255607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27" name="순서도: 연결자 26">
            <a:extLst>
              <a:ext uri="{FF2B5EF4-FFF2-40B4-BE49-F238E27FC236}">
                <a16:creationId xmlns:a16="http://schemas.microsoft.com/office/drawing/2014/main" id="{BD0D606B-B24E-463D-B537-1A1EA358AEE6}"/>
              </a:ext>
            </a:extLst>
          </p:cNvPr>
          <p:cNvSpPr/>
          <p:nvPr/>
        </p:nvSpPr>
        <p:spPr bwMode="auto">
          <a:xfrm>
            <a:off x="6283354" y="308214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graphicFrame>
        <p:nvGraphicFramePr>
          <p:cNvPr id="6" name="표 5">
            <a:extLst>
              <a:ext uri="{FF2B5EF4-FFF2-40B4-BE49-F238E27FC236}">
                <a16:creationId xmlns:a16="http://schemas.microsoft.com/office/drawing/2014/main" id="{D3F0E14E-2B99-46F6-8C65-ACE9D8485EB5}"/>
              </a:ext>
            </a:extLst>
          </p:cNvPr>
          <p:cNvGraphicFramePr>
            <a:graphicFrameLocks noGrp="1"/>
          </p:cNvGraphicFramePr>
          <p:nvPr>
            <p:extLst>
              <p:ext uri="{D42A27DB-BD31-4B8C-83A1-F6EECF244321}">
                <p14:modId xmlns:p14="http://schemas.microsoft.com/office/powerpoint/2010/main" val="3773198543"/>
              </p:ext>
            </p:extLst>
          </p:nvPr>
        </p:nvGraphicFramePr>
        <p:xfrm>
          <a:off x="6259631" y="4856103"/>
          <a:ext cx="3214805" cy="590400"/>
        </p:xfrm>
        <a:graphic>
          <a:graphicData uri="http://schemas.openxmlformats.org/drawingml/2006/table">
            <a:tbl>
              <a:tblPr/>
              <a:tblGrid>
                <a:gridCol w="99824">
                  <a:extLst>
                    <a:ext uri="{9D8B030D-6E8A-4147-A177-3AD203B41FA5}">
                      <a16:colId xmlns:a16="http://schemas.microsoft.com/office/drawing/2014/main" val="4054789223"/>
                    </a:ext>
                  </a:extLst>
                </a:gridCol>
                <a:gridCol w="1488405">
                  <a:extLst>
                    <a:ext uri="{9D8B030D-6E8A-4147-A177-3AD203B41FA5}">
                      <a16:colId xmlns:a16="http://schemas.microsoft.com/office/drawing/2014/main" val="1198760903"/>
                    </a:ext>
                  </a:extLst>
                </a:gridCol>
                <a:gridCol w="406644">
                  <a:extLst>
                    <a:ext uri="{9D8B030D-6E8A-4147-A177-3AD203B41FA5}">
                      <a16:colId xmlns:a16="http://schemas.microsoft.com/office/drawing/2014/main" val="412077378"/>
                    </a:ext>
                  </a:extLst>
                </a:gridCol>
                <a:gridCol w="406644">
                  <a:extLst>
                    <a:ext uri="{9D8B030D-6E8A-4147-A177-3AD203B41FA5}">
                      <a16:colId xmlns:a16="http://schemas.microsoft.com/office/drawing/2014/main" val="578708410"/>
                    </a:ext>
                  </a:extLst>
                </a:gridCol>
                <a:gridCol w="406644">
                  <a:extLst>
                    <a:ext uri="{9D8B030D-6E8A-4147-A177-3AD203B41FA5}">
                      <a16:colId xmlns:a16="http://schemas.microsoft.com/office/drawing/2014/main" val="2290545075"/>
                    </a:ext>
                  </a:extLst>
                </a:gridCol>
                <a:gridCol w="406644">
                  <a:extLst>
                    <a:ext uri="{9D8B030D-6E8A-4147-A177-3AD203B41FA5}">
                      <a16:colId xmlns:a16="http://schemas.microsoft.com/office/drawing/2014/main" val="1653305169"/>
                    </a:ext>
                  </a:extLst>
                </a:gridCol>
              </a:tblGrid>
              <a:tr h="147600">
                <a:tc gridSpan="2">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940303696"/>
                  </a:ext>
                </a:extLst>
              </a:tr>
              <a:tr h="14760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자기주식 무상출연비용</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(1,625)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68226919"/>
                  </a:ext>
                </a:extLst>
              </a:tr>
              <a:tr h="1476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복리후생비</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857739407"/>
                  </a:ext>
                </a:extLst>
              </a:tr>
              <a:tr h="1476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복리후생비</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79362362"/>
                  </a:ext>
                </a:extLst>
              </a:tr>
            </a:tbl>
          </a:graphicData>
        </a:graphic>
      </p:graphicFrame>
      <p:graphicFrame>
        <p:nvGraphicFramePr>
          <p:cNvPr id="23" name="표 22">
            <a:extLst>
              <a:ext uri="{FF2B5EF4-FFF2-40B4-BE49-F238E27FC236}">
                <a16:creationId xmlns:a16="http://schemas.microsoft.com/office/drawing/2014/main" id="{4F5459B0-3E98-43D7-98E8-422B36A435D7}"/>
              </a:ext>
            </a:extLst>
          </p:cNvPr>
          <p:cNvGraphicFramePr>
            <a:graphicFrameLocks noGrp="1"/>
          </p:cNvGraphicFramePr>
          <p:nvPr>
            <p:extLst>
              <p:ext uri="{D42A27DB-BD31-4B8C-83A1-F6EECF244321}">
                <p14:modId xmlns:p14="http://schemas.microsoft.com/office/powerpoint/2010/main" val="4180755812"/>
              </p:ext>
            </p:extLst>
          </p:nvPr>
        </p:nvGraphicFramePr>
        <p:xfrm>
          <a:off x="6260400" y="1522800"/>
          <a:ext cx="3214802" cy="1476000"/>
        </p:xfrm>
        <a:graphic>
          <a:graphicData uri="http://schemas.openxmlformats.org/drawingml/2006/table">
            <a:tbl>
              <a:tblPr/>
              <a:tblGrid>
                <a:gridCol w="97769">
                  <a:extLst>
                    <a:ext uri="{9D8B030D-6E8A-4147-A177-3AD203B41FA5}">
                      <a16:colId xmlns:a16="http://schemas.microsoft.com/office/drawing/2014/main" val="3984572648"/>
                    </a:ext>
                  </a:extLst>
                </a:gridCol>
                <a:gridCol w="97769">
                  <a:extLst>
                    <a:ext uri="{9D8B030D-6E8A-4147-A177-3AD203B41FA5}">
                      <a16:colId xmlns:a16="http://schemas.microsoft.com/office/drawing/2014/main" val="2772176270"/>
                    </a:ext>
                  </a:extLst>
                </a:gridCol>
                <a:gridCol w="1429268">
                  <a:extLst>
                    <a:ext uri="{9D8B030D-6E8A-4147-A177-3AD203B41FA5}">
                      <a16:colId xmlns:a16="http://schemas.microsoft.com/office/drawing/2014/main" val="2743615175"/>
                    </a:ext>
                  </a:extLst>
                </a:gridCol>
                <a:gridCol w="397499">
                  <a:extLst>
                    <a:ext uri="{9D8B030D-6E8A-4147-A177-3AD203B41FA5}">
                      <a16:colId xmlns:a16="http://schemas.microsoft.com/office/drawing/2014/main" val="1386617368"/>
                    </a:ext>
                  </a:extLst>
                </a:gridCol>
                <a:gridCol w="397499">
                  <a:extLst>
                    <a:ext uri="{9D8B030D-6E8A-4147-A177-3AD203B41FA5}">
                      <a16:colId xmlns:a16="http://schemas.microsoft.com/office/drawing/2014/main" val="2270705930"/>
                    </a:ext>
                  </a:extLst>
                </a:gridCol>
                <a:gridCol w="397499">
                  <a:extLst>
                    <a:ext uri="{9D8B030D-6E8A-4147-A177-3AD203B41FA5}">
                      <a16:colId xmlns:a16="http://schemas.microsoft.com/office/drawing/2014/main" val="2040108112"/>
                    </a:ext>
                  </a:extLst>
                </a:gridCol>
                <a:gridCol w="397499">
                  <a:extLst>
                    <a:ext uri="{9D8B030D-6E8A-4147-A177-3AD203B41FA5}">
                      <a16:colId xmlns:a16="http://schemas.microsoft.com/office/drawing/2014/main" val="3276315594"/>
                    </a:ext>
                  </a:extLst>
                </a:gridCol>
              </a:tblGrid>
              <a:tr h="147600">
                <a:tc gridSpan="3">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453336409"/>
                  </a:ext>
                </a:extLst>
              </a:tr>
              <a:tr h="147600">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Normalize Adj(-E-F)</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3,594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531372585"/>
                  </a:ext>
                </a:extLst>
              </a:tr>
              <a:tr h="1476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매출원가조정</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987722268"/>
                  </a:ext>
                </a:extLst>
              </a:tr>
              <a:tr h="1476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자기주식 무상출연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898326141"/>
                  </a:ext>
                </a:extLst>
              </a:tr>
              <a:tr h="1476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가공매출 접대비 차감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(1,641)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59325982"/>
                  </a:ext>
                </a:extLst>
              </a:tr>
              <a:tr h="1476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가공매출 운반비 차감 </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949558884"/>
                  </a:ext>
                </a:extLst>
              </a:tr>
              <a:tr h="147600">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판관비조정</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86287269"/>
                  </a:ext>
                </a:extLst>
              </a:tr>
              <a:tr h="147600">
                <a:tc>
                  <a:txBody>
                    <a:bodyPr/>
                    <a:lstStyle/>
                    <a:p>
                      <a:pPr algn="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자기주식 무상출연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0884304"/>
                  </a:ext>
                </a:extLst>
              </a:tr>
              <a:tr h="147600">
                <a:tc>
                  <a:txBody>
                    <a:bodyPr/>
                    <a:lstStyle/>
                    <a:p>
                      <a:pPr algn="r"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지급수수료 중 일회성비용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03865291"/>
                  </a:ext>
                </a:extLst>
              </a:tr>
              <a:tr h="147600">
                <a:tc>
                  <a:txBody>
                    <a:bodyPr/>
                    <a:lstStyle/>
                    <a:p>
                      <a:pPr algn="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접대비 과다사용 </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03903128"/>
                  </a:ext>
                </a:extLst>
              </a:tr>
            </a:tbl>
          </a:graphicData>
        </a:graphic>
      </p:graphicFrame>
      <p:graphicFrame>
        <p:nvGraphicFramePr>
          <p:cNvPr id="22" name="표 21">
            <a:extLst>
              <a:ext uri="{FF2B5EF4-FFF2-40B4-BE49-F238E27FC236}">
                <a16:creationId xmlns:a16="http://schemas.microsoft.com/office/drawing/2014/main" id="{283A1494-2D3C-4ACE-8332-08E72E70DDCD}"/>
              </a:ext>
            </a:extLst>
          </p:cNvPr>
          <p:cNvGraphicFramePr>
            <a:graphicFrameLocks noGrp="1"/>
          </p:cNvGraphicFramePr>
          <p:nvPr>
            <p:extLst>
              <p:ext uri="{D42A27DB-BD31-4B8C-83A1-F6EECF244321}">
                <p14:modId xmlns:p14="http://schemas.microsoft.com/office/powerpoint/2010/main" val="1240424550"/>
              </p:ext>
            </p:extLst>
          </p:nvPr>
        </p:nvGraphicFramePr>
        <p:xfrm>
          <a:off x="2124000" y="1526400"/>
          <a:ext cx="4086300" cy="4428000"/>
        </p:xfrm>
        <a:graphic>
          <a:graphicData uri="http://schemas.openxmlformats.org/drawingml/2006/table">
            <a:tbl>
              <a:tblPr/>
              <a:tblGrid>
                <a:gridCol w="200025">
                  <a:extLst>
                    <a:ext uri="{9D8B030D-6E8A-4147-A177-3AD203B41FA5}">
                      <a16:colId xmlns:a16="http://schemas.microsoft.com/office/drawing/2014/main" val="3916717510"/>
                    </a:ext>
                  </a:extLst>
                </a:gridCol>
                <a:gridCol w="1171575">
                  <a:extLst>
                    <a:ext uri="{9D8B030D-6E8A-4147-A177-3AD203B41FA5}">
                      <a16:colId xmlns:a16="http://schemas.microsoft.com/office/drawing/2014/main" val="2858191903"/>
                    </a:ext>
                  </a:extLst>
                </a:gridCol>
                <a:gridCol w="266700">
                  <a:extLst>
                    <a:ext uri="{9D8B030D-6E8A-4147-A177-3AD203B41FA5}">
                      <a16:colId xmlns:a16="http://schemas.microsoft.com/office/drawing/2014/main" val="4205356099"/>
                    </a:ext>
                  </a:extLst>
                </a:gridCol>
                <a:gridCol w="612000">
                  <a:extLst>
                    <a:ext uri="{9D8B030D-6E8A-4147-A177-3AD203B41FA5}">
                      <a16:colId xmlns:a16="http://schemas.microsoft.com/office/drawing/2014/main" val="678860254"/>
                    </a:ext>
                  </a:extLst>
                </a:gridCol>
                <a:gridCol w="612000">
                  <a:extLst>
                    <a:ext uri="{9D8B030D-6E8A-4147-A177-3AD203B41FA5}">
                      <a16:colId xmlns:a16="http://schemas.microsoft.com/office/drawing/2014/main" val="22269273"/>
                    </a:ext>
                  </a:extLst>
                </a:gridCol>
                <a:gridCol w="612000">
                  <a:extLst>
                    <a:ext uri="{9D8B030D-6E8A-4147-A177-3AD203B41FA5}">
                      <a16:colId xmlns:a16="http://schemas.microsoft.com/office/drawing/2014/main" val="3641547056"/>
                    </a:ext>
                  </a:extLst>
                </a:gridCol>
                <a:gridCol w="612000">
                  <a:extLst>
                    <a:ext uri="{9D8B030D-6E8A-4147-A177-3AD203B41FA5}">
                      <a16:colId xmlns:a16="http://schemas.microsoft.com/office/drawing/2014/main" val="1830591465"/>
                    </a:ext>
                  </a:extLst>
                </a:gridCol>
              </a:tblGrid>
              <a:tr h="147600">
                <a:tc gridSpan="2">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Adjusted 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145993995"/>
                  </a:ext>
                </a:extLst>
              </a:tr>
              <a:tr h="147600">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01983712"/>
                  </a:ext>
                </a:extLst>
              </a:tr>
              <a:tr h="147600">
                <a:tc gridSpan="2">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29111174"/>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126,695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111,683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90,097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369030338"/>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매출원가</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65,853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66,658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46,180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7619290"/>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매출총이익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60,842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45,025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43,917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52956616"/>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Gross Profit %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85018502"/>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판매관리비</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70,043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67,608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55,242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75371243"/>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(22,583)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38978952"/>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39965519"/>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D&amp;A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8,336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98501944"/>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EBITDA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(4,476)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38727589"/>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1270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EBITDA%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67695962"/>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Adjustment </a:t>
                      </a:r>
                    </a:p>
                  </a:txBody>
                  <a:tcPr marL="36000" marR="36000" marT="0" marB="0" anchor="ctr">
                    <a:lnL w="12700" cap="flat" cmpd="sng" algn="ctr">
                      <a:solidFill>
                        <a:srgbClr val="00338D"/>
                      </a:solidFill>
                      <a:prstDash val="solid"/>
                      <a:round/>
                      <a:headEnd type="none" w="med" len="med"/>
                      <a:tailEnd type="none" w="med" len="med"/>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2,080 </a:t>
                      </a:r>
                    </a:p>
                  </a:txBody>
                  <a:tcPr marL="36000" marR="36000" marT="0" marB="0" anchor="ctr">
                    <a:lnL>
                      <a:noFill/>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(2,550)</a:t>
                      </a:r>
                    </a:p>
                  </a:txBody>
                  <a:tcPr marL="36000" marR="36000" marT="0" marB="0" anchor="ctr">
                    <a:lnL>
                      <a:noFill/>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2,859 </a:t>
                      </a:r>
                    </a:p>
                  </a:txBody>
                  <a:tcPr marL="36000" marR="36000" marT="0" marB="0" anchor="ctr">
                    <a:lnL>
                      <a:noFill/>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77876275"/>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Accounitng Adj (D-F)  </a:t>
                      </a:r>
                    </a:p>
                  </a:txBody>
                  <a:tcPr marL="36000" marR="36000" marT="0" marB="0" anchor="ctr">
                    <a:lnL w="1270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49233581"/>
                  </a:ext>
                </a:extLst>
              </a:tr>
              <a:tr h="1476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매출조정</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258368103"/>
                  </a:ext>
                </a:extLst>
              </a:tr>
              <a:tr h="1476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판관비조정</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 </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09244421"/>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Normalize Adj (-E-F) </a:t>
                      </a:r>
                    </a:p>
                  </a:txBody>
                  <a:tcPr marL="36000" marR="36000" marT="0" marB="0" anchor="ctr">
                    <a:lnL w="1270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3,594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684636090"/>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매출원가조정</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52345261"/>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1270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판관비조정</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 </a:t>
                      </a:r>
                    </a:p>
                  </a:txBody>
                  <a:tcPr marL="36000" marR="36000" marT="0" marB="0" anchor="ctr">
                    <a:lnL w="6350" cap="flat" cmpd="sng" algn="ctr">
                      <a:solidFill>
                        <a:srgbClr val="00338D"/>
                      </a:solidFill>
                      <a:prstDash val="dot"/>
                      <a:round/>
                      <a:headEnd type="none" w="med" len="med"/>
                      <a:tailEnd type="none" w="med" len="med"/>
                    </a:lnL>
                    <a:lnR>
                      <a:noFill/>
                    </a:lnR>
                    <a:lnT>
                      <a:noFill/>
                    </a:lnT>
                    <a:lnB w="1270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(1,366)</a:t>
                      </a:r>
                    </a:p>
                  </a:txBody>
                  <a:tcPr marL="36000" marR="36000" marT="0" marB="0" anchor="ctr">
                    <a:lnL>
                      <a:noFill/>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a:t>
                      </a:r>
                    </a:p>
                  </a:txBody>
                  <a:tcPr marL="36000" marR="36000" marT="0" marB="0" anchor="ctr">
                    <a:lnL>
                      <a:noFill/>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(1,876)</a:t>
                      </a:r>
                    </a:p>
                  </a:txBody>
                  <a:tcPr marL="36000" marR="36000" marT="0" marB="0" anchor="ctr">
                    <a:lnL>
                      <a:noFill/>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a:noFill/>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88286514"/>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A'=A+D) </a:t>
                      </a:r>
                    </a:p>
                  </a:txBody>
                  <a:tcPr marL="36000" marR="36000" marT="0" marB="0" anchor="ctr">
                    <a:lnL w="6350" cap="flat" cmpd="sng" algn="ctr">
                      <a:solidFill>
                        <a:srgbClr val="00338D"/>
                      </a:solidFill>
                      <a:prstDash val="solid"/>
                      <a:round/>
                      <a:headEnd type="none" w="med" len="med"/>
                      <a:tailEnd type="none" w="med" len="med"/>
                    </a:lnL>
                    <a:lnR>
                      <a:noFill/>
                    </a:lnR>
                    <a:lnT w="1270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126,695 </a:t>
                      </a:r>
                    </a:p>
                  </a:txBody>
                  <a:tcPr marL="36000" marR="36000" marT="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108,826 </a:t>
                      </a:r>
                    </a:p>
                  </a:txBody>
                  <a:tcPr marL="36000" marR="36000" marT="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90,097 </a:t>
                      </a:r>
                    </a:p>
                  </a:txBody>
                  <a:tcPr marL="36000" marR="36000" marT="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690252098"/>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매출원가</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B’=B+E)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65,139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66,658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44,462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59157333"/>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매출총이익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61,556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42,168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45,634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58064686"/>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Gross Profit %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64482338"/>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판매관리비</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(C’=C+F)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68,677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67,301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54,101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16183360"/>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Adjusted EBIT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(25,133)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13527043"/>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04400762"/>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D&amp;A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8,336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03729497"/>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Adjusted EBITDA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(16,797)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92691195"/>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EBITDA%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45551978"/>
                  </a:ext>
                </a:extLst>
              </a:tr>
            </a:tbl>
          </a:graphicData>
        </a:graphic>
      </p:graphicFrame>
      <p:sp>
        <p:nvSpPr>
          <p:cNvPr id="25" name="TextBox 24">
            <a:extLst>
              <a:ext uri="{FF2B5EF4-FFF2-40B4-BE49-F238E27FC236}">
                <a16:creationId xmlns:a16="http://schemas.microsoft.com/office/drawing/2014/main" id="{969DF717-84BF-43B2-A167-D4D6CC727C6C}"/>
              </a:ext>
            </a:extLst>
          </p:cNvPr>
          <p:cNvSpPr txBox="1"/>
          <p:nvPr/>
        </p:nvSpPr>
        <p:spPr>
          <a:xfrm>
            <a:off x="509631" y="4773988"/>
            <a:ext cx="1411448" cy="1054135"/>
          </a:xfrm>
          <a:prstGeom prst="rect">
            <a:avLst/>
          </a:prstGeom>
          <a:noFill/>
        </p:spPr>
        <p:txBody>
          <a:bodyPr wrap="square" lIns="0" tIns="0" rIns="0" bIns="0">
            <a:spAutoFit/>
          </a:bodyPr>
          <a:lstStyle/>
          <a:p>
            <a:pPr marL="0" marR="0" lvl="0" indent="0" algn="l" defTabSz="914400" rtl="0" eaLnBrk="1" fontAlgn="auto" latinLnBrk="0" hangingPunct="1">
              <a:lnSpc>
                <a:spcPts val="1200"/>
              </a:lnSpc>
              <a:spcBef>
                <a:spcPts val="600"/>
              </a:spcBef>
              <a:spcAft>
                <a:spcPts val="0"/>
              </a:spcAft>
              <a:buClr>
                <a:srgbClr val="00338D"/>
              </a:buClr>
              <a:buSzTx/>
              <a:buFontTx/>
              <a:buNone/>
              <a:tabLst>
                <a:tab pos="4935538" algn="l"/>
              </a:tabLst>
              <a:defRPr/>
            </a:pPr>
            <a:r>
              <a:rPr kumimoji="0" lang="en-US" altLang="ko-KR" sz="800" b="0" i="1"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[Limitation]</a:t>
            </a:r>
          </a:p>
          <a:p>
            <a:pPr marL="0" marR="0" lvl="0" indent="0" algn="l" defTabSz="914400" rtl="0" eaLnBrk="1" fontAlgn="auto" latinLnBrk="0" hangingPunct="1">
              <a:spcBef>
                <a:spcPts val="300"/>
              </a:spcBef>
              <a:spcAft>
                <a:spcPts val="0"/>
              </a:spcAft>
              <a:buClr>
                <a:srgbClr val="00338D"/>
              </a:buClr>
              <a:buSzTx/>
              <a:buFontTx/>
              <a:buNone/>
              <a:tabLst>
                <a:tab pos="4935538" algn="l"/>
              </a:tabLst>
              <a:defRPr/>
            </a:pPr>
            <a:r>
              <a:rPr kumimoji="0" lang="ko-KR" altLang="en-US" sz="800" b="0" i="1"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회사제시 자료 및 커뮤니케이션의 제약으로 일부 항목에 대해 조사보고서를 준용하였음</a:t>
            </a:r>
            <a:r>
              <a:rPr kumimoji="0" lang="en-US" altLang="ko-KR" sz="800" b="0" i="1"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 2022</a:t>
            </a:r>
            <a:r>
              <a:rPr kumimoji="0" lang="ko-KR" altLang="en-US" sz="800" b="0" i="1"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년의 경우 회사로부터 결산 손익자료를 수령하지 못하여 조정 반영이 불가함</a:t>
            </a:r>
            <a:endPar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endParaRPr>
          </a:p>
        </p:txBody>
      </p:sp>
    </p:spTree>
    <p:extLst>
      <p:ext uri="{BB962C8B-B14F-4D97-AF65-F5344CB8AC3E}">
        <p14:creationId xmlns:p14="http://schemas.microsoft.com/office/powerpoint/2010/main" val="134946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433230391"/>
              </p:ext>
            </p:extLst>
          </p:nvPr>
        </p:nvGraphicFramePr>
        <p:xfrm>
          <a:off x="468001" y="1191600"/>
          <a:ext cx="9038334" cy="505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Adjusted EBITDA</a:t>
                      </a:r>
                      <a:b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b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p>
                      <a:pPr marL="0" lvl="4" algn="l">
                        <a:spcBef>
                          <a:spcPts val="600"/>
                        </a:spcBef>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가공매출에 대응되는 비용 항목 및 지급수수료 중 일회성 비용에 대해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Normalize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조정을 수행함</a:t>
                      </a:r>
                      <a:endPar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 name="TextBox 8">
            <a:extLst>
              <a:ext uri="{FF2B5EF4-FFF2-40B4-BE49-F238E27FC236}">
                <a16:creationId xmlns:a16="http://schemas.microsoft.com/office/drawing/2014/main" id="{9A55ACBD-4649-434D-99D9-38B79F51CD65}"/>
              </a:ext>
            </a:extLst>
          </p:cNvPr>
          <p:cNvSpPr txBox="1"/>
          <p:nvPr/>
        </p:nvSpPr>
        <p:spPr>
          <a:xfrm>
            <a:off x="6312153" y="1585305"/>
            <a:ext cx="3125846" cy="4638376"/>
          </a:xfrm>
          <a:prstGeom prst="rect">
            <a:avLst/>
          </a:prstGeom>
          <a:noFill/>
          <a:ln>
            <a:noFill/>
          </a:ln>
        </p:spPr>
        <p:txBody>
          <a:bodyPr wrap="square" lIns="36000" tIns="108000" rIns="36000" bIns="36000" rtlCol="0">
            <a:noAutofit/>
          </a:bodyPr>
          <a:lstStyle/>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p:txBody>
      </p:sp>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Adjusted EBITDA (3/4)</a:t>
            </a:r>
          </a:p>
        </p:txBody>
      </p:sp>
      <p:sp>
        <p:nvSpPr>
          <p:cNvPr id="37" name="제목 2">
            <a:extLst>
              <a:ext uri="{FF2B5EF4-FFF2-40B4-BE49-F238E27FC236}">
                <a16:creationId xmlns:a16="http://schemas.microsoft.com/office/drawing/2014/main" id="{0DEA42B1-75AA-4FD7-B770-7C5BC12CF9F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38" name="직사각형 119">
            <a:extLst>
              <a:ext uri="{FF2B5EF4-FFF2-40B4-BE49-F238E27FC236}">
                <a16:creationId xmlns:a16="http://schemas.microsoft.com/office/drawing/2014/main" id="{BAD581E0-E859-4F67-A2CE-3E72775D51E0}"/>
              </a:ext>
            </a:extLst>
          </p:cNvPr>
          <p:cNvSpPr/>
          <p:nvPr/>
        </p:nvSpPr>
        <p:spPr bwMode="auto">
          <a:xfrm>
            <a:off x="-636544" y="599203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16" name="TextBox 15">
            <a:extLst>
              <a:ext uri="{FF2B5EF4-FFF2-40B4-BE49-F238E27FC236}">
                <a16:creationId xmlns:a16="http://schemas.microsoft.com/office/drawing/2014/main" id="{AD2AC5C1-7235-4A56-99E1-8B2ABC021758}"/>
              </a:ext>
            </a:extLst>
          </p:cNvPr>
          <p:cNvSpPr txBox="1"/>
          <p:nvPr/>
        </p:nvSpPr>
        <p:spPr>
          <a:xfrm>
            <a:off x="6283354" y="2969953"/>
            <a:ext cx="3125846" cy="1293852"/>
          </a:xfrm>
          <a:prstGeom prst="rect">
            <a:avLst/>
          </a:prstGeom>
          <a:noFill/>
          <a:ln>
            <a:noFill/>
          </a:ln>
        </p:spPr>
        <p:txBody>
          <a:bodyPr wrap="square" lIns="36000" tIns="108000" rIns="36000" bIns="36000" rtlCol="0">
            <a:noAutofit/>
          </a:bodyPr>
          <a:lstStyle/>
          <a:p>
            <a:pPr marL="17145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a:solidFill>
                  <a:srgbClr val="000000"/>
                </a:solidFill>
                <a:latin typeface="Arial" panose="020B0604020202020204" pitchFamily="34" charset="0"/>
                <a:cs typeface="Arial" panose="020B0604020202020204" pitchFamily="34" charset="0"/>
              </a:rPr>
              <a:t>Accounting Adj </a:t>
            </a:r>
            <a:r>
              <a:rPr lang="ko-KR" altLang="en-US" sz="900">
                <a:solidFill>
                  <a:srgbClr val="000000"/>
                </a:solidFill>
                <a:latin typeface="Arial" panose="020B0604020202020204" pitchFamily="34" charset="0"/>
                <a:cs typeface="Arial" panose="020B0604020202020204" pitchFamily="34" charset="0"/>
              </a:rPr>
              <a:t>항목인 가공매출과 상대되는 비용계정으로 해당 금액은 조사보고서 금액을 준용함</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회사와의 커뮤니케이션 제약으로 실제 지출이 발생한 비용인지</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가공비용인지 여부는 확인 불가하나</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가공 매출의 </a:t>
            </a:r>
            <a:r>
              <a:rPr lang="en-US" altLang="ko-KR" sz="900">
                <a:solidFill>
                  <a:srgbClr val="000000"/>
                </a:solidFill>
                <a:latin typeface="Arial" panose="020B0604020202020204" pitchFamily="34" charset="0"/>
                <a:cs typeface="Arial" panose="020B0604020202020204" pitchFamily="34" charset="0"/>
              </a:rPr>
              <a:t>nature</a:t>
            </a:r>
            <a:r>
              <a:rPr lang="ko-KR" altLang="en-US" sz="900">
                <a:solidFill>
                  <a:srgbClr val="000000"/>
                </a:solidFill>
                <a:latin typeface="Arial" panose="020B0604020202020204" pitchFamily="34" charset="0"/>
                <a:cs typeface="Arial" panose="020B0604020202020204" pitchFamily="34" charset="0"/>
              </a:rPr>
              <a:t> 고려 시 실제 지출인 것으로 판단되는 바</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회계조정이 아닌 </a:t>
            </a:r>
            <a:r>
              <a:rPr lang="en-US" altLang="ko-KR" sz="900">
                <a:solidFill>
                  <a:srgbClr val="000000"/>
                </a:solidFill>
                <a:latin typeface="Arial" panose="020B0604020202020204" pitchFamily="34" charset="0"/>
                <a:cs typeface="Arial" panose="020B0604020202020204" pitchFamily="34" charset="0"/>
              </a:rPr>
              <a:t>Normalize </a:t>
            </a:r>
            <a:r>
              <a:rPr lang="ko-KR" altLang="en-US" sz="900">
                <a:solidFill>
                  <a:srgbClr val="000000"/>
                </a:solidFill>
                <a:latin typeface="Arial" panose="020B0604020202020204" pitchFamily="34" charset="0"/>
                <a:cs typeface="Arial" panose="020B0604020202020204" pitchFamily="34" charset="0"/>
              </a:rPr>
              <a:t>조정에 반영함</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조사보고서에 따른 지급수수료에 포함된 일회성 금액을 준용하였으나 세무결산비용은 경상 비용으로 보아 제외함</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a:t>
            </a:r>
            <a:r>
              <a:rPr lang="en-US" altLang="ko-KR" sz="900">
                <a:solidFill>
                  <a:srgbClr val="000000"/>
                </a:solidFill>
                <a:latin typeface="Arial" panose="020B0604020202020204" pitchFamily="34" charset="0"/>
                <a:cs typeface="Arial" panose="020B0604020202020204" pitchFamily="34" charset="0"/>
              </a:rPr>
              <a:t>One-off</a:t>
            </a:r>
            <a:r>
              <a:rPr lang="ko-KR" altLang="en-US" sz="900">
                <a:solidFill>
                  <a:srgbClr val="000000"/>
                </a:solidFill>
                <a:latin typeface="Arial" panose="020B0604020202020204" pitchFamily="34" charset="0"/>
                <a:cs typeface="Arial" panose="020B0604020202020204" pitchFamily="34" charset="0"/>
              </a:rPr>
              <a:t> </a:t>
            </a:r>
            <a:r>
              <a:rPr lang="en-US" altLang="ko-KR" sz="900">
                <a:solidFill>
                  <a:srgbClr val="000000"/>
                </a:solidFill>
                <a:latin typeface="Arial" panose="020B0604020202020204" pitchFamily="34" charset="0"/>
                <a:cs typeface="Arial" panose="020B0604020202020204" pitchFamily="34" charset="0"/>
              </a:rPr>
              <a:t>item</a:t>
            </a:r>
            <a:r>
              <a:rPr lang="ko-KR" altLang="en-US" sz="900">
                <a:solidFill>
                  <a:srgbClr val="000000"/>
                </a:solidFill>
                <a:latin typeface="Arial" panose="020B0604020202020204" pitchFamily="34" charset="0"/>
                <a:cs typeface="Arial" panose="020B0604020202020204" pitchFamily="34" charset="0"/>
              </a:rPr>
              <a:t> 중 법적소송관련 수수료의 비중이 가장 크며 </a:t>
            </a:r>
            <a:r>
              <a:rPr lang="ko-KR" altLang="en-US" sz="900" err="1">
                <a:solidFill>
                  <a:srgbClr val="000000"/>
                </a:solidFill>
                <a:latin typeface="Arial" panose="020B0604020202020204" pitchFamily="34" charset="0"/>
                <a:cs typeface="Arial" panose="020B0604020202020204" pitchFamily="34" charset="0"/>
              </a:rPr>
              <a:t>그외</a:t>
            </a:r>
            <a:r>
              <a:rPr lang="ko-KR" altLang="en-US" sz="900">
                <a:solidFill>
                  <a:srgbClr val="000000"/>
                </a:solidFill>
                <a:latin typeface="Arial" panose="020B0604020202020204" pitchFamily="34" charset="0"/>
                <a:cs typeface="Arial" panose="020B0604020202020204" pitchFamily="34" charset="0"/>
              </a:rPr>
              <a:t> 주주총회 컨설팅</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회계자문</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채권추심 용역 등의 수수료를 일회성 성격으로 보아 조정함</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p:txBody>
      </p:sp>
      <p:sp>
        <p:nvSpPr>
          <p:cNvPr id="21" name="순서도: 연결자 20">
            <a:extLst>
              <a:ext uri="{FF2B5EF4-FFF2-40B4-BE49-F238E27FC236}">
                <a16:creationId xmlns:a16="http://schemas.microsoft.com/office/drawing/2014/main" id="{026C8390-72DE-4C16-B064-594F59049BD0}"/>
              </a:ext>
            </a:extLst>
          </p:cNvPr>
          <p:cNvSpPr/>
          <p:nvPr/>
        </p:nvSpPr>
        <p:spPr bwMode="auto">
          <a:xfrm>
            <a:off x="6370907" y="211601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24" name="순서도: 연결자 23">
            <a:extLst>
              <a:ext uri="{FF2B5EF4-FFF2-40B4-BE49-F238E27FC236}">
                <a16:creationId xmlns:a16="http://schemas.microsoft.com/office/drawing/2014/main" id="{A16DFF73-B251-47CD-9A5A-917A41B1ACAF}"/>
              </a:ext>
            </a:extLst>
          </p:cNvPr>
          <p:cNvSpPr/>
          <p:nvPr/>
        </p:nvSpPr>
        <p:spPr bwMode="auto">
          <a:xfrm>
            <a:off x="6370907" y="226807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25" name="순서도: 연결자 24">
            <a:extLst>
              <a:ext uri="{FF2B5EF4-FFF2-40B4-BE49-F238E27FC236}">
                <a16:creationId xmlns:a16="http://schemas.microsoft.com/office/drawing/2014/main" id="{02DC231D-14F5-4B25-91F8-525712FFEAF9}"/>
              </a:ext>
            </a:extLst>
          </p:cNvPr>
          <p:cNvSpPr/>
          <p:nvPr/>
        </p:nvSpPr>
        <p:spPr bwMode="auto">
          <a:xfrm>
            <a:off x="6370907" y="269959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27" name="순서도: 연결자 26">
            <a:extLst>
              <a:ext uri="{FF2B5EF4-FFF2-40B4-BE49-F238E27FC236}">
                <a16:creationId xmlns:a16="http://schemas.microsoft.com/office/drawing/2014/main" id="{BD0D606B-B24E-463D-B537-1A1EA358AEE6}"/>
              </a:ext>
            </a:extLst>
          </p:cNvPr>
          <p:cNvSpPr/>
          <p:nvPr/>
        </p:nvSpPr>
        <p:spPr bwMode="auto">
          <a:xfrm>
            <a:off x="6283354" y="308214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29" name="순서도: 연결자 28">
            <a:extLst>
              <a:ext uri="{FF2B5EF4-FFF2-40B4-BE49-F238E27FC236}">
                <a16:creationId xmlns:a16="http://schemas.microsoft.com/office/drawing/2014/main" id="{0DE091DA-5D98-47B2-A6A2-67D718AB9274}"/>
              </a:ext>
            </a:extLst>
          </p:cNvPr>
          <p:cNvSpPr/>
          <p:nvPr/>
        </p:nvSpPr>
        <p:spPr bwMode="auto">
          <a:xfrm>
            <a:off x="6283354" y="414674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graphicFrame>
        <p:nvGraphicFramePr>
          <p:cNvPr id="30" name="표 29">
            <a:extLst>
              <a:ext uri="{FF2B5EF4-FFF2-40B4-BE49-F238E27FC236}">
                <a16:creationId xmlns:a16="http://schemas.microsoft.com/office/drawing/2014/main" id="{5B6B8353-E258-4347-A1F7-6A8D47B4B80D}"/>
              </a:ext>
            </a:extLst>
          </p:cNvPr>
          <p:cNvGraphicFramePr>
            <a:graphicFrameLocks noGrp="1"/>
          </p:cNvGraphicFramePr>
          <p:nvPr>
            <p:extLst>
              <p:ext uri="{D42A27DB-BD31-4B8C-83A1-F6EECF244321}">
                <p14:modId xmlns:p14="http://schemas.microsoft.com/office/powerpoint/2010/main" val="3377584725"/>
              </p:ext>
            </p:extLst>
          </p:nvPr>
        </p:nvGraphicFramePr>
        <p:xfrm>
          <a:off x="6259631" y="4954784"/>
          <a:ext cx="3214805" cy="1098480"/>
        </p:xfrm>
        <a:graphic>
          <a:graphicData uri="http://schemas.openxmlformats.org/drawingml/2006/table">
            <a:tbl>
              <a:tblPr/>
              <a:tblGrid>
                <a:gridCol w="99824">
                  <a:extLst>
                    <a:ext uri="{9D8B030D-6E8A-4147-A177-3AD203B41FA5}">
                      <a16:colId xmlns:a16="http://schemas.microsoft.com/office/drawing/2014/main" val="4054789223"/>
                    </a:ext>
                  </a:extLst>
                </a:gridCol>
                <a:gridCol w="1488405">
                  <a:extLst>
                    <a:ext uri="{9D8B030D-6E8A-4147-A177-3AD203B41FA5}">
                      <a16:colId xmlns:a16="http://schemas.microsoft.com/office/drawing/2014/main" val="1198760903"/>
                    </a:ext>
                  </a:extLst>
                </a:gridCol>
                <a:gridCol w="406644">
                  <a:extLst>
                    <a:ext uri="{9D8B030D-6E8A-4147-A177-3AD203B41FA5}">
                      <a16:colId xmlns:a16="http://schemas.microsoft.com/office/drawing/2014/main" val="412077378"/>
                    </a:ext>
                  </a:extLst>
                </a:gridCol>
                <a:gridCol w="406644">
                  <a:extLst>
                    <a:ext uri="{9D8B030D-6E8A-4147-A177-3AD203B41FA5}">
                      <a16:colId xmlns:a16="http://schemas.microsoft.com/office/drawing/2014/main" val="578708410"/>
                    </a:ext>
                  </a:extLst>
                </a:gridCol>
                <a:gridCol w="406644">
                  <a:extLst>
                    <a:ext uri="{9D8B030D-6E8A-4147-A177-3AD203B41FA5}">
                      <a16:colId xmlns:a16="http://schemas.microsoft.com/office/drawing/2014/main" val="2290545075"/>
                    </a:ext>
                  </a:extLst>
                </a:gridCol>
                <a:gridCol w="406644">
                  <a:extLst>
                    <a:ext uri="{9D8B030D-6E8A-4147-A177-3AD203B41FA5}">
                      <a16:colId xmlns:a16="http://schemas.microsoft.com/office/drawing/2014/main" val="1653305169"/>
                    </a:ext>
                  </a:extLst>
                </a:gridCol>
              </a:tblGrid>
              <a:tr h="137310">
                <a:tc gridSpan="2">
                  <a:txBody>
                    <a:bodyPr/>
                    <a:lstStyle/>
                    <a:p>
                      <a:pPr algn="l" fontAlgn="ctr"/>
                      <a:r>
                        <a:rPr lang="en-US" sz="800" b="1" i="0" u="none" strike="noStrike">
                          <a:solidFill>
                            <a:srgbClr val="FFFFFF"/>
                          </a:solidFill>
                          <a:effectLst/>
                          <a:latin typeface="Arial" panose="020B0604020202020204" pitchFamily="34" charset="0"/>
                          <a:ea typeface="+mj-ea"/>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FY22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940303696"/>
                  </a:ext>
                </a:extLst>
              </a:tr>
              <a:tr h="137310">
                <a:tc gridSpan="2">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지급수수료 중 일회성항목</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68226919"/>
                  </a:ext>
                </a:extLst>
              </a:tr>
              <a:tr h="137310">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법적소송</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857739407"/>
                  </a:ext>
                </a:extLst>
              </a:tr>
              <a:tr h="137310">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주주총회 컨설팅</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4145995480"/>
                  </a:ext>
                </a:extLst>
              </a:tr>
              <a:tr h="137310">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주주의결권 확보 용역</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2111638288"/>
                  </a:ext>
                </a:extLst>
              </a:tr>
              <a:tr h="137310">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감정평가수수료</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2857404890"/>
                  </a:ext>
                </a:extLst>
              </a:tr>
              <a:tr h="137310">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회계자문 등</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2965769666"/>
                  </a:ext>
                </a:extLst>
              </a:tr>
              <a:tr h="137310">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채권추심 용역 등</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79362362"/>
                  </a:ext>
                </a:extLst>
              </a:tr>
            </a:tbl>
          </a:graphicData>
        </a:graphic>
      </p:graphicFrame>
      <p:graphicFrame>
        <p:nvGraphicFramePr>
          <p:cNvPr id="32" name="표 31">
            <a:extLst>
              <a:ext uri="{FF2B5EF4-FFF2-40B4-BE49-F238E27FC236}">
                <a16:creationId xmlns:a16="http://schemas.microsoft.com/office/drawing/2014/main" id="{B125A2F4-321B-4673-A813-EEB768A7DC40}"/>
              </a:ext>
            </a:extLst>
          </p:cNvPr>
          <p:cNvGraphicFramePr>
            <a:graphicFrameLocks noGrp="1"/>
          </p:cNvGraphicFramePr>
          <p:nvPr>
            <p:extLst>
              <p:ext uri="{D42A27DB-BD31-4B8C-83A1-F6EECF244321}">
                <p14:modId xmlns:p14="http://schemas.microsoft.com/office/powerpoint/2010/main" val="2335853181"/>
              </p:ext>
            </p:extLst>
          </p:nvPr>
        </p:nvGraphicFramePr>
        <p:xfrm>
          <a:off x="6260400" y="1522800"/>
          <a:ext cx="3214802" cy="1476000"/>
        </p:xfrm>
        <a:graphic>
          <a:graphicData uri="http://schemas.openxmlformats.org/drawingml/2006/table">
            <a:tbl>
              <a:tblPr/>
              <a:tblGrid>
                <a:gridCol w="97769">
                  <a:extLst>
                    <a:ext uri="{9D8B030D-6E8A-4147-A177-3AD203B41FA5}">
                      <a16:colId xmlns:a16="http://schemas.microsoft.com/office/drawing/2014/main" val="3984572648"/>
                    </a:ext>
                  </a:extLst>
                </a:gridCol>
                <a:gridCol w="97769">
                  <a:extLst>
                    <a:ext uri="{9D8B030D-6E8A-4147-A177-3AD203B41FA5}">
                      <a16:colId xmlns:a16="http://schemas.microsoft.com/office/drawing/2014/main" val="2772176270"/>
                    </a:ext>
                  </a:extLst>
                </a:gridCol>
                <a:gridCol w="1429268">
                  <a:extLst>
                    <a:ext uri="{9D8B030D-6E8A-4147-A177-3AD203B41FA5}">
                      <a16:colId xmlns:a16="http://schemas.microsoft.com/office/drawing/2014/main" val="2743615175"/>
                    </a:ext>
                  </a:extLst>
                </a:gridCol>
                <a:gridCol w="397499">
                  <a:extLst>
                    <a:ext uri="{9D8B030D-6E8A-4147-A177-3AD203B41FA5}">
                      <a16:colId xmlns:a16="http://schemas.microsoft.com/office/drawing/2014/main" val="1386617368"/>
                    </a:ext>
                  </a:extLst>
                </a:gridCol>
                <a:gridCol w="397499">
                  <a:extLst>
                    <a:ext uri="{9D8B030D-6E8A-4147-A177-3AD203B41FA5}">
                      <a16:colId xmlns:a16="http://schemas.microsoft.com/office/drawing/2014/main" val="2270705930"/>
                    </a:ext>
                  </a:extLst>
                </a:gridCol>
                <a:gridCol w="397499">
                  <a:extLst>
                    <a:ext uri="{9D8B030D-6E8A-4147-A177-3AD203B41FA5}">
                      <a16:colId xmlns:a16="http://schemas.microsoft.com/office/drawing/2014/main" val="2040108112"/>
                    </a:ext>
                  </a:extLst>
                </a:gridCol>
                <a:gridCol w="397499">
                  <a:extLst>
                    <a:ext uri="{9D8B030D-6E8A-4147-A177-3AD203B41FA5}">
                      <a16:colId xmlns:a16="http://schemas.microsoft.com/office/drawing/2014/main" val="3276315594"/>
                    </a:ext>
                  </a:extLst>
                </a:gridCol>
              </a:tblGrid>
              <a:tr h="147600">
                <a:tc gridSpan="3">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453336409"/>
                  </a:ext>
                </a:extLst>
              </a:tr>
              <a:tr h="147600">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Normalize Adj(-E-F)</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3,594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531372585"/>
                  </a:ext>
                </a:extLst>
              </a:tr>
              <a:tr h="1476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매출원가조정</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987722268"/>
                  </a:ext>
                </a:extLst>
              </a:tr>
              <a:tr h="1476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자기주식 무상출연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898326141"/>
                  </a:ext>
                </a:extLst>
              </a:tr>
              <a:tr h="1476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가공매출 접대비 차감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(1,641)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59325982"/>
                  </a:ext>
                </a:extLst>
              </a:tr>
              <a:tr h="1476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가공매출 운반비 차감 </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949558884"/>
                  </a:ext>
                </a:extLst>
              </a:tr>
              <a:tr h="147600">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판관비조정</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86287269"/>
                  </a:ext>
                </a:extLst>
              </a:tr>
              <a:tr h="147600">
                <a:tc>
                  <a:txBody>
                    <a:bodyPr/>
                    <a:lstStyle/>
                    <a:p>
                      <a:pPr algn="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자기주식 무상출연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0884304"/>
                  </a:ext>
                </a:extLst>
              </a:tr>
              <a:tr h="147600">
                <a:tc>
                  <a:txBody>
                    <a:bodyPr/>
                    <a:lstStyle/>
                    <a:p>
                      <a:pPr algn="r"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지급수수료 중 일회성비용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03865291"/>
                  </a:ext>
                </a:extLst>
              </a:tr>
              <a:tr h="147600">
                <a:tc>
                  <a:txBody>
                    <a:bodyPr/>
                    <a:lstStyle/>
                    <a:p>
                      <a:pPr algn="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접대비 과다사용 </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03903128"/>
                  </a:ext>
                </a:extLst>
              </a:tr>
            </a:tbl>
          </a:graphicData>
        </a:graphic>
      </p:graphicFrame>
      <p:graphicFrame>
        <p:nvGraphicFramePr>
          <p:cNvPr id="22" name="표 21">
            <a:extLst>
              <a:ext uri="{FF2B5EF4-FFF2-40B4-BE49-F238E27FC236}">
                <a16:creationId xmlns:a16="http://schemas.microsoft.com/office/drawing/2014/main" id="{1D69F4B7-FA8C-47A7-BC8F-A7A88A201F39}"/>
              </a:ext>
            </a:extLst>
          </p:cNvPr>
          <p:cNvGraphicFramePr>
            <a:graphicFrameLocks noGrp="1"/>
          </p:cNvGraphicFramePr>
          <p:nvPr>
            <p:extLst>
              <p:ext uri="{D42A27DB-BD31-4B8C-83A1-F6EECF244321}">
                <p14:modId xmlns:p14="http://schemas.microsoft.com/office/powerpoint/2010/main" val="1851706979"/>
              </p:ext>
            </p:extLst>
          </p:nvPr>
        </p:nvGraphicFramePr>
        <p:xfrm>
          <a:off x="2124000" y="1526400"/>
          <a:ext cx="4086300" cy="4428000"/>
        </p:xfrm>
        <a:graphic>
          <a:graphicData uri="http://schemas.openxmlformats.org/drawingml/2006/table">
            <a:tbl>
              <a:tblPr/>
              <a:tblGrid>
                <a:gridCol w="200025">
                  <a:extLst>
                    <a:ext uri="{9D8B030D-6E8A-4147-A177-3AD203B41FA5}">
                      <a16:colId xmlns:a16="http://schemas.microsoft.com/office/drawing/2014/main" val="3916717510"/>
                    </a:ext>
                  </a:extLst>
                </a:gridCol>
                <a:gridCol w="1171575">
                  <a:extLst>
                    <a:ext uri="{9D8B030D-6E8A-4147-A177-3AD203B41FA5}">
                      <a16:colId xmlns:a16="http://schemas.microsoft.com/office/drawing/2014/main" val="2858191903"/>
                    </a:ext>
                  </a:extLst>
                </a:gridCol>
                <a:gridCol w="266700">
                  <a:extLst>
                    <a:ext uri="{9D8B030D-6E8A-4147-A177-3AD203B41FA5}">
                      <a16:colId xmlns:a16="http://schemas.microsoft.com/office/drawing/2014/main" val="4205356099"/>
                    </a:ext>
                  </a:extLst>
                </a:gridCol>
                <a:gridCol w="612000">
                  <a:extLst>
                    <a:ext uri="{9D8B030D-6E8A-4147-A177-3AD203B41FA5}">
                      <a16:colId xmlns:a16="http://schemas.microsoft.com/office/drawing/2014/main" val="678860254"/>
                    </a:ext>
                  </a:extLst>
                </a:gridCol>
                <a:gridCol w="612000">
                  <a:extLst>
                    <a:ext uri="{9D8B030D-6E8A-4147-A177-3AD203B41FA5}">
                      <a16:colId xmlns:a16="http://schemas.microsoft.com/office/drawing/2014/main" val="22269273"/>
                    </a:ext>
                  </a:extLst>
                </a:gridCol>
                <a:gridCol w="612000">
                  <a:extLst>
                    <a:ext uri="{9D8B030D-6E8A-4147-A177-3AD203B41FA5}">
                      <a16:colId xmlns:a16="http://schemas.microsoft.com/office/drawing/2014/main" val="3641547056"/>
                    </a:ext>
                  </a:extLst>
                </a:gridCol>
                <a:gridCol w="612000">
                  <a:extLst>
                    <a:ext uri="{9D8B030D-6E8A-4147-A177-3AD203B41FA5}">
                      <a16:colId xmlns:a16="http://schemas.microsoft.com/office/drawing/2014/main" val="1830591465"/>
                    </a:ext>
                  </a:extLst>
                </a:gridCol>
              </a:tblGrid>
              <a:tr h="147600">
                <a:tc gridSpan="2">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Adjusted 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145993995"/>
                  </a:ext>
                </a:extLst>
              </a:tr>
              <a:tr h="147600">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01983712"/>
                  </a:ext>
                </a:extLst>
              </a:tr>
              <a:tr h="147600">
                <a:tc gridSpan="2">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29111174"/>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126,695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111,683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90,097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369030338"/>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매출원가</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65,853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66,658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46,180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7619290"/>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매출총이익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60,842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45,025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43,917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52956616"/>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Gross Profit %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85018502"/>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판매관리비</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70,043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67,608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55,242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75371243"/>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(22,583)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38978952"/>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39965519"/>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D&amp;A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8,336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98501944"/>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EBITDA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(4,476)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38727589"/>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1270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EBITDA%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67695962"/>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Adjustment </a:t>
                      </a:r>
                    </a:p>
                  </a:txBody>
                  <a:tcPr marL="36000" marR="36000" marT="0" marB="0" anchor="ctr">
                    <a:lnL w="12700" cap="flat" cmpd="sng" algn="ctr">
                      <a:solidFill>
                        <a:srgbClr val="00338D"/>
                      </a:solidFill>
                      <a:prstDash val="solid"/>
                      <a:round/>
                      <a:headEnd type="none" w="med" len="med"/>
                      <a:tailEnd type="none" w="med" len="med"/>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2,080 </a:t>
                      </a:r>
                    </a:p>
                  </a:txBody>
                  <a:tcPr marL="36000" marR="36000" marT="0" marB="0" anchor="ctr">
                    <a:lnL>
                      <a:noFill/>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(2,550)</a:t>
                      </a:r>
                    </a:p>
                  </a:txBody>
                  <a:tcPr marL="36000" marR="36000" marT="0" marB="0" anchor="ctr">
                    <a:lnL>
                      <a:noFill/>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2,859 </a:t>
                      </a:r>
                    </a:p>
                  </a:txBody>
                  <a:tcPr marL="36000" marR="36000" marT="0" marB="0" anchor="ctr">
                    <a:lnL>
                      <a:noFill/>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77876275"/>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Accounitng Adj (D-F)  </a:t>
                      </a:r>
                    </a:p>
                  </a:txBody>
                  <a:tcPr marL="36000" marR="36000" marT="0" marB="0" anchor="ctr">
                    <a:lnL w="1270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49233581"/>
                  </a:ext>
                </a:extLst>
              </a:tr>
              <a:tr h="1476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매출조정</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258368103"/>
                  </a:ext>
                </a:extLst>
              </a:tr>
              <a:tr h="1476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판관비조정</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 </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09244421"/>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Normalize Adj (-E-F) </a:t>
                      </a:r>
                    </a:p>
                  </a:txBody>
                  <a:tcPr marL="36000" marR="36000" marT="0" marB="0" anchor="ctr">
                    <a:lnL w="1270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3,594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684636090"/>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매출원가조정</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52345261"/>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1270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판관비조정</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 </a:t>
                      </a:r>
                    </a:p>
                  </a:txBody>
                  <a:tcPr marL="36000" marR="36000" marT="0" marB="0" anchor="ctr">
                    <a:lnL w="6350" cap="flat" cmpd="sng" algn="ctr">
                      <a:solidFill>
                        <a:srgbClr val="00338D"/>
                      </a:solidFill>
                      <a:prstDash val="dot"/>
                      <a:round/>
                      <a:headEnd type="none" w="med" len="med"/>
                      <a:tailEnd type="none" w="med" len="med"/>
                    </a:lnL>
                    <a:lnR>
                      <a:noFill/>
                    </a:lnR>
                    <a:lnT>
                      <a:noFill/>
                    </a:lnT>
                    <a:lnB w="1270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(1,366)</a:t>
                      </a:r>
                    </a:p>
                  </a:txBody>
                  <a:tcPr marL="36000" marR="36000" marT="0" marB="0" anchor="ctr">
                    <a:lnL>
                      <a:noFill/>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a:t>
                      </a:r>
                    </a:p>
                  </a:txBody>
                  <a:tcPr marL="36000" marR="36000" marT="0" marB="0" anchor="ctr">
                    <a:lnL>
                      <a:noFill/>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(1,876)</a:t>
                      </a:r>
                    </a:p>
                  </a:txBody>
                  <a:tcPr marL="36000" marR="36000" marT="0" marB="0" anchor="ctr">
                    <a:lnL>
                      <a:noFill/>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a:noFill/>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88286514"/>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A'=A+D) </a:t>
                      </a:r>
                    </a:p>
                  </a:txBody>
                  <a:tcPr marL="36000" marR="36000" marT="0" marB="0" anchor="ctr">
                    <a:lnL w="6350" cap="flat" cmpd="sng" algn="ctr">
                      <a:solidFill>
                        <a:srgbClr val="00338D"/>
                      </a:solidFill>
                      <a:prstDash val="solid"/>
                      <a:round/>
                      <a:headEnd type="none" w="med" len="med"/>
                      <a:tailEnd type="none" w="med" len="med"/>
                    </a:lnL>
                    <a:lnR>
                      <a:noFill/>
                    </a:lnR>
                    <a:lnT w="1270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126,695 </a:t>
                      </a:r>
                    </a:p>
                  </a:txBody>
                  <a:tcPr marL="36000" marR="36000" marT="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108,826 </a:t>
                      </a:r>
                    </a:p>
                  </a:txBody>
                  <a:tcPr marL="36000" marR="36000" marT="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90,097 </a:t>
                      </a:r>
                    </a:p>
                  </a:txBody>
                  <a:tcPr marL="36000" marR="36000" marT="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690252098"/>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매출원가</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B’=B+E)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65,139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66,658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44,462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59157333"/>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매출총이익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61,556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42,168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45,634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58064686"/>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Gross Profit %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64482338"/>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판매관리비</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(C’=C+F)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68,677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67,301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54,101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16183360"/>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Adjusted EBIT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(25,133)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13527043"/>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04400762"/>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D&amp;A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8,336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03729497"/>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Adjusted EBITDA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(16,797)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92691195"/>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EBITDA%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45551978"/>
                  </a:ext>
                </a:extLst>
              </a:tr>
            </a:tbl>
          </a:graphicData>
        </a:graphic>
      </p:graphicFrame>
      <p:sp>
        <p:nvSpPr>
          <p:cNvPr id="23" name="TextBox 22">
            <a:extLst>
              <a:ext uri="{FF2B5EF4-FFF2-40B4-BE49-F238E27FC236}">
                <a16:creationId xmlns:a16="http://schemas.microsoft.com/office/drawing/2014/main" id="{44D66014-7CF5-427C-B656-DF0FDD0464FF}"/>
              </a:ext>
            </a:extLst>
          </p:cNvPr>
          <p:cNvSpPr txBox="1"/>
          <p:nvPr/>
        </p:nvSpPr>
        <p:spPr>
          <a:xfrm>
            <a:off x="509631" y="4773988"/>
            <a:ext cx="1411448" cy="1054135"/>
          </a:xfrm>
          <a:prstGeom prst="rect">
            <a:avLst/>
          </a:prstGeom>
          <a:noFill/>
        </p:spPr>
        <p:txBody>
          <a:bodyPr wrap="square" lIns="0" tIns="0" rIns="0" bIns="0">
            <a:spAutoFit/>
          </a:bodyPr>
          <a:lstStyle/>
          <a:p>
            <a:pPr marL="0" marR="0" lvl="0" indent="0" algn="l" defTabSz="914400" rtl="0" eaLnBrk="1" fontAlgn="auto" latinLnBrk="0" hangingPunct="1">
              <a:lnSpc>
                <a:spcPts val="1200"/>
              </a:lnSpc>
              <a:spcBef>
                <a:spcPts val="600"/>
              </a:spcBef>
              <a:spcAft>
                <a:spcPts val="0"/>
              </a:spcAft>
              <a:buClr>
                <a:srgbClr val="00338D"/>
              </a:buClr>
              <a:buSzTx/>
              <a:buFontTx/>
              <a:buNone/>
              <a:tabLst>
                <a:tab pos="4935538" algn="l"/>
              </a:tabLst>
              <a:defRPr/>
            </a:pPr>
            <a:r>
              <a:rPr kumimoji="0" lang="en-US" altLang="ko-KR" sz="800" b="0" i="1"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[Limitation]</a:t>
            </a:r>
          </a:p>
          <a:p>
            <a:pPr marL="0" marR="0" lvl="0" indent="0" algn="l" defTabSz="914400" rtl="0" eaLnBrk="1" fontAlgn="auto" latinLnBrk="0" hangingPunct="1">
              <a:spcBef>
                <a:spcPts val="300"/>
              </a:spcBef>
              <a:spcAft>
                <a:spcPts val="0"/>
              </a:spcAft>
              <a:buClr>
                <a:srgbClr val="00338D"/>
              </a:buClr>
              <a:buSzTx/>
              <a:buFontTx/>
              <a:buNone/>
              <a:tabLst>
                <a:tab pos="4935538" algn="l"/>
              </a:tabLst>
              <a:defRPr/>
            </a:pPr>
            <a:r>
              <a:rPr kumimoji="0" lang="ko-KR" altLang="en-US" sz="800" b="0" i="1"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회사제시 자료 및 커뮤니케이션의 제약으로 일부 항목에 대해 조사보고서를 준용하였음</a:t>
            </a:r>
            <a:r>
              <a:rPr kumimoji="0" lang="en-US" altLang="ko-KR" sz="800" b="0" i="1"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 2022</a:t>
            </a:r>
            <a:r>
              <a:rPr kumimoji="0" lang="ko-KR" altLang="en-US" sz="800" b="0" i="1"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년의 경우 회사로부터 결산 손익자료를 수령하지 못하여 조정 반영이 불가함</a:t>
            </a:r>
            <a:endPar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endParaRPr>
          </a:p>
        </p:txBody>
      </p:sp>
    </p:spTree>
    <p:extLst>
      <p:ext uri="{BB962C8B-B14F-4D97-AF65-F5344CB8AC3E}">
        <p14:creationId xmlns:p14="http://schemas.microsoft.com/office/powerpoint/2010/main" val="3641916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380349125"/>
              </p:ext>
            </p:extLst>
          </p:nvPr>
        </p:nvGraphicFramePr>
        <p:xfrm>
          <a:off x="468001" y="1191600"/>
          <a:ext cx="9038334" cy="505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Adjusted EBITDA</a:t>
                      </a:r>
                      <a:b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b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p>
                      <a:pPr marL="0" lvl="4" algn="l">
                        <a:spcBef>
                          <a:spcPts val="600"/>
                        </a:spcBef>
                      </a:pP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2019</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6</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월부터 발생한 임원실 및 미래혁신그룹 접대비 사용금액을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비경상적</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비용으로 보아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Normalize</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조정을 수행함</a:t>
                      </a:r>
                      <a:endPar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lvl="4" algn="just">
                        <a:spcBef>
                          <a:spcPts val="600"/>
                        </a:spcBef>
                      </a:pP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 name="TextBox 8">
            <a:extLst>
              <a:ext uri="{FF2B5EF4-FFF2-40B4-BE49-F238E27FC236}">
                <a16:creationId xmlns:a16="http://schemas.microsoft.com/office/drawing/2014/main" id="{9A55ACBD-4649-434D-99D9-38B79F51CD65}"/>
              </a:ext>
            </a:extLst>
          </p:cNvPr>
          <p:cNvSpPr txBox="1"/>
          <p:nvPr/>
        </p:nvSpPr>
        <p:spPr>
          <a:xfrm>
            <a:off x="6312153" y="1585305"/>
            <a:ext cx="3125846" cy="4638376"/>
          </a:xfrm>
          <a:prstGeom prst="rect">
            <a:avLst/>
          </a:prstGeom>
          <a:noFill/>
          <a:ln>
            <a:noFill/>
          </a:ln>
        </p:spPr>
        <p:txBody>
          <a:bodyPr wrap="square" lIns="36000" tIns="108000" rIns="36000" bIns="36000" rtlCol="0">
            <a:noAutofit/>
          </a:bodyPr>
          <a:lstStyle/>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p:txBody>
      </p:sp>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Adjusted EBITDA (4/4)</a:t>
            </a:r>
          </a:p>
        </p:txBody>
      </p:sp>
      <p:sp>
        <p:nvSpPr>
          <p:cNvPr id="37" name="제목 2">
            <a:extLst>
              <a:ext uri="{FF2B5EF4-FFF2-40B4-BE49-F238E27FC236}">
                <a16:creationId xmlns:a16="http://schemas.microsoft.com/office/drawing/2014/main" id="{0DEA42B1-75AA-4FD7-B770-7C5BC12CF9F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38" name="직사각형 119">
            <a:extLst>
              <a:ext uri="{FF2B5EF4-FFF2-40B4-BE49-F238E27FC236}">
                <a16:creationId xmlns:a16="http://schemas.microsoft.com/office/drawing/2014/main" id="{BAD581E0-E859-4F67-A2CE-3E72775D51E0}"/>
              </a:ext>
            </a:extLst>
          </p:cNvPr>
          <p:cNvSpPr/>
          <p:nvPr/>
        </p:nvSpPr>
        <p:spPr bwMode="auto">
          <a:xfrm>
            <a:off x="-636544" y="599203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16" name="TextBox 15">
            <a:extLst>
              <a:ext uri="{FF2B5EF4-FFF2-40B4-BE49-F238E27FC236}">
                <a16:creationId xmlns:a16="http://schemas.microsoft.com/office/drawing/2014/main" id="{AD2AC5C1-7235-4A56-99E1-8B2ABC021758}"/>
              </a:ext>
            </a:extLst>
          </p:cNvPr>
          <p:cNvSpPr txBox="1"/>
          <p:nvPr/>
        </p:nvSpPr>
        <p:spPr>
          <a:xfrm>
            <a:off x="6283354" y="2969953"/>
            <a:ext cx="3125846" cy="1293852"/>
          </a:xfrm>
          <a:prstGeom prst="rect">
            <a:avLst/>
          </a:prstGeom>
          <a:noFill/>
          <a:ln>
            <a:noFill/>
          </a:ln>
        </p:spPr>
        <p:txBody>
          <a:bodyPr wrap="square" lIns="36000" tIns="108000" rIns="36000" bIns="36000" rtlCol="0">
            <a:noAutofit/>
          </a:bodyPr>
          <a:lstStyle/>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임원실 사용 접대비의 경우 </a:t>
            </a:r>
            <a:r>
              <a:rPr lang="en-US" altLang="ko-KR" sz="900">
                <a:solidFill>
                  <a:srgbClr val="000000"/>
                </a:solidFill>
                <a:latin typeface="Arial" panose="020B0604020202020204" pitchFamily="34" charset="0"/>
                <a:cs typeface="Arial" panose="020B0604020202020204" pitchFamily="34" charset="0"/>
              </a:rPr>
              <a:t>2019</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6</a:t>
            </a:r>
            <a:r>
              <a:rPr lang="ko-KR" altLang="en-US" sz="900">
                <a:solidFill>
                  <a:srgbClr val="000000"/>
                </a:solidFill>
                <a:latin typeface="Arial" panose="020B0604020202020204" pitchFamily="34" charset="0"/>
                <a:cs typeface="Arial" panose="020B0604020202020204" pitchFamily="34" charset="0"/>
              </a:rPr>
              <a:t>월 이후 발생하면서  접대비 비용을 전기 대비 크게 증가시킴</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前 대표이사 및 임원들의 과다한 법인카드 사용에 의한 것이므로</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해당 사용액을 </a:t>
            </a:r>
            <a:r>
              <a:rPr lang="ko-KR" altLang="en-US" sz="900" err="1">
                <a:solidFill>
                  <a:srgbClr val="000000"/>
                </a:solidFill>
                <a:latin typeface="Arial" panose="020B0604020202020204" pitchFamily="34" charset="0"/>
                <a:cs typeface="Arial" panose="020B0604020202020204" pitchFamily="34" charset="0"/>
              </a:rPr>
              <a:t>비경상적</a:t>
            </a:r>
            <a:r>
              <a:rPr lang="ko-KR" altLang="en-US" sz="900">
                <a:solidFill>
                  <a:srgbClr val="000000"/>
                </a:solidFill>
                <a:latin typeface="Arial" panose="020B0604020202020204" pitchFamily="34" charset="0"/>
                <a:cs typeface="Arial" panose="020B0604020202020204" pitchFamily="34" charset="0"/>
              </a:rPr>
              <a:t> 성격으로 보아 조정함</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p:txBody>
      </p:sp>
      <p:sp>
        <p:nvSpPr>
          <p:cNvPr id="26" name="순서도: 연결자 25">
            <a:extLst>
              <a:ext uri="{FF2B5EF4-FFF2-40B4-BE49-F238E27FC236}">
                <a16:creationId xmlns:a16="http://schemas.microsoft.com/office/drawing/2014/main" id="{73C4CAA9-7D9E-420C-85B2-9A654815E5C6}"/>
              </a:ext>
            </a:extLst>
          </p:cNvPr>
          <p:cNvSpPr/>
          <p:nvPr/>
        </p:nvSpPr>
        <p:spPr bwMode="auto">
          <a:xfrm>
            <a:off x="6362029" y="284553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27" name="순서도: 연결자 26">
            <a:extLst>
              <a:ext uri="{FF2B5EF4-FFF2-40B4-BE49-F238E27FC236}">
                <a16:creationId xmlns:a16="http://schemas.microsoft.com/office/drawing/2014/main" id="{BD0D606B-B24E-463D-B537-1A1EA358AEE6}"/>
              </a:ext>
            </a:extLst>
          </p:cNvPr>
          <p:cNvSpPr/>
          <p:nvPr/>
        </p:nvSpPr>
        <p:spPr bwMode="auto">
          <a:xfrm>
            <a:off x="6283354" y="308214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graphicFrame>
        <p:nvGraphicFramePr>
          <p:cNvPr id="20" name="표 19">
            <a:extLst>
              <a:ext uri="{FF2B5EF4-FFF2-40B4-BE49-F238E27FC236}">
                <a16:creationId xmlns:a16="http://schemas.microsoft.com/office/drawing/2014/main" id="{43F13B41-1AA9-4881-A103-6242F0275310}"/>
              </a:ext>
            </a:extLst>
          </p:cNvPr>
          <p:cNvGraphicFramePr>
            <a:graphicFrameLocks noGrp="1"/>
          </p:cNvGraphicFramePr>
          <p:nvPr>
            <p:extLst>
              <p:ext uri="{D42A27DB-BD31-4B8C-83A1-F6EECF244321}">
                <p14:modId xmlns:p14="http://schemas.microsoft.com/office/powerpoint/2010/main" val="2120286774"/>
              </p:ext>
            </p:extLst>
          </p:nvPr>
        </p:nvGraphicFramePr>
        <p:xfrm>
          <a:off x="6259631" y="3775473"/>
          <a:ext cx="3214805" cy="609600"/>
        </p:xfrm>
        <a:graphic>
          <a:graphicData uri="http://schemas.openxmlformats.org/drawingml/2006/table">
            <a:tbl>
              <a:tblPr/>
              <a:tblGrid>
                <a:gridCol w="99824">
                  <a:extLst>
                    <a:ext uri="{9D8B030D-6E8A-4147-A177-3AD203B41FA5}">
                      <a16:colId xmlns:a16="http://schemas.microsoft.com/office/drawing/2014/main" val="4054789223"/>
                    </a:ext>
                  </a:extLst>
                </a:gridCol>
                <a:gridCol w="1488405">
                  <a:extLst>
                    <a:ext uri="{9D8B030D-6E8A-4147-A177-3AD203B41FA5}">
                      <a16:colId xmlns:a16="http://schemas.microsoft.com/office/drawing/2014/main" val="1198760903"/>
                    </a:ext>
                  </a:extLst>
                </a:gridCol>
                <a:gridCol w="406644">
                  <a:extLst>
                    <a:ext uri="{9D8B030D-6E8A-4147-A177-3AD203B41FA5}">
                      <a16:colId xmlns:a16="http://schemas.microsoft.com/office/drawing/2014/main" val="412077378"/>
                    </a:ext>
                  </a:extLst>
                </a:gridCol>
                <a:gridCol w="406644">
                  <a:extLst>
                    <a:ext uri="{9D8B030D-6E8A-4147-A177-3AD203B41FA5}">
                      <a16:colId xmlns:a16="http://schemas.microsoft.com/office/drawing/2014/main" val="578708410"/>
                    </a:ext>
                  </a:extLst>
                </a:gridCol>
                <a:gridCol w="406644">
                  <a:extLst>
                    <a:ext uri="{9D8B030D-6E8A-4147-A177-3AD203B41FA5}">
                      <a16:colId xmlns:a16="http://schemas.microsoft.com/office/drawing/2014/main" val="2290545075"/>
                    </a:ext>
                  </a:extLst>
                </a:gridCol>
                <a:gridCol w="406644">
                  <a:extLst>
                    <a:ext uri="{9D8B030D-6E8A-4147-A177-3AD203B41FA5}">
                      <a16:colId xmlns:a16="http://schemas.microsoft.com/office/drawing/2014/main" val="1653305169"/>
                    </a:ext>
                  </a:extLst>
                </a:gridCol>
              </a:tblGrid>
              <a:tr h="152400">
                <a:tc gridSpan="2">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940303696"/>
                  </a:ext>
                </a:extLst>
              </a:tr>
              <a:tr h="15240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접대비 과다사용</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68226919"/>
                  </a:ext>
                </a:extLst>
              </a:tr>
              <a:tr h="1524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임원실사용금액</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857739407"/>
                  </a:ext>
                </a:extLst>
              </a:tr>
              <a:tr h="1524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미래혁신그룹사용금액</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79362362"/>
                  </a:ext>
                </a:extLst>
              </a:tr>
            </a:tbl>
          </a:graphicData>
        </a:graphic>
      </p:graphicFrame>
      <p:graphicFrame>
        <p:nvGraphicFramePr>
          <p:cNvPr id="22" name="표 21">
            <a:extLst>
              <a:ext uri="{FF2B5EF4-FFF2-40B4-BE49-F238E27FC236}">
                <a16:creationId xmlns:a16="http://schemas.microsoft.com/office/drawing/2014/main" id="{1271B72B-CF9F-46D5-9BB5-C930F76A58A2}"/>
              </a:ext>
            </a:extLst>
          </p:cNvPr>
          <p:cNvGraphicFramePr>
            <a:graphicFrameLocks noGrp="1"/>
          </p:cNvGraphicFramePr>
          <p:nvPr>
            <p:extLst>
              <p:ext uri="{D42A27DB-BD31-4B8C-83A1-F6EECF244321}">
                <p14:modId xmlns:p14="http://schemas.microsoft.com/office/powerpoint/2010/main" val="1935654155"/>
              </p:ext>
            </p:extLst>
          </p:nvPr>
        </p:nvGraphicFramePr>
        <p:xfrm>
          <a:off x="6260400" y="1522800"/>
          <a:ext cx="3214802" cy="1476000"/>
        </p:xfrm>
        <a:graphic>
          <a:graphicData uri="http://schemas.openxmlformats.org/drawingml/2006/table">
            <a:tbl>
              <a:tblPr/>
              <a:tblGrid>
                <a:gridCol w="97769">
                  <a:extLst>
                    <a:ext uri="{9D8B030D-6E8A-4147-A177-3AD203B41FA5}">
                      <a16:colId xmlns:a16="http://schemas.microsoft.com/office/drawing/2014/main" val="3984572648"/>
                    </a:ext>
                  </a:extLst>
                </a:gridCol>
                <a:gridCol w="97769">
                  <a:extLst>
                    <a:ext uri="{9D8B030D-6E8A-4147-A177-3AD203B41FA5}">
                      <a16:colId xmlns:a16="http://schemas.microsoft.com/office/drawing/2014/main" val="2772176270"/>
                    </a:ext>
                  </a:extLst>
                </a:gridCol>
                <a:gridCol w="1429268">
                  <a:extLst>
                    <a:ext uri="{9D8B030D-6E8A-4147-A177-3AD203B41FA5}">
                      <a16:colId xmlns:a16="http://schemas.microsoft.com/office/drawing/2014/main" val="2743615175"/>
                    </a:ext>
                  </a:extLst>
                </a:gridCol>
                <a:gridCol w="397499">
                  <a:extLst>
                    <a:ext uri="{9D8B030D-6E8A-4147-A177-3AD203B41FA5}">
                      <a16:colId xmlns:a16="http://schemas.microsoft.com/office/drawing/2014/main" val="1386617368"/>
                    </a:ext>
                  </a:extLst>
                </a:gridCol>
                <a:gridCol w="397499">
                  <a:extLst>
                    <a:ext uri="{9D8B030D-6E8A-4147-A177-3AD203B41FA5}">
                      <a16:colId xmlns:a16="http://schemas.microsoft.com/office/drawing/2014/main" val="2270705930"/>
                    </a:ext>
                  </a:extLst>
                </a:gridCol>
                <a:gridCol w="397499">
                  <a:extLst>
                    <a:ext uri="{9D8B030D-6E8A-4147-A177-3AD203B41FA5}">
                      <a16:colId xmlns:a16="http://schemas.microsoft.com/office/drawing/2014/main" val="2040108112"/>
                    </a:ext>
                  </a:extLst>
                </a:gridCol>
                <a:gridCol w="397499">
                  <a:extLst>
                    <a:ext uri="{9D8B030D-6E8A-4147-A177-3AD203B41FA5}">
                      <a16:colId xmlns:a16="http://schemas.microsoft.com/office/drawing/2014/main" val="3276315594"/>
                    </a:ext>
                  </a:extLst>
                </a:gridCol>
              </a:tblGrid>
              <a:tr h="147600">
                <a:tc gridSpan="3">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453336409"/>
                  </a:ext>
                </a:extLst>
              </a:tr>
              <a:tr h="147600">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Normalize Adj(-E-F)</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3,594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531372585"/>
                  </a:ext>
                </a:extLst>
              </a:tr>
              <a:tr h="1476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매출원가조정</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987722268"/>
                  </a:ext>
                </a:extLst>
              </a:tr>
              <a:tr h="1476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자기주식 무상출연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898326141"/>
                  </a:ext>
                </a:extLst>
              </a:tr>
              <a:tr h="1476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가공매출 접대비 차감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(1,641)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59325982"/>
                  </a:ext>
                </a:extLst>
              </a:tr>
              <a:tr h="1476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가공매출 운반비 차감 </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949558884"/>
                  </a:ext>
                </a:extLst>
              </a:tr>
              <a:tr h="147600">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판관비조정</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86287269"/>
                  </a:ext>
                </a:extLst>
              </a:tr>
              <a:tr h="147600">
                <a:tc>
                  <a:txBody>
                    <a:bodyPr/>
                    <a:lstStyle/>
                    <a:p>
                      <a:pPr algn="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자기주식 무상출연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0884304"/>
                  </a:ext>
                </a:extLst>
              </a:tr>
              <a:tr h="147600">
                <a:tc>
                  <a:txBody>
                    <a:bodyPr/>
                    <a:lstStyle/>
                    <a:p>
                      <a:pPr algn="r"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지급수수료 중 일회성비용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03865291"/>
                  </a:ext>
                </a:extLst>
              </a:tr>
              <a:tr h="147600">
                <a:tc>
                  <a:txBody>
                    <a:bodyPr/>
                    <a:lstStyle/>
                    <a:p>
                      <a:pPr algn="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접대비 과다사용 </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03903128"/>
                  </a:ext>
                </a:extLst>
              </a:tr>
            </a:tbl>
          </a:graphicData>
        </a:graphic>
      </p:graphicFrame>
      <p:graphicFrame>
        <p:nvGraphicFramePr>
          <p:cNvPr id="21" name="표 20">
            <a:extLst>
              <a:ext uri="{FF2B5EF4-FFF2-40B4-BE49-F238E27FC236}">
                <a16:creationId xmlns:a16="http://schemas.microsoft.com/office/drawing/2014/main" id="{5FEDBCAE-89D7-49A1-8B58-87C9FA33D544}"/>
              </a:ext>
            </a:extLst>
          </p:cNvPr>
          <p:cNvGraphicFramePr>
            <a:graphicFrameLocks noGrp="1"/>
          </p:cNvGraphicFramePr>
          <p:nvPr>
            <p:extLst>
              <p:ext uri="{D42A27DB-BD31-4B8C-83A1-F6EECF244321}">
                <p14:modId xmlns:p14="http://schemas.microsoft.com/office/powerpoint/2010/main" val="1851706979"/>
              </p:ext>
            </p:extLst>
          </p:nvPr>
        </p:nvGraphicFramePr>
        <p:xfrm>
          <a:off x="2124000" y="1526400"/>
          <a:ext cx="4086300" cy="4428000"/>
        </p:xfrm>
        <a:graphic>
          <a:graphicData uri="http://schemas.openxmlformats.org/drawingml/2006/table">
            <a:tbl>
              <a:tblPr/>
              <a:tblGrid>
                <a:gridCol w="200025">
                  <a:extLst>
                    <a:ext uri="{9D8B030D-6E8A-4147-A177-3AD203B41FA5}">
                      <a16:colId xmlns:a16="http://schemas.microsoft.com/office/drawing/2014/main" val="3916717510"/>
                    </a:ext>
                  </a:extLst>
                </a:gridCol>
                <a:gridCol w="1171575">
                  <a:extLst>
                    <a:ext uri="{9D8B030D-6E8A-4147-A177-3AD203B41FA5}">
                      <a16:colId xmlns:a16="http://schemas.microsoft.com/office/drawing/2014/main" val="2858191903"/>
                    </a:ext>
                  </a:extLst>
                </a:gridCol>
                <a:gridCol w="266700">
                  <a:extLst>
                    <a:ext uri="{9D8B030D-6E8A-4147-A177-3AD203B41FA5}">
                      <a16:colId xmlns:a16="http://schemas.microsoft.com/office/drawing/2014/main" val="4205356099"/>
                    </a:ext>
                  </a:extLst>
                </a:gridCol>
                <a:gridCol w="612000">
                  <a:extLst>
                    <a:ext uri="{9D8B030D-6E8A-4147-A177-3AD203B41FA5}">
                      <a16:colId xmlns:a16="http://schemas.microsoft.com/office/drawing/2014/main" val="678860254"/>
                    </a:ext>
                  </a:extLst>
                </a:gridCol>
                <a:gridCol w="612000">
                  <a:extLst>
                    <a:ext uri="{9D8B030D-6E8A-4147-A177-3AD203B41FA5}">
                      <a16:colId xmlns:a16="http://schemas.microsoft.com/office/drawing/2014/main" val="22269273"/>
                    </a:ext>
                  </a:extLst>
                </a:gridCol>
                <a:gridCol w="612000">
                  <a:extLst>
                    <a:ext uri="{9D8B030D-6E8A-4147-A177-3AD203B41FA5}">
                      <a16:colId xmlns:a16="http://schemas.microsoft.com/office/drawing/2014/main" val="3641547056"/>
                    </a:ext>
                  </a:extLst>
                </a:gridCol>
                <a:gridCol w="612000">
                  <a:extLst>
                    <a:ext uri="{9D8B030D-6E8A-4147-A177-3AD203B41FA5}">
                      <a16:colId xmlns:a16="http://schemas.microsoft.com/office/drawing/2014/main" val="1830591465"/>
                    </a:ext>
                  </a:extLst>
                </a:gridCol>
              </a:tblGrid>
              <a:tr h="147600">
                <a:tc gridSpan="2">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Adjusted 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145993995"/>
                  </a:ext>
                </a:extLst>
              </a:tr>
              <a:tr h="147600">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01983712"/>
                  </a:ext>
                </a:extLst>
              </a:tr>
              <a:tr h="147600">
                <a:tc gridSpan="2">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29111174"/>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126,695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111,683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90,097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369030338"/>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매출원가</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65,853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66,658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46,180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7619290"/>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매출총이익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60,842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45,025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43,917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52956616"/>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Gross Profit %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85018502"/>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판매관리비</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70,043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67,608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55,242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75371243"/>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(22,583)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38978952"/>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39965519"/>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D&amp;A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8,336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98501944"/>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EBITDA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(4,476)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38727589"/>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1270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EBITDA%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67695962"/>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Adjustment </a:t>
                      </a:r>
                    </a:p>
                  </a:txBody>
                  <a:tcPr marL="36000" marR="36000" marT="0" marB="0" anchor="ctr">
                    <a:lnL w="12700" cap="flat" cmpd="sng" algn="ctr">
                      <a:solidFill>
                        <a:srgbClr val="00338D"/>
                      </a:solidFill>
                      <a:prstDash val="solid"/>
                      <a:round/>
                      <a:headEnd type="none" w="med" len="med"/>
                      <a:tailEnd type="none" w="med" len="med"/>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2,080 </a:t>
                      </a:r>
                    </a:p>
                  </a:txBody>
                  <a:tcPr marL="36000" marR="36000" marT="0" marB="0" anchor="ctr">
                    <a:lnL>
                      <a:noFill/>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(2,550)</a:t>
                      </a:r>
                    </a:p>
                  </a:txBody>
                  <a:tcPr marL="36000" marR="36000" marT="0" marB="0" anchor="ctr">
                    <a:lnL>
                      <a:noFill/>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2,859 </a:t>
                      </a:r>
                    </a:p>
                  </a:txBody>
                  <a:tcPr marL="36000" marR="36000" marT="0" marB="0" anchor="ctr">
                    <a:lnL>
                      <a:noFill/>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77876275"/>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Accounitng Adj (D-F)  </a:t>
                      </a:r>
                    </a:p>
                  </a:txBody>
                  <a:tcPr marL="36000" marR="36000" marT="0" marB="0" anchor="ctr">
                    <a:lnL w="1270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49233581"/>
                  </a:ext>
                </a:extLst>
              </a:tr>
              <a:tr h="1476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매출조정</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258368103"/>
                  </a:ext>
                </a:extLst>
              </a:tr>
              <a:tr h="1476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판관비조정</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 </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09244421"/>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Normalize Adj (-E-F) </a:t>
                      </a:r>
                    </a:p>
                  </a:txBody>
                  <a:tcPr marL="36000" marR="36000" marT="0" marB="0" anchor="ctr">
                    <a:lnL w="1270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3,594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684636090"/>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매출원가조정</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52345261"/>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1270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판관비조정</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 </a:t>
                      </a:r>
                    </a:p>
                  </a:txBody>
                  <a:tcPr marL="36000" marR="36000" marT="0" marB="0" anchor="ctr">
                    <a:lnL w="6350" cap="flat" cmpd="sng" algn="ctr">
                      <a:solidFill>
                        <a:srgbClr val="00338D"/>
                      </a:solidFill>
                      <a:prstDash val="dot"/>
                      <a:round/>
                      <a:headEnd type="none" w="med" len="med"/>
                      <a:tailEnd type="none" w="med" len="med"/>
                    </a:lnL>
                    <a:lnR>
                      <a:noFill/>
                    </a:lnR>
                    <a:lnT>
                      <a:noFill/>
                    </a:lnT>
                    <a:lnB w="1270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(1,366)</a:t>
                      </a:r>
                    </a:p>
                  </a:txBody>
                  <a:tcPr marL="36000" marR="36000" marT="0" marB="0" anchor="ctr">
                    <a:lnL>
                      <a:noFill/>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a:t>
                      </a:r>
                    </a:p>
                  </a:txBody>
                  <a:tcPr marL="36000" marR="36000" marT="0" marB="0" anchor="ctr">
                    <a:lnL>
                      <a:noFill/>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(1,876)</a:t>
                      </a:r>
                    </a:p>
                  </a:txBody>
                  <a:tcPr marL="36000" marR="36000" marT="0" marB="0" anchor="ctr">
                    <a:lnL>
                      <a:noFill/>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12700" cap="flat" cmpd="sng" algn="ctr">
                      <a:solidFill>
                        <a:srgbClr val="00338D"/>
                      </a:solidFill>
                      <a:prstDash val="solid"/>
                      <a:round/>
                      <a:headEnd type="none" w="med" len="med"/>
                      <a:tailEnd type="none" w="med" len="med"/>
                    </a:lnR>
                    <a:lnT>
                      <a:noFill/>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88286514"/>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A'=A+D) </a:t>
                      </a:r>
                    </a:p>
                  </a:txBody>
                  <a:tcPr marL="36000" marR="36000" marT="0" marB="0" anchor="ctr">
                    <a:lnL w="6350" cap="flat" cmpd="sng" algn="ctr">
                      <a:solidFill>
                        <a:srgbClr val="00338D"/>
                      </a:solidFill>
                      <a:prstDash val="solid"/>
                      <a:round/>
                      <a:headEnd type="none" w="med" len="med"/>
                      <a:tailEnd type="none" w="med" len="med"/>
                    </a:lnL>
                    <a:lnR>
                      <a:noFill/>
                    </a:lnR>
                    <a:lnT w="1270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126,695 </a:t>
                      </a:r>
                    </a:p>
                  </a:txBody>
                  <a:tcPr marL="36000" marR="36000" marT="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108,826 </a:t>
                      </a:r>
                    </a:p>
                  </a:txBody>
                  <a:tcPr marL="36000" marR="36000" marT="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90,097 </a:t>
                      </a:r>
                    </a:p>
                  </a:txBody>
                  <a:tcPr marL="36000" marR="36000" marT="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690252098"/>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매출원가</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B’=B+E)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65,139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66,658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44,462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59157333"/>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매출총이익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61,556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42,168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45,634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58064686"/>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Gross Profit %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64482338"/>
                  </a:ext>
                </a:extLst>
              </a:tr>
              <a:tr h="1476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판매관리비</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(C’=C+F)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68,677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67,301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54,101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16183360"/>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Adjusted EBIT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(25,133)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13527043"/>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04400762"/>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D&amp;A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8,336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03729497"/>
                  </a:ext>
                </a:extLst>
              </a:tr>
              <a:tr h="1476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Adjusted EBITDA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(16,797)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92691195"/>
                  </a:ext>
                </a:extLst>
              </a:tr>
              <a:tr h="1476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EBITDA%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45551978"/>
                  </a:ext>
                </a:extLst>
              </a:tr>
            </a:tbl>
          </a:graphicData>
        </a:graphic>
      </p:graphicFrame>
      <p:sp>
        <p:nvSpPr>
          <p:cNvPr id="24" name="TextBox 23">
            <a:extLst>
              <a:ext uri="{FF2B5EF4-FFF2-40B4-BE49-F238E27FC236}">
                <a16:creationId xmlns:a16="http://schemas.microsoft.com/office/drawing/2014/main" id="{EFC96643-3964-4D52-AF88-12730A59AD2A}"/>
              </a:ext>
            </a:extLst>
          </p:cNvPr>
          <p:cNvSpPr txBox="1"/>
          <p:nvPr/>
        </p:nvSpPr>
        <p:spPr>
          <a:xfrm>
            <a:off x="509631" y="4773988"/>
            <a:ext cx="1411448" cy="1054135"/>
          </a:xfrm>
          <a:prstGeom prst="rect">
            <a:avLst/>
          </a:prstGeom>
          <a:noFill/>
        </p:spPr>
        <p:txBody>
          <a:bodyPr wrap="square" lIns="0" tIns="0" rIns="0" bIns="0">
            <a:spAutoFit/>
          </a:bodyPr>
          <a:lstStyle/>
          <a:p>
            <a:pPr marL="0" marR="0" lvl="0" indent="0" algn="l" defTabSz="914400" rtl="0" eaLnBrk="1" fontAlgn="auto" latinLnBrk="0" hangingPunct="1">
              <a:lnSpc>
                <a:spcPts val="1200"/>
              </a:lnSpc>
              <a:spcBef>
                <a:spcPts val="600"/>
              </a:spcBef>
              <a:spcAft>
                <a:spcPts val="0"/>
              </a:spcAft>
              <a:buClr>
                <a:srgbClr val="00338D"/>
              </a:buClr>
              <a:buSzTx/>
              <a:buFontTx/>
              <a:buNone/>
              <a:tabLst>
                <a:tab pos="4935538" algn="l"/>
              </a:tabLst>
              <a:defRPr/>
            </a:pPr>
            <a:r>
              <a:rPr kumimoji="0" lang="en-US" altLang="ko-KR" sz="800" b="0" i="1"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[Limitation]</a:t>
            </a:r>
          </a:p>
          <a:p>
            <a:pPr marL="0" marR="0" lvl="0" indent="0" algn="l" defTabSz="914400" rtl="0" eaLnBrk="1" fontAlgn="auto" latinLnBrk="0" hangingPunct="1">
              <a:spcBef>
                <a:spcPts val="300"/>
              </a:spcBef>
              <a:spcAft>
                <a:spcPts val="0"/>
              </a:spcAft>
              <a:buClr>
                <a:srgbClr val="00338D"/>
              </a:buClr>
              <a:buSzTx/>
              <a:buFontTx/>
              <a:buNone/>
              <a:tabLst>
                <a:tab pos="4935538" algn="l"/>
              </a:tabLst>
              <a:defRPr/>
            </a:pPr>
            <a:r>
              <a:rPr kumimoji="0" lang="ko-KR" altLang="en-US" sz="800" b="0" i="1"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회사제시 자료 및 커뮤니케이션의 제약으로 일부 항목에 대해 조사보고서를 준용하였음</a:t>
            </a:r>
            <a:r>
              <a:rPr kumimoji="0" lang="en-US" altLang="ko-KR" sz="800" b="0" i="1"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 2022</a:t>
            </a:r>
            <a:r>
              <a:rPr kumimoji="0" lang="ko-KR" altLang="en-US" sz="800" b="0" i="1"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년의 경우 회사로부터 결산 손익자료를 수령하지 못하여 조정 반영이 불가함</a:t>
            </a:r>
            <a:endPar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endParaRPr>
          </a:p>
        </p:txBody>
      </p:sp>
    </p:spTree>
    <p:extLst>
      <p:ext uri="{BB962C8B-B14F-4D97-AF65-F5344CB8AC3E}">
        <p14:creationId xmlns:p14="http://schemas.microsoft.com/office/powerpoint/2010/main" val="3815285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4215990454"/>
              </p:ext>
            </p:extLst>
          </p:nvPr>
        </p:nvGraphicFramePr>
        <p:xfrm>
          <a:off x="468001" y="1191600"/>
          <a:ext cx="9038334" cy="50220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592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Revenue Movement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회사의 매출은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2019</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이후 거의 모든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Channel </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및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Brand</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에 대해 감소하고 있는 추세로 분석됨</a:t>
                      </a: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1" name="제목 2">
            <a:extLst>
              <a:ext uri="{FF2B5EF4-FFF2-40B4-BE49-F238E27FC236}">
                <a16:creationId xmlns:a16="http://schemas.microsoft.com/office/drawing/2014/main" id="{DFABA1A1-3B35-4C44-8222-BA703D02265C}"/>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Revenue</a:t>
            </a:r>
            <a:endParaRPr lang="en-US" altLang="ko-KR" sz="4400" b="1">
              <a:solidFill>
                <a:srgbClr val="00338D"/>
              </a:solidFill>
              <a:highlight>
                <a:srgbClr val="FFFF00"/>
              </a:highlight>
              <a:latin typeface="KPMG Extralight" panose="020B0303030202040204" pitchFamily="34" charset="0"/>
            </a:endParaRPr>
          </a:p>
        </p:txBody>
      </p:sp>
      <p:sp>
        <p:nvSpPr>
          <p:cNvPr id="38" name="제목 2">
            <a:extLst>
              <a:ext uri="{FF2B5EF4-FFF2-40B4-BE49-F238E27FC236}">
                <a16:creationId xmlns:a16="http://schemas.microsoft.com/office/drawing/2014/main" id="{B135AA97-B763-496C-A916-8EF54894823F}"/>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37" name="직사각형 119">
            <a:extLst>
              <a:ext uri="{FF2B5EF4-FFF2-40B4-BE49-F238E27FC236}">
                <a16:creationId xmlns:a16="http://schemas.microsoft.com/office/drawing/2014/main" id="{43E96D3D-08BC-4683-88CD-8F4CF92705D2}"/>
              </a:ext>
            </a:extLst>
          </p:cNvPr>
          <p:cNvSpPr/>
          <p:nvPr/>
        </p:nvSpPr>
        <p:spPr bwMode="auto">
          <a:xfrm>
            <a:off x="-636544" y="599203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graphicFrame>
        <p:nvGraphicFramePr>
          <p:cNvPr id="42" name="표 41">
            <a:extLst>
              <a:ext uri="{FF2B5EF4-FFF2-40B4-BE49-F238E27FC236}">
                <a16:creationId xmlns:a16="http://schemas.microsoft.com/office/drawing/2014/main" id="{56902B66-D56D-428C-9B62-171E1E882EE0}"/>
              </a:ext>
            </a:extLst>
          </p:cNvPr>
          <p:cNvGraphicFramePr>
            <a:graphicFrameLocks noGrp="1"/>
          </p:cNvGraphicFramePr>
          <p:nvPr>
            <p:extLst>
              <p:ext uri="{D42A27DB-BD31-4B8C-83A1-F6EECF244321}">
                <p14:modId xmlns:p14="http://schemas.microsoft.com/office/powerpoint/2010/main" val="1224180424"/>
              </p:ext>
            </p:extLst>
          </p:nvPr>
        </p:nvGraphicFramePr>
        <p:xfrm>
          <a:off x="2111218" y="1524832"/>
          <a:ext cx="3531420" cy="3456000"/>
        </p:xfrm>
        <a:graphic>
          <a:graphicData uri="http://schemas.openxmlformats.org/drawingml/2006/table">
            <a:tbl>
              <a:tblPr/>
              <a:tblGrid>
                <a:gridCol w="105934">
                  <a:extLst>
                    <a:ext uri="{9D8B030D-6E8A-4147-A177-3AD203B41FA5}">
                      <a16:colId xmlns:a16="http://schemas.microsoft.com/office/drawing/2014/main" val="612046247"/>
                    </a:ext>
                  </a:extLst>
                </a:gridCol>
                <a:gridCol w="105934">
                  <a:extLst>
                    <a:ext uri="{9D8B030D-6E8A-4147-A177-3AD203B41FA5}">
                      <a16:colId xmlns:a16="http://schemas.microsoft.com/office/drawing/2014/main" val="1525002511"/>
                    </a:ext>
                  </a:extLst>
                </a:gridCol>
                <a:gridCol w="871552">
                  <a:extLst>
                    <a:ext uri="{9D8B030D-6E8A-4147-A177-3AD203B41FA5}">
                      <a16:colId xmlns:a16="http://schemas.microsoft.com/office/drawing/2014/main" val="1515470177"/>
                    </a:ext>
                  </a:extLst>
                </a:gridCol>
                <a:gridCol w="612000">
                  <a:extLst>
                    <a:ext uri="{9D8B030D-6E8A-4147-A177-3AD203B41FA5}">
                      <a16:colId xmlns:a16="http://schemas.microsoft.com/office/drawing/2014/main" val="267177005"/>
                    </a:ext>
                  </a:extLst>
                </a:gridCol>
                <a:gridCol w="612000">
                  <a:extLst>
                    <a:ext uri="{9D8B030D-6E8A-4147-A177-3AD203B41FA5}">
                      <a16:colId xmlns:a16="http://schemas.microsoft.com/office/drawing/2014/main" val="3452266125"/>
                    </a:ext>
                  </a:extLst>
                </a:gridCol>
                <a:gridCol w="612000">
                  <a:extLst>
                    <a:ext uri="{9D8B030D-6E8A-4147-A177-3AD203B41FA5}">
                      <a16:colId xmlns:a16="http://schemas.microsoft.com/office/drawing/2014/main" val="1503199814"/>
                    </a:ext>
                  </a:extLst>
                </a:gridCol>
                <a:gridCol w="612000">
                  <a:extLst>
                    <a:ext uri="{9D8B030D-6E8A-4147-A177-3AD203B41FA5}">
                      <a16:colId xmlns:a16="http://schemas.microsoft.com/office/drawing/2014/main" val="307427125"/>
                    </a:ext>
                  </a:extLst>
                </a:gridCol>
              </a:tblGrid>
              <a:tr h="144000">
                <a:tc gridSpan="4">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rPr>
                        <a:t>Revenue</a:t>
                      </a:r>
                      <a:endParaRPr lang="ko-KR" altLang="en-US" sz="9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110587339"/>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26736229"/>
                  </a:ext>
                </a:extLst>
              </a:tr>
              <a:tr h="144000">
                <a:tc gridSpan="3">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r>
                        <a:rPr lang="ko-KR" altLang="en-US" sz="900" b="0"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3M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2274942"/>
                  </a:ext>
                </a:extLst>
              </a:tr>
              <a:tr h="144000">
                <a:tc gridSpan="3">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매출</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hMerge="1">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126,695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111,683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90,097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17,837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82315664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제품매출</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102,296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91,008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70,960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14,787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6373637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대리점</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33,560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23,900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19,592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3,918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94926269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직영점</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11,016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10,367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8,211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971482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백화점</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7,144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4,780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4,658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904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0551608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온라인</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2,925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3,642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2,936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9872122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홈쇼핑</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6,560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10,048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11,946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2,849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6780435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일반점</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14,018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14,422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13,829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3,118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6475812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할인점</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24,864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20,141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11,666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1,981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4428468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상설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2,482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2768689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해외</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4,150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3,221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7799782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2487720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상품매출차감</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(1,935)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(3,552)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8073018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수출매출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7092384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상품매출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4,907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1,538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2691779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기타매출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8777229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판매수수료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19,592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14,540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19,572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2911750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재고반영</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6,000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2,561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4698733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계약부채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7118468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이연매출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9661660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판매장려금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(575)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42036521"/>
                  </a:ext>
                </a:extLst>
              </a:tr>
            </a:tbl>
          </a:graphicData>
        </a:graphic>
      </p:graphicFrame>
      <p:sp>
        <p:nvSpPr>
          <p:cNvPr id="44" name="TextBox 43">
            <a:extLst>
              <a:ext uri="{FF2B5EF4-FFF2-40B4-BE49-F238E27FC236}">
                <a16:creationId xmlns:a16="http://schemas.microsoft.com/office/drawing/2014/main" id="{D87DC9E2-2860-4ED8-B579-3B6D9C682DA2}"/>
              </a:ext>
            </a:extLst>
          </p:cNvPr>
          <p:cNvSpPr txBox="1"/>
          <p:nvPr/>
        </p:nvSpPr>
        <p:spPr>
          <a:xfrm>
            <a:off x="5691094" y="1524832"/>
            <a:ext cx="3746905" cy="2080441"/>
          </a:xfrm>
          <a:prstGeom prst="rect">
            <a:avLst/>
          </a:prstGeom>
          <a:noFill/>
        </p:spPr>
        <p:txBody>
          <a:bodyPr wrap="square">
            <a:spAutoFit/>
          </a:bodyPr>
          <a:lstStyle/>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회사의 매출은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2019</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년 이후 매년 감소하고 있으며</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이는 대부분 제품 매출의 감소에서 기인함</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 </a:t>
            </a: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Covid-19</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로 인해 오프라인 채널인 대리점</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할인점 등에서 매출액의 큰 하락폭을 보였으며</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홈쇼핑 채널에서의 매출은 매년 증가하는 모습을 보이고 있음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ea typeface="맑은 고딕"/>
                <a:cs typeface="Arial" panose="020B0604020202020204" pitchFamily="34" charset="0"/>
              </a:rPr>
              <a:t>회사는 </a:t>
            </a:r>
            <a:r>
              <a:rPr lang="ko-KR" altLang="en-US" sz="900" err="1">
                <a:solidFill>
                  <a:srgbClr val="000000"/>
                </a:solidFill>
                <a:latin typeface="Arial" panose="020B0604020202020204" pitchFamily="34" charset="0"/>
                <a:ea typeface="맑은 고딕"/>
                <a:cs typeface="Arial" panose="020B0604020202020204" pitchFamily="34" charset="0"/>
              </a:rPr>
              <a:t>섹시쿠키</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a:solidFill>
                  <a:srgbClr val="000000"/>
                </a:solidFill>
                <a:latin typeface="Arial" panose="020B0604020202020204" pitchFamily="34" charset="0"/>
                <a:ea typeface="맑은 고딕"/>
                <a:cs typeface="Arial" panose="020B0604020202020204" pitchFamily="34" charset="0"/>
              </a:rPr>
              <a:t>보디가드</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err="1">
                <a:solidFill>
                  <a:srgbClr val="000000"/>
                </a:solidFill>
                <a:latin typeface="Arial" panose="020B0604020202020204" pitchFamily="34" charset="0"/>
                <a:ea typeface="맑은 고딕"/>
                <a:cs typeface="Arial" panose="020B0604020202020204" pitchFamily="34" charset="0"/>
              </a:rPr>
              <a:t>예스</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err="1">
                <a:solidFill>
                  <a:srgbClr val="000000"/>
                </a:solidFill>
                <a:latin typeface="Arial" panose="020B0604020202020204" pitchFamily="34" charset="0"/>
                <a:ea typeface="맑은 고딕"/>
                <a:cs typeface="Arial" panose="020B0604020202020204" pitchFamily="34" charset="0"/>
              </a:rPr>
              <a:t>리바이스</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err="1">
                <a:solidFill>
                  <a:srgbClr val="000000"/>
                </a:solidFill>
                <a:latin typeface="Arial" panose="020B0604020202020204" pitchFamily="34" charset="0"/>
                <a:ea typeface="맑은 고딕"/>
                <a:cs typeface="Arial" panose="020B0604020202020204" pitchFamily="34" charset="0"/>
              </a:rPr>
              <a:t>돈앤돈스</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err="1">
                <a:solidFill>
                  <a:srgbClr val="000000"/>
                </a:solidFill>
                <a:latin typeface="Arial" panose="020B0604020202020204" pitchFamily="34" charset="0"/>
                <a:ea typeface="맑은 고딕"/>
                <a:cs typeface="Arial" panose="020B0604020202020204" pitchFamily="34" charset="0"/>
              </a:rPr>
              <a:t>퍼스트올로</a:t>
            </a:r>
            <a:r>
              <a:rPr lang="ko-KR" altLang="en-US" sz="900">
                <a:solidFill>
                  <a:srgbClr val="000000"/>
                </a:solidFill>
                <a:latin typeface="Arial" panose="020B0604020202020204" pitchFamily="34" charset="0"/>
                <a:ea typeface="맑은 고딕"/>
                <a:cs typeface="Arial" panose="020B0604020202020204" pitchFamily="34" charset="0"/>
              </a:rPr>
              <a:t> 등의 제품 브랜드를 보유</a:t>
            </a:r>
            <a:r>
              <a:rPr lang="en-US" altLang="ko-KR" sz="900">
                <a:solidFill>
                  <a:srgbClr val="000000"/>
                </a:solidFill>
                <a:latin typeface="Arial" panose="020B0604020202020204" pitchFamily="34" charset="0"/>
                <a:ea typeface="맑은 고딕"/>
                <a:cs typeface="Arial" panose="020B0604020202020204" pitchFamily="34" charset="0"/>
              </a:rPr>
              <a:t>(</a:t>
            </a:r>
            <a:r>
              <a:rPr lang="ko-KR" altLang="en-US" sz="900" err="1">
                <a:solidFill>
                  <a:srgbClr val="000000"/>
                </a:solidFill>
                <a:latin typeface="Arial" panose="020B0604020202020204" pitchFamily="34" charset="0"/>
                <a:ea typeface="맑은 고딕"/>
                <a:cs typeface="Arial" panose="020B0604020202020204" pitchFamily="34" charset="0"/>
              </a:rPr>
              <a:t>리바이스의</a:t>
            </a:r>
            <a:r>
              <a:rPr lang="ko-KR" altLang="en-US" sz="900">
                <a:solidFill>
                  <a:srgbClr val="000000"/>
                </a:solidFill>
                <a:latin typeface="Arial" panose="020B0604020202020204" pitchFamily="34" charset="0"/>
                <a:ea typeface="맑은 고딕"/>
                <a:cs typeface="Arial" panose="020B0604020202020204" pitchFamily="34" charset="0"/>
              </a:rPr>
              <a:t> 경우 별도 </a:t>
            </a:r>
            <a:r>
              <a:rPr lang="en-US" altLang="ko-KR" sz="900">
                <a:solidFill>
                  <a:srgbClr val="000000"/>
                </a:solidFill>
                <a:latin typeface="Arial" panose="020B0604020202020204" pitchFamily="34" charset="0"/>
                <a:ea typeface="맑은 고딕"/>
                <a:cs typeface="Arial" panose="020B0604020202020204" pitchFamily="34" charset="0"/>
              </a:rPr>
              <a:t>License fee</a:t>
            </a:r>
            <a:r>
              <a:rPr lang="ko-KR" altLang="en-US" sz="900">
                <a:solidFill>
                  <a:srgbClr val="000000"/>
                </a:solidFill>
                <a:latin typeface="Arial" panose="020B0604020202020204" pitchFamily="34" charset="0"/>
                <a:ea typeface="맑은 고딕"/>
                <a:cs typeface="Arial" panose="020B0604020202020204" pitchFamily="34" charset="0"/>
              </a:rPr>
              <a:t>를 지급</a:t>
            </a:r>
            <a:r>
              <a:rPr lang="en-US" altLang="ko-KR" sz="900">
                <a:solidFill>
                  <a:srgbClr val="000000"/>
                </a:solidFill>
                <a:latin typeface="Arial" panose="020B0604020202020204" pitchFamily="34" charset="0"/>
                <a:ea typeface="맑은 고딕"/>
                <a:cs typeface="Arial" panose="020B0604020202020204" pitchFamily="34" charset="0"/>
              </a:rPr>
              <a:t>)</a:t>
            </a:r>
            <a:r>
              <a:rPr lang="ko-KR" altLang="en-US" sz="900">
                <a:solidFill>
                  <a:srgbClr val="000000"/>
                </a:solidFill>
                <a:latin typeface="Arial" panose="020B0604020202020204" pitchFamily="34" charset="0"/>
                <a:ea typeface="맑은 고딕"/>
                <a:cs typeface="Arial" panose="020B0604020202020204" pitchFamily="34" charset="0"/>
              </a:rPr>
              <a:t>하고 있으나</a:t>
            </a:r>
            <a:r>
              <a:rPr lang="en-US" altLang="ko-KR" sz="900">
                <a:solidFill>
                  <a:srgbClr val="000000"/>
                </a:solidFill>
                <a:latin typeface="Arial" panose="020B0604020202020204" pitchFamily="34" charset="0"/>
                <a:ea typeface="맑은 고딕"/>
                <a:cs typeface="Arial" panose="020B0604020202020204" pitchFamily="34" charset="0"/>
              </a:rPr>
              <a:t>, 2019</a:t>
            </a:r>
            <a:r>
              <a:rPr lang="ko-KR" altLang="en-US" sz="900">
                <a:solidFill>
                  <a:srgbClr val="000000"/>
                </a:solidFill>
                <a:latin typeface="Arial" panose="020B0604020202020204" pitchFamily="34" charset="0"/>
                <a:ea typeface="맑은 고딕"/>
                <a:cs typeface="Arial" panose="020B0604020202020204" pitchFamily="34" charset="0"/>
              </a:rPr>
              <a:t>년 이후 거의 모든 브랜드에 대한 제품 매출이 감소하고 있는 추세임</a:t>
            </a:r>
            <a:endParaRPr lang="en-US" altLang="ko-KR" sz="900">
              <a:solidFill>
                <a:srgbClr val="000000"/>
              </a:solidFill>
              <a:latin typeface="Arial" panose="020B0604020202020204" pitchFamily="34" charset="0"/>
              <a:ea typeface="맑은 고딕"/>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2021</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년 이후 브랜드 확인 가능 매출 중 과반이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맑은 고딕"/>
                <a:cs typeface="Arial" panose="020B0604020202020204" pitchFamily="34" charset="0"/>
              </a:rPr>
              <a:t>리바이스</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 및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맑은 고딕"/>
                <a:cs typeface="Arial" panose="020B0604020202020204" pitchFamily="34" charset="0"/>
              </a:rPr>
              <a:t>돈앤돈스</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 브랜드의 매출에 해당하는 것으로 분석되어</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특정 브랜드에 대한 매출 의존도가 높아지고 있는 것으로 판단됨</a:t>
            </a:r>
          </a:p>
        </p:txBody>
      </p:sp>
      <mc:AlternateContent xmlns:mc="http://schemas.openxmlformats.org/markup-compatibility/2006" xmlns:cx1="http://schemas.microsoft.com/office/drawing/2015/9/8/chartex">
        <mc:Choice Requires="cx1">
          <p:graphicFrame>
            <p:nvGraphicFramePr>
              <p:cNvPr id="45" name="차트 44">
                <a:extLst>
                  <a:ext uri="{FF2B5EF4-FFF2-40B4-BE49-F238E27FC236}">
                    <a16:creationId xmlns:a16="http://schemas.microsoft.com/office/drawing/2014/main" id="{6AA17AAC-3DD7-40AD-8009-7827454987DB}"/>
                  </a:ext>
                </a:extLst>
              </p:cNvPr>
              <p:cNvGraphicFramePr/>
              <p:nvPr>
                <p:extLst>
                  <p:ext uri="{D42A27DB-BD31-4B8C-83A1-F6EECF244321}">
                    <p14:modId xmlns:p14="http://schemas.microsoft.com/office/powerpoint/2010/main" val="3853332240"/>
                  </p:ext>
                </p:extLst>
              </p:nvPr>
            </p:nvGraphicFramePr>
            <p:xfrm>
              <a:off x="2077662" y="5226003"/>
              <a:ext cx="7326781" cy="96935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5" name="차트 44">
                <a:extLst>
                  <a:ext uri="{FF2B5EF4-FFF2-40B4-BE49-F238E27FC236}">
                    <a16:creationId xmlns:a16="http://schemas.microsoft.com/office/drawing/2014/main" id="{6AA17AAC-3DD7-40AD-8009-7827454987DB}"/>
                  </a:ext>
                </a:extLst>
              </p:cNvPr>
              <p:cNvPicPr>
                <a:picLocks noGrp="1" noRot="1" noChangeAspect="1" noMove="1" noResize="1" noEditPoints="1" noAdjustHandles="1" noChangeArrowheads="1" noChangeShapeType="1"/>
              </p:cNvPicPr>
              <p:nvPr/>
            </p:nvPicPr>
            <p:blipFill>
              <a:blip r:embed="rId4"/>
              <a:stretch>
                <a:fillRect/>
              </a:stretch>
            </p:blipFill>
            <p:spPr>
              <a:xfrm>
                <a:off x="2077662" y="5226003"/>
                <a:ext cx="7326781" cy="969354"/>
              </a:xfrm>
              <a:prstGeom prst="rect">
                <a:avLst/>
              </a:prstGeom>
            </p:spPr>
          </p:pic>
        </mc:Fallback>
      </mc:AlternateContent>
      <p:sp>
        <p:nvSpPr>
          <p:cNvPr id="46" name="TextBox 45">
            <a:extLst>
              <a:ext uri="{FF2B5EF4-FFF2-40B4-BE49-F238E27FC236}">
                <a16:creationId xmlns:a16="http://schemas.microsoft.com/office/drawing/2014/main" id="{BCE2494F-B48C-4618-856B-1D440DB38F51}"/>
              </a:ext>
            </a:extLst>
          </p:cNvPr>
          <p:cNvSpPr txBox="1"/>
          <p:nvPr/>
        </p:nvSpPr>
        <p:spPr>
          <a:xfrm>
            <a:off x="526211" y="3425763"/>
            <a:ext cx="1440000" cy="2454518"/>
          </a:xfrm>
          <a:prstGeom prst="rect">
            <a:avLst/>
          </a:prstGeom>
          <a:noFill/>
        </p:spPr>
        <p:txBody>
          <a:bodyPr wrap="square" lIns="0" tIns="0" rIns="0" bIns="0" rtlCol="0">
            <a:spAutoFit/>
          </a:bodyPr>
          <a:lstStyle/>
          <a:p>
            <a:pPr>
              <a:spcAft>
                <a:spcPts val="300"/>
              </a:spcAft>
            </a:pPr>
            <a:r>
              <a:rPr lang="en-US" altLang="ko-KR" sz="800" i="1">
                <a:latin typeface="Arial" panose="020B0604020202020204" pitchFamily="34" charset="0"/>
                <a:ea typeface="+mj-ea"/>
                <a:cs typeface="Arial" panose="020B0604020202020204" pitchFamily="34" charset="0"/>
              </a:rPr>
              <a:t>[Limitation]</a:t>
            </a:r>
          </a:p>
          <a:p>
            <a:pPr>
              <a:spcAft>
                <a:spcPts val="300"/>
              </a:spcAft>
            </a:pPr>
            <a:r>
              <a:rPr lang="en-US" altLang="ko-KR" sz="800" i="1">
                <a:latin typeface="Arial" panose="020B0604020202020204" pitchFamily="34" charset="0"/>
                <a:ea typeface="+mj-ea"/>
                <a:cs typeface="Arial" panose="020B0604020202020204" pitchFamily="34" charset="0"/>
              </a:rPr>
              <a:t>1. </a:t>
            </a:r>
            <a:r>
              <a:rPr lang="ko-KR" altLang="en-US" sz="800" i="1">
                <a:latin typeface="Arial" panose="020B0604020202020204" pitchFamily="34" charset="0"/>
                <a:ea typeface="+mj-ea"/>
                <a:cs typeface="Arial" panose="020B0604020202020204" pitchFamily="34" charset="0"/>
              </a:rPr>
              <a:t>회사로부터 개시결정일 까지의 결산 매출데이터를 수령하지 못하였으며</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 제시 자료와 공시 재무제표상 매출 금액과의 차이가 존재함</a:t>
            </a:r>
            <a:endParaRPr lang="en-US" altLang="ko-KR" sz="800" i="1">
              <a:latin typeface="Arial" panose="020B0604020202020204" pitchFamily="34" charset="0"/>
              <a:ea typeface="+mj-ea"/>
              <a:cs typeface="Arial" panose="020B0604020202020204" pitchFamily="34" charset="0"/>
            </a:endParaRPr>
          </a:p>
          <a:p>
            <a:pPr>
              <a:spcAft>
                <a:spcPts val="300"/>
              </a:spcAft>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회사 제공 자료의 한계상 완전성 있는 </a:t>
            </a:r>
            <a:r>
              <a:rPr lang="en-US" altLang="ko-KR" sz="800" i="1">
                <a:latin typeface="Arial" panose="020B0604020202020204" pitchFamily="34" charset="0"/>
                <a:ea typeface="+mj-ea"/>
                <a:cs typeface="Arial" panose="020B0604020202020204" pitchFamily="34" charset="0"/>
              </a:rPr>
              <a:t>Revenue breakdown</a:t>
            </a:r>
            <a:r>
              <a:rPr lang="ko-KR" altLang="en-US" sz="800" i="1">
                <a:latin typeface="Arial" panose="020B0604020202020204" pitchFamily="34" charset="0"/>
                <a:ea typeface="+mj-ea"/>
                <a:cs typeface="Arial" panose="020B0604020202020204" pitchFamily="34" charset="0"/>
              </a:rPr>
              <a:t>은 불가하며</a:t>
            </a:r>
            <a:r>
              <a:rPr lang="en-US" altLang="ko-KR" sz="800" i="1">
                <a:latin typeface="Arial" panose="020B0604020202020204" pitchFamily="34" charset="0"/>
                <a:ea typeface="+mj-ea"/>
                <a:cs typeface="Arial" panose="020B0604020202020204" pitchFamily="34" charset="0"/>
              </a:rPr>
              <a:t>, breakdown</a:t>
            </a:r>
            <a:r>
              <a:rPr lang="ko-KR" altLang="en-US" sz="800" i="1">
                <a:latin typeface="Arial" panose="020B0604020202020204" pitchFamily="34" charset="0"/>
                <a:ea typeface="+mj-ea"/>
                <a:cs typeface="Arial" panose="020B0604020202020204" pitchFamily="34" charset="0"/>
              </a:rPr>
              <a:t>별 </a:t>
            </a:r>
            <a:r>
              <a:rPr lang="en-US" altLang="ko-KR" sz="800" i="1">
                <a:latin typeface="Arial" panose="020B0604020202020204" pitchFamily="34" charset="0"/>
                <a:ea typeface="+mj-ea"/>
                <a:cs typeface="Arial" panose="020B0604020202020204" pitchFamily="34" charset="0"/>
              </a:rPr>
              <a:t>P*Q data </a:t>
            </a:r>
            <a:r>
              <a:rPr lang="ko-KR" altLang="en-US" sz="800" i="1">
                <a:latin typeface="Arial" panose="020B0604020202020204" pitchFamily="34" charset="0"/>
                <a:ea typeface="+mj-ea"/>
                <a:cs typeface="Arial" panose="020B0604020202020204" pitchFamily="34" charset="0"/>
              </a:rPr>
              <a:t>또한 수령하지 못하여 분석에 한계가 존재함</a:t>
            </a:r>
            <a:endParaRPr lang="en-US" altLang="ko-KR" sz="800" i="1">
              <a:latin typeface="Arial" panose="020B0604020202020204" pitchFamily="34" charset="0"/>
              <a:ea typeface="+mj-ea"/>
              <a:cs typeface="Arial" panose="020B0604020202020204" pitchFamily="34" charset="0"/>
            </a:endParaRPr>
          </a:p>
          <a:p>
            <a:pPr>
              <a:spcAft>
                <a:spcPts val="300"/>
              </a:spcAft>
            </a:pPr>
            <a:r>
              <a:rPr lang="en-US" altLang="ko-KR" sz="800" i="1">
                <a:solidFill>
                  <a:srgbClr val="000000"/>
                </a:solidFill>
                <a:latin typeface="Arial" panose="020B0604020202020204" pitchFamily="34" charset="0"/>
                <a:cs typeface="Arial" panose="020B0604020202020204" pitchFamily="34" charset="0"/>
              </a:rPr>
              <a:t>3. </a:t>
            </a:r>
            <a:r>
              <a:rPr lang="ko-KR" altLang="en-US" sz="800" i="1">
                <a:solidFill>
                  <a:srgbClr val="000000"/>
                </a:solidFill>
                <a:latin typeface="Arial" panose="020B0604020202020204" pitchFamily="34" charset="0"/>
                <a:cs typeface="Arial" panose="020B0604020202020204" pitchFamily="34" charset="0"/>
              </a:rPr>
              <a:t>회사에서의 자료 제공 및 인터뷰가 이루어지지 않음에 따라</a:t>
            </a:r>
            <a:r>
              <a:rPr lang="en-US" altLang="ko-KR" sz="800" i="1">
                <a:solidFill>
                  <a:srgbClr val="000000"/>
                </a:solidFill>
                <a:latin typeface="Arial" panose="020B0604020202020204" pitchFamily="34" charset="0"/>
                <a:cs typeface="Arial" panose="020B0604020202020204" pitchFamily="34" charset="0"/>
              </a:rPr>
              <a:t>, Channel</a:t>
            </a:r>
            <a:r>
              <a:rPr lang="ko-KR" altLang="en-US" sz="800" i="1">
                <a:solidFill>
                  <a:srgbClr val="000000"/>
                </a:solidFill>
                <a:latin typeface="Arial" panose="020B0604020202020204" pitchFamily="34" charset="0"/>
                <a:cs typeface="Arial" panose="020B0604020202020204" pitchFamily="34" charset="0"/>
              </a:rPr>
              <a:t>별 </a:t>
            </a:r>
            <a:r>
              <a:rPr lang="en-US" altLang="ko-KR" sz="800" i="1">
                <a:solidFill>
                  <a:srgbClr val="000000"/>
                </a:solidFill>
                <a:latin typeface="Arial" panose="020B0604020202020204" pitchFamily="34" charset="0"/>
                <a:cs typeface="Arial" panose="020B0604020202020204" pitchFamily="34" charset="0"/>
              </a:rPr>
              <a:t>nature </a:t>
            </a:r>
            <a:r>
              <a:rPr lang="ko-KR" altLang="en-US" sz="800" i="1">
                <a:solidFill>
                  <a:srgbClr val="000000"/>
                </a:solidFill>
                <a:latin typeface="Arial" panose="020B0604020202020204" pitchFamily="34" charset="0"/>
                <a:cs typeface="Arial" panose="020B0604020202020204" pitchFamily="34" charset="0"/>
              </a:rPr>
              <a:t>및 거래 형태</a:t>
            </a:r>
            <a:r>
              <a:rPr lang="en-US" altLang="ko-KR" sz="800" i="1">
                <a:solidFill>
                  <a:srgbClr val="000000"/>
                </a:solidFill>
                <a:latin typeface="Arial" panose="020B0604020202020204" pitchFamily="34" charset="0"/>
                <a:cs typeface="Arial" panose="020B0604020202020204" pitchFamily="34" charset="0"/>
              </a:rPr>
              <a:t>, </a:t>
            </a:r>
            <a:r>
              <a:rPr lang="ko-KR" altLang="en-US" sz="800" i="1">
                <a:solidFill>
                  <a:srgbClr val="000000"/>
                </a:solidFill>
                <a:latin typeface="Arial" panose="020B0604020202020204" pitchFamily="34" charset="0"/>
                <a:cs typeface="Arial" panose="020B0604020202020204" pitchFamily="34" charset="0"/>
              </a:rPr>
              <a:t>차이에 대해서는 확인이 불가하며 </a:t>
            </a:r>
            <a:r>
              <a:rPr lang="en-US" altLang="ko-KR" sz="800" i="1">
                <a:solidFill>
                  <a:srgbClr val="000000"/>
                </a:solidFill>
                <a:latin typeface="Arial" panose="020B0604020202020204" pitchFamily="34" charset="0"/>
                <a:cs typeface="Arial" panose="020B0604020202020204" pitchFamily="34" charset="0"/>
              </a:rPr>
              <a:t>Channel</a:t>
            </a:r>
            <a:r>
              <a:rPr lang="ko-KR" altLang="en-US" sz="800" i="1">
                <a:solidFill>
                  <a:srgbClr val="000000"/>
                </a:solidFill>
                <a:latin typeface="Arial" panose="020B0604020202020204" pitchFamily="34" charset="0"/>
                <a:cs typeface="Arial" panose="020B0604020202020204" pitchFamily="34" charset="0"/>
              </a:rPr>
              <a:t>별 매출 규모의 변동 사유에 대해서도 확인이 불가함</a:t>
            </a:r>
            <a:endParaRPr lang="ko-KR" altLang="en-US" sz="800" i="1">
              <a:latin typeface="Arial" panose="020B0604020202020204" pitchFamily="34" charset="0"/>
              <a:ea typeface="+mj-ea"/>
              <a:cs typeface="Arial" panose="020B0604020202020204" pitchFamily="34" charset="0"/>
            </a:endParaRPr>
          </a:p>
        </p:txBody>
      </p:sp>
      <p:graphicFrame>
        <p:nvGraphicFramePr>
          <p:cNvPr id="5" name="표 4">
            <a:extLst>
              <a:ext uri="{FF2B5EF4-FFF2-40B4-BE49-F238E27FC236}">
                <a16:creationId xmlns:a16="http://schemas.microsoft.com/office/drawing/2014/main" id="{6D435D51-3D60-402F-89C4-41016DB78E54}"/>
              </a:ext>
            </a:extLst>
          </p:cNvPr>
          <p:cNvGraphicFramePr>
            <a:graphicFrameLocks noGrp="1"/>
          </p:cNvGraphicFramePr>
          <p:nvPr>
            <p:extLst>
              <p:ext uri="{D42A27DB-BD31-4B8C-83A1-F6EECF244321}">
                <p14:modId xmlns:p14="http://schemas.microsoft.com/office/powerpoint/2010/main" val="1375311699"/>
              </p:ext>
            </p:extLst>
          </p:nvPr>
        </p:nvGraphicFramePr>
        <p:xfrm>
          <a:off x="5965742" y="3573852"/>
          <a:ext cx="3259008" cy="1706880"/>
        </p:xfrm>
        <a:graphic>
          <a:graphicData uri="http://schemas.openxmlformats.org/drawingml/2006/table">
            <a:tbl>
              <a:tblPr/>
              <a:tblGrid>
                <a:gridCol w="123879">
                  <a:extLst>
                    <a:ext uri="{9D8B030D-6E8A-4147-A177-3AD203B41FA5}">
                      <a16:colId xmlns:a16="http://schemas.microsoft.com/office/drawing/2014/main" val="999786877"/>
                    </a:ext>
                  </a:extLst>
                </a:gridCol>
                <a:gridCol w="123879">
                  <a:extLst>
                    <a:ext uri="{9D8B030D-6E8A-4147-A177-3AD203B41FA5}">
                      <a16:colId xmlns:a16="http://schemas.microsoft.com/office/drawing/2014/main" val="2923758669"/>
                    </a:ext>
                  </a:extLst>
                </a:gridCol>
                <a:gridCol w="800450">
                  <a:extLst>
                    <a:ext uri="{9D8B030D-6E8A-4147-A177-3AD203B41FA5}">
                      <a16:colId xmlns:a16="http://schemas.microsoft.com/office/drawing/2014/main" val="223720181"/>
                    </a:ext>
                  </a:extLst>
                </a:gridCol>
                <a:gridCol w="97400">
                  <a:extLst>
                    <a:ext uri="{9D8B030D-6E8A-4147-A177-3AD203B41FA5}">
                      <a16:colId xmlns:a16="http://schemas.microsoft.com/office/drawing/2014/main" val="3622197358"/>
                    </a:ext>
                  </a:extLst>
                </a:gridCol>
                <a:gridCol w="504000">
                  <a:extLst>
                    <a:ext uri="{9D8B030D-6E8A-4147-A177-3AD203B41FA5}">
                      <a16:colId xmlns:a16="http://schemas.microsoft.com/office/drawing/2014/main" val="3757299198"/>
                    </a:ext>
                  </a:extLst>
                </a:gridCol>
                <a:gridCol w="504000">
                  <a:extLst>
                    <a:ext uri="{9D8B030D-6E8A-4147-A177-3AD203B41FA5}">
                      <a16:colId xmlns:a16="http://schemas.microsoft.com/office/drawing/2014/main" val="2946978706"/>
                    </a:ext>
                  </a:extLst>
                </a:gridCol>
                <a:gridCol w="97400">
                  <a:extLst>
                    <a:ext uri="{9D8B030D-6E8A-4147-A177-3AD203B41FA5}">
                      <a16:colId xmlns:a16="http://schemas.microsoft.com/office/drawing/2014/main" val="25368136"/>
                    </a:ext>
                  </a:extLst>
                </a:gridCol>
                <a:gridCol w="504000">
                  <a:extLst>
                    <a:ext uri="{9D8B030D-6E8A-4147-A177-3AD203B41FA5}">
                      <a16:colId xmlns:a16="http://schemas.microsoft.com/office/drawing/2014/main" val="2367265870"/>
                    </a:ext>
                  </a:extLst>
                </a:gridCol>
                <a:gridCol w="504000">
                  <a:extLst>
                    <a:ext uri="{9D8B030D-6E8A-4147-A177-3AD203B41FA5}">
                      <a16:colId xmlns:a16="http://schemas.microsoft.com/office/drawing/2014/main" val="176406780"/>
                    </a:ext>
                  </a:extLst>
                </a:gridCol>
              </a:tblGrid>
              <a:tr h="94809">
                <a:tc gridSpan="4">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rPr>
                        <a:t>Revenue By Brand</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12386366"/>
                  </a:ext>
                </a:extLst>
              </a:tr>
              <a:tr h="94809">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endParaRPr lang="en-US" altLang="ko-KR"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693750647"/>
                  </a:ext>
                </a:extLst>
              </a:tr>
              <a:tr h="94809">
                <a:tc gridSpan="3">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endParaRPr 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3M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3M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6698798"/>
                  </a:ext>
                </a:extLst>
              </a:tr>
              <a:tr h="94809">
                <a:tc gridSpan="3">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제품매출</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endParaRPr lang="en-US" altLang="ko-KR"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70,960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14,787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138441185"/>
                  </a:ext>
                </a:extLst>
              </a:tr>
              <a:tr h="94809">
                <a:tc>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브랜드확인가능</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endParaRPr lang="en-US" altLang="ko-KR"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53,314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12,360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75.1%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83.6%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863330769"/>
                  </a:ext>
                </a:extLst>
              </a:tr>
              <a:tr h="9480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섹시쿠키</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endParaRPr lang="en-US" altLang="ko-KR"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2,918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4.1%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4.3%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353282776"/>
                  </a:ext>
                </a:extLst>
              </a:tr>
              <a:tr h="9480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보디가드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endParaRPr lang="en-US" altLang="ko-KR"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7,562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1,511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10.7%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10.2%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1561818"/>
                  </a:ext>
                </a:extLst>
              </a:tr>
              <a:tr h="9480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예스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endParaRPr lang="en-US" altLang="ko-KR"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8,290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13.7%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3395948"/>
                  </a:ext>
                </a:extLst>
              </a:tr>
              <a:tr h="9480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리바이스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endParaRPr lang="en-US" altLang="ko-KR"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17,484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4,438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24.6%</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30.0%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27453821"/>
                  </a:ext>
                </a:extLst>
              </a:tr>
              <a:tr h="9480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돈앤돈스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endParaRPr lang="en-US" altLang="ko-KR"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13,829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3,118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19.5%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21.1%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52290850"/>
                  </a:ext>
                </a:extLst>
              </a:tr>
              <a:tr h="9480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퍼스트올로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endParaRPr lang="en-US" altLang="ko-KR"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2,941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4.1%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3.8%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89773890"/>
                  </a:ext>
                </a:extLst>
              </a:tr>
              <a:tr h="9480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제임스딘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endParaRPr lang="en-US" altLang="ko-KR"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78931110"/>
                  </a:ext>
                </a:extLst>
              </a:tr>
              <a:tr h="9480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바디기어</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endParaRPr lang="en-US" altLang="ko-KR"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874550067"/>
                  </a:ext>
                </a:extLst>
              </a:tr>
              <a:tr h="9480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브랜드확인불가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endParaRPr lang="en-US" altLang="ko-KR"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17,645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2,427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24.9%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16.4%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34608215"/>
                  </a:ext>
                </a:extLst>
              </a:tr>
            </a:tbl>
          </a:graphicData>
        </a:graphic>
      </p:graphicFrame>
      <p:sp>
        <p:nvSpPr>
          <p:cNvPr id="6" name="TextBox 5">
            <a:extLst>
              <a:ext uri="{FF2B5EF4-FFF2-40B4-BE49-F238E27FC236}">
                <a16:creationId xmlns:a16="http://schemas.microsoft.com/office/drawing/2014/main" id="{40BB1CF1-88EA-4F41-8EF4-7D0DA20540BE}"/>
              </a:ext>
            </a:extLst>
          </p:cNvPr>
          <p:cNvSpPr txBox="1"/>
          <p:nvPr/>
        </p:nvSpPr>
        <p:spPr>
          <a:xfrm>
            <a:off x="2127144" y="5108892"/>
            <a:ext cx="1646285" cy="123111"/>
          </a:xfrm>
          <a:prstGeom prst="rect">
            <a:avLst/>
          </a:prstGeom>
          <a:noFill/>
        </p:spPr>
        <p:txBody>
          <a:bodyPr wrap="none" lIns="0" tIns="0" rIns="0" bIns="0" rtlCol="0">
            <a:spAutoFit/>
          </a:bodyPr>
          <a:lstStyle/>
          <a:p>
            <a:pPr>
              <a:spcAft>
                <a:spcPts val="600"/>
              </a:spcAft>
            </a:pPr>
            <a:r>
              <a:rPr lang="en-US" altLang="ko-KR" sz="800" b="1">
                <a:latin typeface="Arial" panose="020B0604020202020204" pitchFamily="34" charset="0"/>
                <a:cs typeface="Arial" panose="020B0604020202020204" pitchFamily="34" charset="0"/>
              </a:rPr>
              <a:t>[Revenue Movement by Channel]</a:t>
            </a:r>
            <a:endParaRPr lang="ko-KR" altLang="en-US" sz="800" b="1"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6504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210062912"/>
              </p:ext>
            </p:extLst>
          </p:nvPr>
        </p:nvGraphicFramePr>
        <p:xfrm>
          <a:off x="468001" y="1191600"/>
          <a:ext cx="9038334" cy="505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Cost Structure</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p>
                      <a:pPr marL="0" lvl="4" algn="l">
                        <a:spcBef>
                          <a:spcPts val="600"/>
                        </a:spcBef>
                      </a:pP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회사가 속한 산업의 특성상 외주가공비</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 </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및</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 </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판매수수료 등 변동비성 비용의 비중이 높으며</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 </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매출 감소에 따른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Leverage </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효과 등으로 인해 영업이익률은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2019</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년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(-)7.3%</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에서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2021</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년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(-)12.6%</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로 악화됨</a:t>
                      </a:r>
                      <a:endParaRPr kumimoji="0" lang="en-US" altLang="ko-KR" sz="800" i="1"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4" indent="0" algn="l" defTabSz="914400" rtl="0" eaLnBrk="1" fontAlgn="auto" latinLnBrk="1" hangingPunct="1">
                        <a:lnSpc>
                          <a:spcPct val="100000"/>
                        </a:lnSpc>
                        <a:spcBef>
                          <a:spcPts val="600"/>
                        </a:spcBef>
                        <a:spcAft>
                          <a:spcPts val="0"/>
                        </a:spcAft>
                        <a:buClrTx/>
                        <a:buSzTx/>
                        <a:buFontTx/>
                        <a:buNone/>
                        <a:tabLst/>
                        <a:defRPr/>
                      </a:pPr>
                      <a:endParaRPr kumimoji="0" lang="en-US" altLang="ko-KR" sz="800" i="1"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4" indent="0" algn="l" defTabSz="914400" rtl="0" eaLnBrk="1" fontAlgn="auto" latinLnBrk="1" hangingPunct="1">
                        <a:lnSpc>
                          <a:spcPct val="100000"/>
                        </a:lnSpc>
                        <a:spcBef>
                          <a:spcPts val="600"/>
                        </a:spcBef>
                        <a:spcAft>
                          <a:spcPts val="0"/>
                        </a:spcAft>
                        <a:buClrTx/>
                        <a:buSzTx/>
                        <a:buFontTx/>
                        <a:buNone/>
                        <a:tabLst/>
                        <a:defRPr/>
                      </a:pPr>
                      <a:endParaRPr kumimoji="0" lang="en-US" altLang="ko-KR" sz="800" i="1"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4" indent="0" algn="l" defTabSz="914400" rtl="0" eaLnBrk="1" fontAlgn="auto" latinLnBrk="1" hangingPunct="1">
                        <a:lnSpc>
                          <a:spcPct val="100000"/>
                        </a:lnSpc>
                        <a:spcBef>
                          <a:spcPts val="600"/>
                        </a:spcBef>
                        <a:spcAft>
                          <a:spcPts val="0"/>
                        </a:spcAft>
                        <a:buClrTx/>
                        <a:buSzTx/>
                        <a:buFontTx/>
                        <a:buNone/>
                        <a:tabLst/>
                        <a:defRPr/>
                      </a:pPr>
                      <a:endParaRPr kumimoji="0" lang="en-US" altLang="ko-KR" sz="800" i="1"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4" indent="0" algn="l" defTabSz="914400" rtl="0" eaLnBrk="1" fontAlgn="auto" latinLnBrk="1" hangingPunct="1">
                        <a:lnSpc>
                          <a:spcPct val="100000"/>
                        </a:lnSpc>
                        <a:spcBef>
                          <a:spcPts val="600"/>
                        </a:spcBef>
                        <a:spcAft>
                          <a:spcPts val="0"/>
                        </a:spcAft>
                        <a:buClrTx/>
                        <a:buSzTx/>
                        <a:buFontTx/>
                        <a:buNone/>
                        <a:tabLst/>
                        <a:defRPr/>
                      </a:pPr>
                      <a:endParaRPr kumimoji="0" lang="en-US" altLang="ko-KR" sz="800" i="1"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4" indent="0" algn="l" defTabSz="914400" rtl="0" eaLnBrk="1" fontAlgn="auto" latinLnBrk="1" hangingPunct="1">
                        <a:lnSpc>
                          <a:spcPct val="100000"/>
                        </a:lnSpc>
                        <a:spcBef>
                          <a:spcPts val="600"/>
                        </a:spcBef>
                        <a:spcAft>
                          <a:spcPts val="0"/>
                        </a:spcAft>
                        <a:buClrTx/>
                        <a:buSzTx/>
                        <a:buFontTx/>
                        <a:buNone/>
                        <a:tabLst/>
                        <a:defRPr/>
                      </a:pPr>
                      <a:endParaRPr kumimoji="0" lang="en-US" altLang="ko-KR" sz="800" i="1"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4" indent="0" algn="l" defTabSz="914400" rtl="0" eaLnBrk="1" fontAlgn="auto" latinLnBrk="1" hangingPunct="1">
                        <a:lnSpc>
                          <a:spcPct val="100000"/>
                        </a:lnSpc>
                        <a:spcBef>
                          <a:spcPts val="600"/>
                        </a:spcBef>
                        <a:spcAft>
                          <a:spcPts val="0"/>
                        </a:spcAft>
                        <a:buClrTx/>
                        <a:buSzTx/>
                        <a:buFontTx/>
                        <a:buNone/>
                        <a:tabLst/>
                        <a:defRPr/>
                      </a:pPr>
                      <a:r>
                        <a:rPr kumimoji="0" lang="en-US" altLang="ko-KR" sz="800" i="1"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[Limitation] </a:t>
                      </a:r>
                    </a:p>
                    <a:p>
                      <a:pPr marL="0" marR="0" lvl="4" indent="0" algn="l" defTabSz="914400" rtl="0" eaLnBrk="1" fontAlgn="auto" latinLnBrk="1" hangingPunct="1">
                        <a:lnSpc>
                          <a:spcPct val="100000"/>
                        </a:lnSpc>
                        <a:spcBef>
                          <a:spcPts val="600"/>
                        </a:spcBef>
                        <a:spcAft>
                          <a:spcPts val="0"/>
                        </a:spcAft>
                        <a:buClrTx/>
                        <a:buSzTx/>
                        <a:buFontTx/>
                        <a:buNone/>
                        <a:tabLst/>
                        <a:defRPr/>
                      </a:pPr>
                      <a:r>
                        <a:rPr lang="ko-KR" altLang="en-US" sz="800" i="1">
                          <a:solidFill>
                            <a:srgbClr val="000000"/>
                          </a:solidFill>
                          <a:latin typeface="Arial" panose="020B0604020202020204" pitchFamily="34" charset="0"/>
                          <a:cs typeface="Arial" panose="020B0604020202020204" pitchFamily="34" charset="0"/>
                        </a:rPr>
                        <a:t>회사와의 인터뷰 및 자료 대응 미비로 조사보고서에서 계속기업 가치평가시 사용한 변고정비 구분을 준용하였으며</a:t>
                      </a:r>
                      <a:r>
                        <a:rPr lang="en-US" altLang="ko-KR" sz="800" i="1">
                          <a:solidFill>
                            <a:srgbClr val="000000"/>
                          </a:solidFill>
                          <a:latin typeface="Arial" panose="020B0604020202020204" pitchFamily="34" charset="0"/>
                          <a:cs typeface="Arial" panose="020B0604020202020204" pitchFamily="34" charset="0"/>
                        </a:rPr>
                        <a:t>,</a:t>
                      </a:r>
                      <a:r>
                        <a:rPr lang="ko-KR" altLang="en-US" sz="800" i="1">
                          <a:solidFill>
                            <a:srgbClr val="000000"/>
                          </a:solidFill>
                          <a:latin typeface="Arial" panose="020B0604020202020204" pitchFamily="34" charset="0"/>
                          <a:cs typeface="Arial" panose="020B0604020202020204" pitchFamily="34" charset="0"/>
                        </a:rPr>
                        <a:t> 접대비의 고정비 조정 및 지급수수료로 인식된 로열티부분을 판매수수료로 </a:t>
                      </a:r>
                      <a:r>
                        <a:rPr lang="ko-KR" altLang="en-US" sz="800" i="1" err="1">
                          <a:solidFill>
                            <a:srgbClr val="000000"/>
                          </a:solidFill>
                          <a:latin typeface="Arial" panose="020B0604020202020204" pitchFamily="34" charset="0"/>
                          <a:cs typeface="Arial" panose="020B0604020202020204" pitchFamily="34" charset="0"/>
                        </a:rPr>
                        <a:t>재분류</a:t>
                      </a:r>
                      <a:r>
                        <a:rPr lang="ko-KR" altLang="en-US" sz="800" i="1">
                          <a:solidFill>
                            <a:srgbClr val="000000"/>
                          </a:solidFill>
                          <a:latin typeface="Arial" panose="020B0604020202020204" pitchFamily="34" charset="0"/>
                          <a:cs typeface="Arial" panose="020B0604020202020204" pitchFamily="34" charset="0"/>
                        </a:rPr>
                        <a:t> 하는 조정을 수행하였음</a:t>
                      </a:r>
                      <a:r>
                        <a:rPr lang="en-US" altLang="ko-KR" sz="800" i="1">
                          <a:solidFill>
                            <a:srgbClr val="000000"/>
                          </a:solidFill>
                          <a:latin typeface="Arial" panose="020B0604020202020204" pitchFamily="34" charset="0"/>
                          <a:cs typeface="Arial" panose="020B0604020202020204" pitchFamily="34" charset="0"/>
                        </a:rPr>
                        <a:t>. 2022</a:t>
                      </a:r>
                      <a:r>
                        <a:rPr lang="ko-KR" altLang="en-US" sz="800" i="1">
                          <a:solidFill>
                            <a:srgbClr val="000000"/>
                          </a:solidFill>
                          <a:latin typeface="Arial" panose="020B0604020202020204" pitchFamily="34" charset="0"/>
                          <a:cs typeface="Arial" panose="020B0604020202020204" pitchFamily="34" charset="0"/>
                        </a:rPr>
                        <a:t>년 손익항목 중 매출은 조사보고서를 준용하였으며</a:t>
                      </a:r>
                      <a:r>
                        <a:rPr lang="en-US" altLang="ko-KR" sz="800" i="1">
                          <a:solidFill>
                            <a:srgbClr val="000000"/>
                          </a:solidFill>
                          <a:latin typeface="Arial" panose="020B0604020202020204" pitchFamily="34" charset="0"/>
                          <a:cs typeface="Arial" panose="020B0604020202020204" pitchFamily="34" charset="0"/>
                        </a:rPr>
                        <a:t>, </a:t>
                      </a:r>
                      <a:r>
                        <a:rPr lang="ko-KR" altLang="en-US" sz="800" i="1" err="1">
                          <a:solidFill>
                            <a:srgbClr val="000000"/>
                          </a:solidFill>
                          <a:latin typeface="Arial" panose="020B0604020202020204" pitchFamily="34" charset="0"/>
                          <a:cs typeface="Arial" panose="020B0604020202020204" pitchFamily="34" charset="0"/>
                        </a:rPr>
                        <a:t>그외</a:t>
                      </a:r>
                      <a:r>
                        <a:rPr lang="ko-KR" altLang="en-US" sz="800" i="1">
                          <a:solidFill>
                            <a:srgbClr val="000000"/>
                          </a:solidFill>
                          <a:latin typeface="Arial" panose="020B0604020202020204" pitchFamily="34" charset="0"/>
                          <a:cs typeface="Arial" panose="020B0604020202020204" pitchFamily="34" charset="0"/>
                        </a:rPr>
                        <a:t> 비용항목들은 조사보고서상 추정비용을 </a:t>
                      </a:r>
                      <a:r>
                        <a:rPr lang="en-US" altLang="ko-KR" sz="800" i="1">
                          <a:solidFill>
                            <a:srgbClr val="000000"/>
                          </a:solidFill>
                          <a:latin typeface="Arial" panose="020B0604020202020204" pitchFamily="34" charset="0"/>
                          <a:cs typeface="Arial" panose="020B0604020202020204" pitchFamily="34" charset="0"/>
                        </a:rPr>
                        <a:t>4</a:t>
                      </a:r>
                      <a:r>
                        <a:rPr lang="ko-KR" altLang="en-US" sz="800" i="1">
                          <a:solidFill>
                            <a:srgbClr val="000000"/>
                          </a:solidFill>
                          <a:latin typeface="Arial" panose="020B0604020202020204" pitchFamily="34" charset="0"/>
                          <a:cs typeface="Arial" panose="020B0604020202020204" pitchFamily="34" charset="0"/>
                        </a:rPr>
                        <a:t>개월치로 환산한 금액임</a:t>
                      </a:r>
                      <a:r>
                        <a:rPr lang="en-US" altLang="ko-KR" sz="800" i="1">
                          <a:solidFill>
                            <a:srgbClr val="000000"/>
                          </a:solidFill>
                          <a:latin typeface="Arial" panose="020B0604020202020204" pitchFamily="34" charset="0"/>
                          <a:cs typeface="Arial" panose="020B0604020202020204" pitchFamily="34" charset="0"/>
                        </a:rPr>
                        <a:t> </a:t>
                      </a:r>
                      <a:endParaRPr kumimoji="0" lang="en-US" altLang="ko-KR" sz="800" i="1"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lvl="4" algn="just">
                        <a:spcBef>
                          <a:spcPts val="600"/>
                        </a:spcBef>
                      </a:pP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Cost Structure</a:t>
            </a:r>
          </a:p>
        </p:txBody>
      </p:sp>
      <p:sp>
        <p:nvSpPr>
          <p:cNvPr id="37" name="제목 2">
            <a:extLst>
              <a:ext uri="{FF2B5EF4-FFF2-40B4-BE49-F238E27FC236}">
                <a16:creationId xmlns:a16="http://schemas.microsoft.com/office/drawing/2014/main" id="{0DEA42B1-75AA-4FD7-B770-7C5BC12CF9F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38" name="직사각형 119">
            <a:extLst>
              <a:ext uri="{FF2B5EF4-FFF2-40B4-BE49-F238E27FC236}">
                <a16:creationId xmlns:a16="http://schemas.microsoft.com/office/drawing/2014/main" id="{BAD581E0-E859-4F67-A2CE-3E72775D51E0}"/>
              </a:ext>
            </a:extLst>
          </p:cNvPr>
          <p:cNvSpPr/>
          <p:nvPr/>
        </p:nvSpPr>
        <p:spPr bwMode="auto">
          <a:xfrm>
            <a:off x="-636544" y="599203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graphicFrame>
        <p:nvGraphicFramePr>
          <p:cNvPr id="7" name="표 6">
            <a:extLst>
              <a:ext uri="{FF2B5EF4-FFF2-40B4-BE49-F238E27FC236}">
                <a16:creationId xmlns:a16="http://schemas.microsoft.com/office/drawing/2014/main" id="{1EA6DED1-187D-45CE-8055-C3C143B67069}"/>
              </a:ext>
            </a:extLst>
          </p:cNvPr>
          <p:cNvGraphicFramePr>
            <a:graphicFrameLocks noGrp="1"/>
          </p:cNvGraphicFramePr>
          <p:nvPr>
            <p:extLst>
              <p:ext uri="{D42A27DB-BD31-4B8C-83A1-F6EECF244321}">
                <p14:modId xmlns:p14="http://schemas.microsoft.com/office/powerpoint/2010/main" val="1319647009"/>
              </p:ext>
            </p:extLst>
          </p:nvPr>
        </p:nvGraphicFramePr>
        <p:xfrm>
          <a:off x="2057935" y="1482428"/>
          <a:ext cx="4320802" cy="4741235"/>
        </p:xfrm>
        <a:graphic>
          <a:graphicData uri="http://schemas.openxmlformats.org/drawingml/2006/table">
            <a:tbl>
              <a:tblPr/>
              <a:tblGrid>
                <a:gridCol w="172239">
                  <a:extLst>
                    <a:ext uri="{9D8B030D-6E8A-4147-A177-3AD203B41FA5}">
                      <a16:colId xmlns:a16="http://schemas.microsoft.com/office/drawing/2014/main" val="949634063"/>
                    </a:ext>
                  </a:extLst>
                </a:gridCol>
                <a:gridCol w="172239">
                  <a:extLst>
                    <a:ext uri="{9D8B030D-6E8A-4147-A177-3AD203B41FA5}">
                      <a16:colId xmlns:a16="http://schemas.microsoft.com/office/drawing/2014/main" val="3561464949"/>
                    </a:ext>
                  </a:extLst>
                </a:gridCol>
                <a:gridCol w="765740">
                  <a:extLst>
                    <a:ext uri="{9D8B030D-6E8A-4147-A177-3AD203B41FA5}">
                      <a16:colId xmlns:a16="http://schemas.microsoft.com/office/drawing/2014/main" val="207091662"/>
                    </a:ext>
                  </a:extLst>
                </a:gridCol>
                <a:gridCol w="389148">
                  <a:extLst>
                    <a:ext uri="{9D8B030D-6E8A-4147-A177-3AD203B41FA5}">
                      <a16:colId xmlns:a16="http://schemas.microsoft.com/office/drawing/2014/main" val="3209081358"/>
                    </a:ext>
                  </a:extLst>
                </a:gridCol>
                <a:gridCol w="389148">
                  <a:extLst>
                    <a:ext uri="{9D8B030D-6E8A-4147-A177-3AD203B41FA5}">
                      <a16:colId xmlns:a16="http://schemas.microsoft.com/office/drawing/2014/main" val="1594909826"/>
                    </a:ext>
                  </a:extLst>
                </a:gridCol>
                <a:gridCol w="389148">
                  <a:extLst>
                    <a:ext uri="{9D8B030D-6E8A-4147-A177-3AD203B41FA5}">
                      <a16:colId xmlns:a16="http://schemas.microsoft.com/office/drawing/2014/main" val="3116698316"/>
                    </a:ext>
                  </a:extLst>
                </a:gridCol>
                <a:gridCol w="389148">
                  <a:extLst>
                    <a:ext uri="{9D8B030D-6E8A-4147-A177-3AD203B41FA5}">
                      <a16:colId xmlns:a16="http://schemas.microsoft.com/office/drawing/2014/main" val="2890607848"/>
                    </a:ext>
                  </a:extLst>
                </a:gridCol>
                <a:gridCol w="97400">
                  <a:extLst>
                    <a:ext uri="{9D8B030D-6E8A-4147-A177-3AD203B41FA5}">
                      <a16:colId xmlns:a16="http://schemas.microsoft.com/office/drawing/2014/main" val="968298875"/>
                    </a:ext>
                  </a:extLst>
                </a:gridCol>
                <a:gridCol w="389148">
                  <a:extLst>
                    <a:ext uri="{9D8B030D-6E8A-4147-A177-3AD203B41FA5}">
                      <a16:colId xmlns:a16="http://schemas.microsoft.com/office/drawing/2014/main" val="1218269656"/>
                    </a:ext>
                  </a:extLst>
                </a:gridCol>
                <a:gridCol w="389148">
                  <a:extLst>
                    <a:ext uri="{9D8B030D-6E8A-4147-A177-3AD203B41FA5}">
                      <a16:colId xmlns:a16="http://schemas.microsoft.com/office/drawing/2014/main" val="4018878207"/>
                    </a:ext>
                  </a:extLst>
                </a:gridCol>
                <a:gridCol w="389148">
                  <a:extLst>
                    <a:ext uri="{9D8B030D-6E8A-4147-A177-3AD203B41FA5}">
                      <a16:colId xmlns:a16="http://schemas.microsoft.com/office/drawing/2014/main" val="93442183"/>
                    </a:ext>
                  </a:extLst>
                </a:gridCol>
                <a:gridCol w="389148">
                  <a:extLst>
                    <a:ext uri="{9D8B030D-6E8A-4147-A177-3AD203B41FA5}">
                      <a16:colId xmlns:a16="http://schemas.microsoft.com/office/drawing/2014/main" val="308326748"/>
                    </a:ext>
                  </a:extLst>
                </a:gridCol>
              </a:tblGrid>
              <a:tr h="94674">
                <a:tc gridSpan="3">
                  <a:txBody>
                    <a:bodyPr/>
                    <a:lstStyle/>
                    <a:p>
                      <a:pPr algn="l" rtl="0" fontAlgn="ctr"/>
                      <a:r>
                        <a:rPr lang="en-US" sz="6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Cost Structure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6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6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6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6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ko-KR" altLang="en-US" sz="6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6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6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6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303721241"/>
                  </a:ext>
                </a:extLst>
              </a:tr>
              <a:tr h="94674">
                <a:tc>
                  <a:txBody>
                    <a:bodyPr/>
                    <a:lstStyle/>
                    <a:p>
                      <a:pPr algn="l" fontAlgn="ctr"/>
                      <a:r>
                        <a:rPr lang="ko-KR" altLang="en-US" sz="6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6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6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26504084"/>
                  </a:ext>
                </a:extLst>
              </a:tr>
              <a:tr h="94674">
                <a:tc gridSpan="3">
                  <a:txBody>
                    <a:bodyPr/>
                    <a:lstStyle/>
                    <a:p>
                      <a:pPr algn="l" fontAlgn="ctr"/>
                      <a:r>
                        <a:rPr 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83048661"/>
                  </a:ext>
                </a:extLst>
              </a:tr>
              <a:tr h="94674">
                <a:tc gridSpan="2">
                  <a:txBody>
                    <a:bodyPr/>
                    <a:lstStyle/>
                    <a:p>
                      <a:pPr algn="l" rtl="0" fontAlgn="ctr"/>
                      <a:r>
                        <a:rPr lang="ko-KR" altLang="en-US"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noFill/>
                  </a:tcPr>
                </a:tc>
                <a:tc hMerge="1">
                  <a:txBody>
                    <a:bodyPr/>
                    <a:lstStyle/>
                    <a:p>
                      <a:pPr latinLnBrk="1"/>
                      <a:endParaRPr lang="ko-KR" altLang="en-US"/>
                    </a:p>
                  </a:txBody>
                  <a:tcPr/>
                </a:tc>
                <a:tc>
                  <a:txBody>
                    <a:bodyPr/>
                    <a:lstStyle/>
                    <a:p>
                      <a:pPr algn="l" rtl="0" fontAlgn="ctr"/>
                      <a:endParaRPr lang="ko-KR" altLang="en-US"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126,695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111,683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90,097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25,757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mn-ea"/>
                          <a:cs typeface="Arial" panose="020B0604020202020204" pitchFamily="34" charset="0"/>
                        </a:rPr>
                        <a:t>100.0%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2718256724"/>
                  </a:ext>
                </a:extLst>
              </a:tr>
              <a:tr h="94674">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상품매출</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6,020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extLst>
                  <a:ext uri="{0D108BD9-81ED-4DB2-BD59-A6C34878D82A}">
                    <a16:rowId xmlns:a16="http://schemas.microsoft.com/office/drawing/2014/main" val="4162146126"/>
                  </a:ext>
                </a:extLst>
              </a:tr>
              <a:tr h="94674">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제품매출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121,276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111,354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88,694 </a:t>
                      </a:r>
                    </a:p>
                  </a:txBody>
                  <a:tcPr marL="36000" marR="36000" marT="0" marB="0" anchor="ctr">
                    <a:lnL>
                      <a:noFill/>
                    </a:lnL>
                    <a:lnR>
                      <a:noFill/>
                    </a:lnR>
                    <a:lnT>
                      <a:noFill/>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99.7%</a:t>
                      </a:r>
                    </a:p>
                  </a:txBody>
                  <a:tcPr marL="36000" marR="36000" marT="0" marB="0" anchor="ctr">
                    <a:lnL>
                      <a:noFill/>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98.4%</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250037786"/>
                  </a:ext>
                </a:extLst>
              </a:tr>
              <a:tr h="94674">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기타매출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 </a:t>
                      </a:r>
                    </a:p>
                  </a:txBody>
                  <a:tcPr marL="36000" marR="36000" marT="0" marB="0" anchor="ctr">
                    <a:lnL>
                      <a:noFill/>
                    </a:lnL>
                    <a:lnR>
                      <a:noFill/>
                    </a:lnR>
                    <a:lnT>
                      <a:noFill/>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0.2%</a:t>
                      </a:r>
                    </a:p>
                  </a:txBody>
                  <a:tcPr marL="36000" marR="36000" marT="0" marB="0" anchor="ctr">
                    <a:lnL>
                      <a:noFill/>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92404499"/>
                  </a:ext>
                </a:extLst>
              </a:tr>
              <a:tr h="94674">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판매장려금 및 에누리</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noFill/>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893829446"/>
                  </a:ext>
                </a:extLst>
              </a:tr>
              <a:tr h="94674">
                <a:tc gridSpan="2">
                  <a:txBody>
                    <a:bodyPr/>
                    <a:lstStyle/>
                    <a:p>
                      <a:pPr algn="l" rtl="0" fontAlgn="ctr"/>
                      <a:r>
                        <a:rPr lang="ko-KR" altLang="en-US"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변동비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noFill/>
                  </a:tcPr>
                </a:tc>
                <a:tc hMerge="1">
                  <a:txBody>
                    <a:bodyPr/>
                    <a:lstStyle/>
                    <a:p>
                      <a:pPr latinLnBrk="1"/>
                      <a:endParaRPr lang="ko-KR" altLang="en-US"/>
                    </a:p>
                  </a:txBody>
                  <a:tcPr/>
                </a:tc>
                <a:tc>
                  <a:txBody>
                    <a:bodyPr/>
                    <a:lstStyle/>
                    <a:p>
                      <a:pPr algn="l" rtl="0" fontAlgn="ctr"/>
                      <a:r>
                        <a:rPr lang="ko-KR" altLang="en-US"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102,547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86,545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64,064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21,157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mn-ea"/>
                          <a:cs typeface="Arial" panose="020B0604020202020204" pitchFamily="34" charset="0"/>
                        </a:rPr>
                        <a:t>82.1%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noFill/>
                  </a:tcPr>
                </a:tc>
                <a:extLst>
                  <a:ext uri="{0D108BD9-81ED-4DB2-BD59-A6C34878D82A}">
                    <a16:rowId xmlns:a16="http://schemas.microsoft.com/office/drawing/2014/main" val="7127"/>
                  </a:ext>
                </a:extLst>
              </a:tr>
              <a:tr h="94674">
                <a:tc>
                  <a:txBody>
                    <a:bodyPr/>
                    <a:lstStyle/>
                    <a:p>
                      <a:pPr algn="l" rtl="0" fontAlgn="ctr"/>
                      <a:r>
                        <a:rPr lang="ko-KR" altLang="en-US"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변동매출원가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60,069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48,330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31,245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12,294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47.4%</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mn-ea"/>
                          <a:cs typeface="Arial" panose="020B0604020202020204" pitchFamily="34" charset="0"/>
                        </a:rPr>
                        <a:t>47.7%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2115652860"/>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재료비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14,353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12,714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6,758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extLst>
                  <a:ext uri="{0D108BD9-81ED-4DB2-BD59-A6C34878D82A}">
                    <a16:rowId xmlns:a16="http://schemas.microsoft.com/office/drawing/2014/main" val="1874620029"/>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상품원가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5,604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802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1,385 </a:t>
                      </a:r>
                    </a:p>
                  </a:txBody>
                  <a:tcPr marL="36000" marR="36000" marT="0" marB="0" anchor="ctr">
                    <a:lnL>
                      <a:noFill/>
                    </a:lnL>
                    <a:lnR>
                      <a:noFill/>
                    </a:lnR>
                    <a:lnT>
                      <a:noFill/>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0.7%</a:t>
                      </a:r>
                    </a:p>
                  </a:txBody>
                  <a:tcPr marL="36000" marR="36000" marT="0" marB="0" anchor="ctr">
                    <a:lnL>
                      <a:noFill/>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877567732"/>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소모품비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1,902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1,583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764 </a:t>
                      </a:r>
                    </a:p>
                  </a:txBody>
                  <a:tcPr marL="36000" marR="36000" marT="0" marB="0" anchor="ctr">
                    <a:lnL>
                      <a:noFill/>
                    </a:lnL>
                    <a:lnR>
                      <a:noFill/>
                    </a:lnR>
                    <a:lnT>
                      <a:noFill/>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a:noFill/>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2285101753"/>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외주가공비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37,337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32,430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21,649 </a:t>
                      </a:r>
                    </a:p>
                  </a:txBody>
                  <a:tcPr marL="36000" marR="36000" marT="0" marB="0" anchor="ctr">
                    <a:lnL>
                      <a:noFill/>
                    </a:lnL>
                    <a:lnR>
                      <a:noFill/>
                    </a:lnR>
                    <a:lnT>
                      <a:noFill/>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29.0%</a:t>
                      </a:r>
                    </a:p>
                  </a:txBody>
                  <a:tcPr marL="36000" marR="36000" marT="0" marB="0" anchor="ctr">
                    <a:lnL>
                      <a:noFill/>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3518794588"/>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0.7%</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3808229843"/>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변동판관비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42,477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38,215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32,819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8,863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mn-ea"/>
                          <a:cs typeface="Arial" panose="020B0604020202020204" pitchFamily="34" charset="0"/>
                        </a:rPr>
                        <a:t>34.4%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2071361548"/>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광고선전비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4,416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5,078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3,974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extLst>
                  <a:ext uri="{0D108BD9-81ED-4DB2-BD59-A6C34878D82A}">
                    <a16:rowId xmlns:a16="http://schemas.microsoft.com/office/drawing/2014/main" val="134855166"/>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운반비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1,253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1,508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1,352 </a:t>
                      </a:r>
                    </a:p>
                  </a:txBody>
                  <a:tcPr marL="36000" marR="36000" marT="0" marB="0" anchor="ctr">
                    <a:lnL>
                      <a:noFill/>
                    </a:lnL>
                    <a:lnR>
                      <a:noFill/>
                    </a:lnR>
                    <a:lnT>
                      <a:noFill/>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ctr">
                    <a:lnL>
                      <a:noFill/>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3476020707"/>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소모품비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471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476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303 </a:t>
                      </a:r>
                    </a:p>
                  </a:txBody>
                  <a:tcPr marL="36000" marR="36000" marT="0" marB="0" anchor="ctr">
                    <a:lnL>
                      <a:noFill/>
                    </a:lnL>
                    <a:lnR>
                      <a:noFill/>
                    </a:lnR>
                    <a:lnT>
                      <a:noFill/>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0.4%</a:t>
                      </a:r>
                    </a:p>
                  </a:txBody>
                  <a:tcPr marL="36000" marR="36000" marT="0" marB="0" anchor="ctr">
                    <a:lnL>
                      <a:noFill/>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263254595"/>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36,337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31,154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27,190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1190242798"/>
                  </a:ext>
                </a:extLst>
              </a:tr>
              <a:tr h="94674">
                <a:tc gridSpan="3">
                  <a:txBody>
                    <a:bodyPr/>
                    <a:lstStyle/>
                    <a:p>
                      <a:pPr algn="l" rtl="0" fontAlgn="ctr"/>
                      <a:r>
                        <a:rPr lang="ko-KR" altLang="en-US"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공헌이익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24,149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25,138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26,033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4,600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mn-ea"/>
                          <a:cs typeface="Arial" panose="020B0604020202020204" pitchFamily="34" charset="0"/>
                        </a:rPr>
                        <a:t>17.9%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1073805844"/>
                  </a:ext>
                </a:extLst>
              </a:tr>
              <a:tr h="94674">
                <a:tc gridSpan="2">
                  <a:txBody>
                    <a:bodyPr/>
                    <a:lstStyle/>
                    <a:p>
                      <a:pPr algn="l" rtl="0" fontAlgn="ctr"/>
                      <a:r>
                        <a:rPr lang="ko-KR" altLang="en-US"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고정비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noFill/>
                  </a:tcPr>
                </a:tc>
                <a:tc hMerge="1">
                  <a:txBody>
                    <a:bodyPr/>
                    <a:lstStyle/>
                    <a:p>
                      <a:pPr latinLnBrk="1"/>
                      <a:endParaRPr lang="ko-KR" altLang="en-US"/>
                    </a:p>
                  </a:txBody>
                  <a:tcPr/>
                </a:tc>
                <a:tc>
                  <a:txBody>
                    <a:bodyPr/>
                    <a:lstStyle/>
                    <a:p>
                      <a:pPr algn="l" rtl="0" fontAlgn="ctr"/>
                      <a:r>
                        <a:rPr lang="ko-KR" altLang="en-US"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35,105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36,583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27,922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7,934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mn-ea"/>
                          <a:cs typeface="Arial" panose="020B0604020202020204" pitchFamily="34" charset="0"/>
                        </a:rPr>
                        <a:t>30.8%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noFill/>
                  </a:tcPr>
                </a:tc>
                <a:extLst>
                  <a:ext uri="{0D108BD9-81ED-4DB2-BD59-A6C34878D82A}">
                    <a16:rowId xmlns:a16="http://schemas.microsoft.com/office/drawing/2014/main" val="2898388978"/>
                  </a:ext>
                </a:extLst>
              </a:tr>
              <a:tr h="94674">
                <a:tc>
                  <a:txBody>
                    <a:bodyPr/>
                    <a:lstStyle/>
                    <a:p>
                      <a:pPr algn="l" rtl="0" fontAlgn="ctr"/>
                      <a:r>
                        <a:rPr lang="ko-KR" altLang="en-US"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고정매출원가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7,539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7,191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5,499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1,075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mn-ea"/>
                          <a:cs typeface="Arial" panose="020B0604020202020204" pitchFamily="34" charset="0"/>
                        </a:rPr>
                        <a:t>4.2%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1576159143"/>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인건비</a:t>
                      </a:r>
                      <a:endParaRPr lang="ko-KR" altLang="en-US" sz="6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7,329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7,027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3,736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extLst>
                  <a:ext uri="{0D108BD9-81ED-4DB2-BD59-A6C34878D82A}">
                    <a16:rowId xmlns:a16="http://schemas.microsoft.com/office/drawing/2014/main" val="2933766314"/>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감가상각비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a:noFill/>
                    </a:lnR>
                    <a:lnT>
                      <a:noFill/>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1347391067"/>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여비교통비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a:noFill/>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707114584"/>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통신비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a:noFill/>
                    </a:lnL>
                    <a:lnR>
                      <a:noFill/>
                    </a:lnR>
                    <a:lnT>
                      <a:noFill/>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1529920550"/>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수도광열비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a:noFill/>
                    </a:lnL>
                    <a:lnR>
                      <a:noFill/>
                    </a:lnR>
                    <a:lnT>
                      <a:noFill/>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2832086853"/>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3239189247"/>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고정판관비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27,566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29,393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22,423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6,859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mn-ea"/>
                          <a:cs typeface="Arial" panose="020B0604020202020204" pitchFamily="34" charset="0"/>
                        </a:rPr>
                        <a:t>26.6%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2314562541"/>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인건비</a:t>
                      </a:r>
                      <a:r>
                        <a:rPr lang="en-US" altLang="ko-KR" sz="6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ko-KR" altLang="en-US" sz="6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13,028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12,565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8,791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extLst>
                  <a:ext uri="{0D108BD9-81ED-4DB2-BD59-A6C34878D82A}">
                    <a16:rowId xmlns:a16="http://schemas.microsoft.com/office/drawing/2014/main" val="237839503"/>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접대비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 </a:t>
                      </a:r>
                    </a:p>
                  </a:txBody>
                  <a:tcPr marL="36000" marR="36000" marT="0" marB="0" anchor="ctr">
                    <a:lnL>
                      <a:noFill/>
                    </a:lnL>
                    <a:lnR>
                      <a:noFill/>
                    </a:lnR>
                    <a:lnT w="6350" cap="flat" cmpd="sng" algn="ctr">
                      <a:noFill/>
                      <a:prstDash val="dot"/>
                      <a:round/>
                      <a:headEnd type="none" w="med" len="med"/>
                      <a:tailEnd type="none" w="med" len="med"/>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449 </a:t>
                      </a:r>
                    </a:p>
                  </a:txBody>
                  <a:tcPr marL="36000" marR="36000" marT="0" marB="0" anchor="ctr">
                    <a:lnL>
                      <a:noFill/>
                    </a:lnL>
                    <a:lnR>
                      <a:noFill/>
                    </a:lnR>
                    <a:lnT w="6350" cap="flat" cmpd="sng" algn="ctr">
                      <a:noFill/>
                      <a:prstDash val="dot"/>
                      <a:round/>
                      <a:headEnd type="none" w="med" len="med"/>
                      <a:tailEnd type="none" w="med" len="med"/>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 </a:t>
                      </a:r>
                    </a:p>
                  </a:txBody>
                  <a:tcPr marL="36000" marR="36000" marT="0" marB="0" anchor="ctr">
                    <a:lnL>
                      <a:noFill/>
                    </a:lnL>
                    <a:lnR>
                      <a:noFill/>
                    </a:lnR>
                    <a:lnT w="6350" cap="flat" cmpd="sng" algn="ctr">
                      <a:noFill/>
                      <a:prstDash val="dot"/>
                      <a:round/>
                      <a:headEnd type="none" w="med" len="med"/>
                      <a:tailEnd type="none" w="med" len="med"/>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0.4%</a:t>
                      </a:r>
                    </a:p>
                  </a:txBody>
                  <a:tcPr marL="36000" marR="36000" marT="0" marB="0" anchor="ctr">
                    <a:lnL>
                      <a:noFill/>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0.1%</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1433156102"/>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세금과공과</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520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571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545 </a:t>
                      </a:r>
                    </a:p>
                  </a:txBody>
                  <a:tcPr marL="36000" marR="36000" marT="0" marB="0" anchor="ctr">
                    <a:lnL>
                      <a:noFill/>
                    </a:lnL>
                    <a:lnR>
                      <a:noFill/>
                    </a:lnR>
                    <a:lnT>
                      <a:noFill/>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0.5%</a:t>
                      </a:r>
                    </a:p>
                  </a:txBody>
                  <a:tcPr marL="36000" marR="36000" marT="0" marB="0" anchor="ctr">
                    <a:lnL>
                      <a:noFill/>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0.6%</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2450596744"/>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여비교통비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682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413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 </a:t>
                      </a:r>
                    </a:p>
                  </a:txBody>
                  <a:tcPr marL="36000" marR="36000" marT="0" marB="0" anchor="ctr">
                    <a:lnL>
                      <a:noFill/>
                    </a:lnL>
                    <a:lnR>
                      <a:noFill/>
                    </a:lnR>
                    <a:lnT>
                      <a:noFill/>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0.4%</a:t>
                      </a:r>
                    </a:p>
                  </a:txBody>
                  <a:tcPr marL="36000" marR="36000" marT="0" marB="0" anchor="ctr">
                    <a:lnL>
                      <a:noFill/>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0.2%</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3278816130"/>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 </a:t>
                      </a:r>
                    </a:p>
                  </a:txBody>
                  <a:tcPr marL="36000" marR="36000" marT="0" marB="0" anchor="ctr">
                    <a:lnL>
                      <a:noFill/>
                    </a:lnL>
                    <a:lnR>
                      <a:noFill/>
                    </a:lnR>
                    <a:lnT>
                      <a:noFill/>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0.1%</a:t>
                      </a:r>
                    </a:p>
                  </a:txBody>
                  <a:tcPr marL="36000" marR="36000" marT="0" marB="0" anchor="ctr">
                    <a:lnL>
                      <a:noFill/>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0.2%</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1465037577"/>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통신비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641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516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541 </a:t>
                      </a:r>
                    </a:p>
                  </a:txBody>
                  <a:tcPr marL="36000" marR="36000" marT="0" marB="0" anchor="ctr">
                    <a:lnL>
                      <a:noFill/>
                    </a:lnL>
                    <a:lnR>
                      <a:noFill/>
                    </a:lnR>
                    <a:lnT>
                      <a:noFill/>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0.5%</a:t>
                      </a:r>
                    </a:p>
                  </a:txBody>
                  <a:tcPr marL="36000" marR="36000" marT="0" marB="0" anchor="ctr">
                    <a:lnL>
                      <a:noFill/>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0.6%</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3634730878"/>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수도광열비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995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1,052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830 </a:t>
                      </a:r>
                    </a:p>
                  </a:txBody>
                  <a:tcPr marL="36000" marR="36000" marT="0" marB="0" anchor="ctr">
                    <a:lnL>
                      <a:noFill/>
                    </a:lnL>
                    <a:lnR>
                      <a:noFill/>
                    </a:lnR>
                    <a:lnT>
                      <a:noFill/>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0.9%</a:t>
                      </a:r>
                    </a:p>
                  </a:txBody>
                  <a:tcPr marL="36000" marR="36000" marT="0" marB="0" anchor="ctr">
                    <a:lnL>
                      <a:noFill/>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0.9%</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4024921862"/>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감가상각비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8,163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8,324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6,835 </a:t>
                      </a:r>
                    </a:p>
                  </a:txBody>
                  <a:tcPr marL="36000" marR="36000" marT="0" marB="0" anchor="ctr">
                    <a:lnL>
                      <a:noFill/>
                    </a:lnL>
                    <a:lnR>
                      <a:noFill/>
                    </a:lnR>
                    <a:lnT>
                      <a:noFill/>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a:t>
                      </a:r>
                    </a:p>
                  </a:txBody>
                  <a:tcPr marL="36000" marR="36000" marT="0" marB="0" anchor="ctr">
                    <a:lnL>
                      <a:noFill/>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2680299601"/>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지급수수료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3,824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4,150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5,463 </a:t>
                      </a:r>
                    </a:p>
                  </a:txBody>
                  <a:tcPr marL="36000" marR="36000" marT="0" marB="0" anchor="ctr">
                    <a:lnL>
                      <a:noFill/>
                    </a:lnL>
                    <a:lnR>
                      <a:noFill/>
                    </a:lnR>
                    <a:lnT>
                      <a:noFill/>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a:t>
                      </a:r>
                    </a:p>
                  </a:txBody>
                  <a:tcPr marL="36000" marR="36000" marT="0" marB="0" anchor="ctr">
                    <a:lnL>
                      <a:noFill/>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123314131"/>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대손상각비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(1,205)</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854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(1,173)</a:t>
                      </a:r>
                    </a:p>
                  </a:txBody>
                  <a:tcPr marL="36000" marR="36000" marT="0" marB="0" anchor="ctr">
                    <a:lnL>
                      <a:noFill/>
                    </a:lnL>
                    <a:lnR>
                      <a:noFill/>
                    </a:lnR>
                    <a:lnT>
                      <a:noFill/>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87686253"/>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복구충당부채전입액</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425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747471647"/>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noFill/>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1394558150"/>
                  </a:ext>
                </a:extLst>
              </a:tr>
              <a:tr h="94674">
                <a:tc gridSpan="2">
                  <a:txBody>
                    <a:bodyPr/>
                    <a:lstStyle/>
                    <a:p>
                      <a:pPr algn="l" rtl="0" fontAlgn="ctr"/>
                      <a:r>
                        <a:rPr lang="ko-KR" altLang="en-US"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noFill/>
                  </a:tcPr>
                </a:tc>
                <a:tc hMerge="1">
                  <a:txBody>
                    <a:bodyPr/>
                    <a:lstStyle/>
                    <a:p>
                      <a:pPr latinLnBrk="1"/>
                      <a:endParaRPr lang="ko-KR" altLang="en-US"/>
                    </a:p>
                  </a:txBody>
                  <a:tcPr/>
                </a:tc>
                <a:tc>
                  <a:txBody>
                    <a:bodyPr/>
                    <a:lstStyle/>
                    <a:p>
                      <a:pPr algn="l" rtl="0" fontAlgn="ctr"/>
                      <a:r>
                        <a:rPr lang="ko-KR" altLang="en-US"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(1,755)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11,138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9,436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ko-KR" altLang="en-US" sz="6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1134409463"/>
                  </a:ext>
                </a:extLst>
              </a:tr>
              <a:tr h="94674">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제품평가손실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2,278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3,381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6,195 </a:t>
                      </a:r>
                    </a:p>
                  </a:txBody>
                  <a:tcPr marL="36000" marR="36000" marT="0" marB="0" anchor="ctr">
                    <a:lnL>
                      <a:noFill/>
                    </a:lnL>
                    <a:lnR>
                      <a:noFill/>
                    </a:lnR>
                    <a:lnT>
                      <a:noFill/>
                    </a:lnT>
                    <a:lnB>
                      <a:noFill/>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noFill/>
                  </a:tcPr>
                </a:tc>
                <a:extLst>
                  <a:ext uri="{0D108BD9-81ED-4DB2-BD59-A6C34878D82A}">
                    <a16:rowId xmlns:a16="http://schemas.microsoft.com/office/drawing/2014/main" val="780089424"/>
                  </a:ext>
                </a:extLst>
              </a:tr>
              <a:tr h="102209">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재고변동</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noFill/>
                  </a:tcPr>
                </a:tc>
                <a:tc hMerge="1">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087" marR="3087" marT="3087"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(4,033)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7,757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3,241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sz="600" b="0" i="1"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4025399101"/>
                  </a:ext>
                </a:extLst>
              </a:tr>
              <a:tr h="94674">
                <a:tc gridSpan="3">
                  <a:txBody>
                    <a:bodyPr/>
                    <a:lstStyle/>
                    <a:p>
                      <a:pPr algn="l" rtl="0" fontAlgn="ctr"/>
                      <a:r>
                        <a:rPr lang="ko-KR" altLang="en-US"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(22,583)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(3,334)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mn-ea"/>
                          <a:cs typeface="Arial" panose="020B0604020202020204" pitchFamily="34" charset="0"/>
                        </a:rPr>
                        <a:t>(12.9%)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3015383623"/>
                  </a:ext>
                </a:extLst>
              </a:tr>
              <a:tr h="94674">
                <a:tc gridSpan="2">
                  <a:txBody>
                    <a:bodyPr/>
                    <a:lstStyle/>
                    <a:p>
                      <a:pPr algn="l" rtl="0" fontAlgn="ctr"/>
                      <a:r>
                        <a:rPr 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D&amp;A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hMerge="1">
                  <a:txBody>
                    <a:bodyPr/>
                    <a:lstStyle/>
                    <a:p>
                      <a:pPr latinLnBrk="1"/>
                      <a:endParaRPr lang="ko-KR" altLang="en-US"/>
                    </a:p>
                  </a:txBody>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8,336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0" u="none" strike="noStrike">
                          <a:solidFill>
                            <a:srgbClr val="000000"/>
                          </a:solidFill>
                          <a:effectLst/>
                          <a:latin typeface="Arial" panose="020B0604020202020204" pitchFamily="34" charset="0"/>
                          <a:ea typeface="+mn-ea"/>
                          <a:cs typeface="Arial" panose="020B0604020202020204" pitchFamily="34" charset="0"/>
                        </a:rPr>
                        <a:t>1,175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0" i="1" u="none" strike="noStrike">
                          <a:solidFill>
                            <a:srgbClr val="000000"/>
                          </a:solidFill>
                          <a:effectLst/>
                          <a:latin typeface="Arial" panose="020B0604020202020204" pitchFamily="34" charset="0"/>
                          <a:ea typeface="+mn-ea"/>
                          <a:cs typeface="Arial" panose="020B0604020202020204" pitchFamily="34" charset="0"/>
                        </a:rPr>
                        <a:t>4.6%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929726412"/>
                  </a:ext>
                </a:extLst>
              </a:tr>
              <a:tr h="94674">
                <a:tc gridSpan="3">
                  <a:txBody>
                    <a:bodyPr/>
                    <a:lstStyle/>
                    <a:p>
                      <a:pPr algn="l" rtl="0" fontAlgn="ctr"/>
                      <a:r>
                        <a:rPr lang="en-US"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(4,476)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(2,159)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600" b="1" i="1" u="none" strike="noStrike">
                          <a:solidFill>
                            <a:srgbClr val="000000"/>
                          </a:solidFill>
                          <a:effectLst/>
                          <a:latin typeface="Arial" panose="020B0604020202020204" pitchFamily="34" charset="0"/>
                          <a:ea typeface="+mn-ea"/>
                          <a:cs typeface="Arial" panose="020B0604020202020204" pitchFamily="34" charset="0"/>
                        </a:rPr>
                        <a:t>(8.4%)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1891920433"/>
                  </a:ext>
                </a:extLst>
              </a:tr>
              <a:tr h="94674">
                <a:tc gridSpan="3">
                  <a:txBody>
                    <a:bodyPr/>
                    <a:lstStyle/>
                    <a:p>
                      <a:pPr algn="l" fontAlgn="ctr"/>
                      <a:r>
                        <a:rPr lang="ko-KR" altLang="en-US"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총원가 대비 </a:t>
                      </a:r>
                      <a:r>
                        <a:rPr lang="en-US"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VC%</a:t>
                      </a:r>
                      <a:r>
                        <a:rPr lang="en-US" sz="600" b="0" i="1"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1" u="none" strike="noStrike">
                          <a:solidFill>
                            <a:srgbClr val="000000"/>
                          </a:solidFill>
                          <a:effectLst/>
                          <a:latin typeface="Arial" panose="020B0604020202020204" pitchFamily="34" charset="0"/>
                          <a:ea typeface="+mn-ea"/>
                          <a:cs typeface="Arial" panose="020B0604020202020204" pitchFamily="34" charset="0"/>
                        </a:rPr>
                        <a:t>72.7%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167558152"/>
                  </a:ext>
                </a:extLst>
              </a:tr>
              <a:tr h="94674">
                <a:tc gridSpan="3">
                  <a:txBody>
                    <a:bodyPr/>
                    <a:lstStyle/>
                    <a:p>
                      <a:pPr algn="l" fontAlgn="ctr"/>
                      <a:r>
                        <a:rPr lang="ko-KR" altLang="en-US"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총원가 대비 </a:t>
                      </a:r>
                      <a:r>
                        <a:rPr lang="en-US"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r>
                        <a:rPr lang="en-US" sz="600" b="0" i="1"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1" u="none" strike="noStrike">
                          <a:solidFill>
                            <a:srgbClr val="000000"/>
                          </a:solidFill>
                          <a:effectLst/>
                          <a:latin typeface="Arial" panose="020B0604020202020204" pitchFamily="34" charset="0"/>
                          <a:ea typeface="+mn-ea"/>
                          <a:cs typeface="Arial" panose="020B0604020202020204" pitchFamily="34" charset="0"/>
                        </a:rPr>
                        <a:t>27.3%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extLst>
                  <a:ext uri="{0D108BD9-81ED-4DB2-BD59-A6C34878D82A}">
                    <a16:rowId xmlns:a16="http://schemas.microsoft.com/office/drawing/2014/main" val="263210204"/>
                  </a:ext>
                </a:extLst>
              </a:tr>
            </a:tbl>
          </a:graphicData>
        </a:graphic>
      </p:graphicFrame>
      <p:sp>
        <p:nvSpPr>
          <p:cNvPr id="8" name="TextBox 7">
            <a:extLst>
              <a:ext uri="{FF2B5EF4-FFF2-40B4-BE49-F238E27FC236}">
                <a16:creationId xmlns:a16="http://schemas.microsoft.com/office/drawing/2014/main" id="{24ACEE7E-EB2A-433C-82AA-08C33052BE72}"/>
              </a:ext>
            </a:extLst>
          </p:cNvPr>
          <p:cNvSpPr txBox="1"/>
          <p:nvPr/>
        </p:nvSpPr>
        <p:spPr>
          <a:xfrm>
            <a:off x="6405748" y="1482428"/>
            <a:ext cx="3125846" cy="1293852"/>
          </a:xfrm>
          <a:prstGeom prst="rect">
            <a:avLst/>
          </a:prstGeom>
          <a:noFill/>
          <a:ln>
            <a:noFill/>
          </a:ln>
        </p:spPr>
        <p:txBody>
          <a:bodyPr wrap="square" lIns="36000" tIns="108000" rIns="36000" bIns="36000" rtlCol="0">
            <a:noAutofit/>
          </a:bodyPr>
          <a:lstStyle/>
          <a:p>
            <a:pPr marL="17145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b="1" u="sng">
                <a:solidFill>
                  <a:srgbClr val="000000"/>
                </a:solidFill>
                <a:latin typeface="Arial" panose="020B0604020202020204" pitchFamily="34" charset="0"/>
                <a:cs typeface="Arial" panose="020B0604020202020204" pitchFamily="34" charset="0"/>
              </a:rPr>
              <a:t>VC</a:t>
            </a: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회사의 변동비용은 제품 재료비</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외주가공비 그리고 제품 판매 시 소요되는 광고선전비</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판매수수료 등으로 구성됨</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a:solidFill>
                  <a:srgbClr val="000000"/>
                </a:solidFill>
                <a:latin typeface="Arial" panose="020B0604020202020204" pitchFamily="34" charset="0"/>
                <a:cs typeface="Arial" panose="020B0604020202020204" pitchFamily="34" charset="0"/>
              </a:rPr>
              <a:t>2020</a:t>
            </a:r>
            <a:r>
              <a:rPr lang="ko-KR" altLang="en-US" sz="900">
                <a:solidFill>
                  <a:srgbClr val="000000"/>
                </a:solidFill>
                <a:latin typeface="Arial" panose="020B0604020202020204" pitchFamily="34" charset="0"/>
                <a:cs typeface="Arial" panose="020B0604020202020204" pitchFamily="34" charset="0"/>
              </a:rPr>
              <a:t>년의 경우 </a:t>
            </a:r>
            <a:r>
              <a:rPr lang="en-US" altLang="ko-KR" sz="900">
                <a:solidFill>
                  <a:srgbClr val="000000"/>
                </a:solidFill>
                <a:latin typeface="Arial" panose="020B0604020202020204" pitchFamily="34" charset="0"/>
                <a:cs typeface="Arial" panose="020B0604020202020204" pitchFamily="34" charset="0"/>
              </a:rPr>
              <a:t>Covid-19</a:t>
            </a:r>
            <a:r>
              <a:rPr lang="ko-KR" altLang="en-US" sz="900">
                <a:solidFill>
                  <a:srgbClr val="000000"/>
                </a:solidFill>
                <a:latin typeface="Arial" panose="020B0604020202020204" pitchFamily="34" charset="0"/>
                <a:cs typeface="Arial" panose="020B0604020202020204" pitchFamily="34" charset="0"/>
              </a:rPr>
              <a:t>으로 인하여 전기 재고 판매 비중이 증가하고 </a:t>
            </a:r>
            <a:r>
              <a:rPr lang="en-US" altLang="ko-KR" sz="900">
                <a:solidFill>
                  <a:srgbClr val="000000"/>
                </a:solidFill>
                <a:latin typeface="Arial" panose="020B0604020202020204" pitchFamily="34" charset="0"/>
                <a:cs typeface="Arial" panose="020B0604020202020204" pitchFamily="34" charset="0"/>
              </a:rPr>
              <a:t>2020</a:t>
            </a:r>
            <a:r>
              <a:rPr lang="ko-KR" altLang="en-US" sz="900">
                <a:solidFill>
                  <a:srgbClr val="000000"/>
                </a:solidFill>
                <a:latin typeface="Arial" panose="020B0604020202020204" pitchFamily="34" charset="0"/>
                <a:cs typeface="Arial" panose="020B0604020202020204" pitchFamily="34" charset="0"/>
              </a:rPr>
              <a:t>년부터 상품매출에 대해 </a:t>
            </a:r>
            <a:r>
              <a:rPr lang="ko-KR" altLang="en-US" sz="900" err="1">
                <a:solidFill>
                  <a:srgbClr val="000000"/>
                </a:solidFill>
                <a:latin typeface="Arial" panose="020B0604020202020204" pitchFamily="34" charset="0"/>
                <a:cs typeface="Arial" panose="020B0604020202020204" pitchFamily="34" charset="0"/>
              </a:rPr>
              <a:t>순액</a:t>
            </a:r>
            <a:r>
              <a:rPr lang="ko-KR" altLang="en-US" sz="900">
                <a:solidFill>
                  <a:srgbClr val="000000"/>
                </a:solidFill>
                <a:latin typeface="Arial" panose="020B0604020202020204" pitchFamily="34" charset="0"/>
                <a:cs typeface="Arial" panose="020B0604020202020204" pitchFamily="34" charset="0"/>
              </a:rPr>
              <a:t> 회계처리를 수행함에 따라 상품원가 비중이 감소하여 변동비 비중은 </a:t>
            </a:r>
            <a:r>
              <a:rPr lang="en-US" altLang="ko-KR" sz="900">
                <a:solidFill>
                  <a:srgbClr val="000000"/>
                </a:solidFill>
                <a:latin typeface="Arial" panose="020B0604020202020204" pitchFamily="34" charset="0"/>
                <a:cs typeface="Arial" panose="020B0604020202020204" pitchFamily="34" charset="0"/>
              </a:rPr>
              <a:t>80.9%</a:t>
            </a:r>
            <a:r>
              <a:rPr lang="ko-KR" altLang="en-US" sz="900">
                <a:solidFill>
                  <a:srgbClr val="000000"/>
                </a:solidFill>
                <a:latin typeface="Arial" panose="020B0604020202020204" pitchFamily="34" charset="0"/>
                <a:cs typeface="Arial" panose="020B0604020202020204" pitchFamily="34" charset="0"/>
              </a:rPr>
              <a:t>에서 </a:t>
            </a:r>
            <a:r>
              <a:rPr lang="en-US" altLang="ko-KR" sz="900">
                <a:solidFill>
                  <a:srgbClr val="000000"/>
                </a:solidFill>
                <a:latin typeface="Arial" panose="020B0604020202020204" pitchFamily="34" charset="0"/>
                <a:cs typeface="Arial" panose="020B0604020202020204" pitchFamily="34" charset="0"/>
              </a:rPr>
              <a:t>77.5%</a:t>
            </a:r>
            <a:r>
              <a:rPr lang="ko-KR" altLang="en-US" sz="900">
                <a:solidFill>
                  <a:srgbClr val="000000"/>
                </a:solidFill>
                <a:latin typeface="Arial" panose="020B0604020202020204" pitchFamily="34" charset="0"/>
                <a:cs typeface="Arial" panose="020B0604020202020204" pitchFamily="34" charset="0"/>
              </a:rPr>
              <a:t>로 감소함</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 또한 기존 재고 판매로 인해 재료비 및 외주가공비 비율이 전년 대비 </a:t>
            </a:r>
            <a:r>
              <a:rPr lang="en-US" altLang="ko-KR" sz="900">
                <a:solidFill>
                  <a:srgbClr val="000000"/>
                </a:solidFill>
                <a:latin typeface="Arial" panose="020B0604020202020204" pitchFamily="34" charset="0"/>
                <a:cs typeface="Arial" panose="020B0604020202020204" pitchFamily="34" charset="0"/>
              </a:rPr>
              <a:t>4%~5%p </a:t>
            </a:r>
            <a:r>
              <a:rPr lang="ko-KR" altLang="en-US" sz="900">
                <a:solidFill>
                  <a:srgbClr val="000000"/>
                </a:solidFill>
                <a:latin typeface="Arial" panose="020B0604020202020204" pitchFamily="34" charset="0"/>
                <a:cs typeface="Arial" panose="020B0604020202020204" pitchFamily="34" charset="0"/>
              </a:rPr>
              <a:t>감소함에 따라 변동비율이 </a:t>
            </a:r>
            <a:r>
              <a:rPr lang="en-US" altLang="ko-KR" sz="900">
                <a:solidFill>
                  <a:srgbClr val="000000"/>
                </a:solidFill>
                <a:latin typeface="Arial" panose="020B0604020202020204" pitchFamily="34" charset="0"/>
                <a:cs typeface="Arial" panose="020B0604020202020204" pitchFamily="34" charset="0"/>
              </a:rPr>
              <a:t>6.4%</a:t>
            </a:r>
            <a:r>
              <a:rPr lang="ko-KR" altLang="en-US" sz="900">
                <a:solidFill>
                  <a:srgbClr val="000000"/>
                </a:solidFill>
                <a:latin typeface="Arial" panose="020B0604020202020204" pitchFamily="34" charset="0"/>
                <a:cs typeface="Arial" panose="020B0604020202020204" pitchFamily="34" charset="0"/>
              </a:rPr>
              <a:t>감소하였음</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b="1" u="sng">
                <a:solidFill>
                  <a:srgbClr val="000000"/>
                </a:solidFill>
                <a:latin typeface="Arial" panose="020B0604020202020204" pitchFamily="34" charset="0"/>
                <a:cs typeface="Arial" panose="020B0604020202020204" pitchFamily="34" charset="0"/>
              </a:rPr>
              <a:t>FC</a:t>
            </a: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회사의 고정비용은 대부분 인건비</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임차 직영점 및 본사 등에 대한 사용권자산의 감가상각비와 그에 따른 </a:t>
            </a:r>
            <a:r>
              <a:rPr lang="ko-KR" altLang="en-US" sz="900" err="1">
                <a:solidFill>
                  <a:srgbClr val="000000"/>
                </a:solidFill>
                <a:latin typeface="Arial" panose="020B0604020202020204" pitchFamily="34" charset="0"/>
                <a:cs typeface="Arial" panose="020B0604020202020204" pitchFamily="34" charset="0"/>
              </a:rPr>
              <a:t>수도광열비임</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a:solidFill>
                  <a:srgbClr val="000000"/>
                </a:solidFill>
                <a:latin typeface="Arial" panose="020B0604020202020204" pitchFamily="34" charset="0"/>
                <a:cs typeface="Arial" panose="020B0604020202020204" pitchFamily="34" charset="0"/>
              </a:rPr>
              <a:t>2020</a:t>
            </a:r>
            <a:r>
              <a:rPr lang="ko-KR" altLang="en-US" sz="900">
                <a:solidFill>
                  <a:srgbClr val="000000"/>
                </a:solidFill>
                <a:latin typeface="Arial" panose="020B0604020202020204" pitchFamily="34" charset="0"/>
                <a:cs typeface="Arial" panose="020B0604020202020204" pitchFamily="34" charset="0"/>
              </a:rPr>
              <a:t>년의 경우 </a:t>
            </a:r>
            <a:r>
              <a:rPr lang="en-US" altLang="ko-KR" sz="900">
                <a:solidFill>
                  <a:srgbClr val="000000"/>
                </a:solidFill>
                <a:latin typeface="Arial" panose="020B0604020202020204" pitchFamily="34" charset="0"/>
                <a:cs typeface="Arial" panose="020B0604020202020204" pitchFamily="34" charset="0"/>
              </a:rPr>
              <a:t>Covid-19</a:t>
            </a:r>
            <a:r>
              <a:rPr lang="ko-KR" altLang="en-US" sz="900">
                <a:solidFill>
                  <a:srgbClr val="000000"/>
                </a:solidFill>
                <a:latin typeface="Arial" panose="020B0604020202020204" pitchFamily="34" charset="0"/>
                <a:cs typeface="Arial" panose="020B0604020202020204" pitchFamily="34" charset="0"/>
              </a:rPr>
              <a:t>의 영향으로 매출액이 감소한 상황에서 임원들의 접대비 사용증가 및 인건비 증가와 점포확장으로 인한 비용증가로 인해 고정비 비율이 </a:t>
            </a:r>
            <a:r>
              <a:rPr lang="en-US" altLang="ko-KR" sz="900">
                <a:solidFill>
                  <a:srgbClr val="000000"/>
                </a:solidFill>
                <a:latin typeface="Arial" panose="020B0604020202020204" pitchFamily="34" charset="0"/>
                <a:cs typeface="Arial" panose="020B0604020202020204" pitchFamily="34" charset="0"/>
              </a:rPr>
              <a:t>27.7%</a:t>
            </a:r>
            <a:r>
              <a:rPr lang="ko-KR" altLang="en-US" sz="900">
                <a:solidFill>
                  <a:srgbClr val="000000"/>
                </a:solidFill>
                <a:latin typeface="Arial" panose="020B0604020202020204" pitchFamily="34" charset="0"/>
                <a:cs typeface="Arial" panose="020B0604020202020204" pitchFamily="34" charset="0"/>
              </a:rPr>
              <a:t>에서 </a:t>
            </a:r>
            <a:r>
              <a:rPr lang="en-US" altLang="ko-KR" sz="900">
                <a:solidFill>
                  <a:srgbClr val="000000"/>
                </a:solidFill>
                <a:latin typeface="Arial" panose="020B0604020202020204" pitchFamily="34" charset="0"/>
                <a:cs typeface="Arial" panose="020B0604020202020204" pitchFamily="34" charset="0"/>
              </a:rPr>
              <a:t>32.8%</a:t>
            </a:r>
            <a:r>
              <a:rPr lang="ko-KR" altLang="en-US" sz="900">
                <a:solidFill>
                  <a:srgbClr val="000000"/>
                </a:solidFill>
                <a:latin typeface="Arial" panose="020B0604020202020204" pitchFamily="34" charset="0"/>
                <a:cs typeface="Arial" panose="020B0604020202020204" pitchFamily="34" charset="0"/>
              </a:rPr>
              <a:t>로 상승함</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b="1" u="sng">
                <a:solidFill>
                  <a:srgbClr val="000000"/>
                </a:solidFill>
                <a:latin typeface="Arial" panose="020B0604020202020204" pitchFamily="34" charset="0"/>
                <a:cs typeface="Arial" panose="020B0604020202020204" pitchFamily="34" charset="0"/>
              </a:rPr>
              <a:t>기타</a:t>
            </a:r>
            <a:endParaRPr lang="en-US" altLang="ko-KR" sz="900" b="1" u="sng">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제품평가 손실과 재고변동으로 인한 매출원가는 기타로 분류하였음</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회사의 제품평가손실은 매년 상승하는 추세이며</a:t>
            </a:r>
            <a:r>
              <a:rPr lang="en-US" altLang="ko-KR" sz="900">
                <a:solidFill>
                  <a:srgbClr val="000000"/>
                </a:solidFill>
                <a:latin typeface="Arial" panose="020B0604020202020204" pitchFamily="34" charset="0"/>
                <a:cs typeface="Arial" panose="020B0604020202020204" pitchFamily="34" charset="0"/>
              </a:rPr>
              <a:t>, 2020</a:t>
            </a:r>
            <a:r>
              <a:rPr lang="ko-KR" altLang="en-US" sz="900">
                <a:solidFill>
                  <a:srgbClr val="000000"/>
                </a:solidFill>
                <a:latin typeface="Arial" panose="020B0604020202020204" pitchFamily="34" charset="0"/>
                <a:cs typeface="Arial" panose="020B0604020202020204" pitchFamily="34" charset="0"/>
              </a:rPr>
              <a:t>년 재고소진 판매를 확장함에 따라 변동비율은 감소하였으나 기타비율은 </a:t>
            </a:r>
            <a:r>
              <a:rPr lang="en-US" altLang="ko-KR" sz="900">
                <a:solidFill>
                  <a:srgbClr val="000000"/>
                </a:solidFill>
                <a:latin typeface="Arial" panose="020B0604020202020204" pitchFamily="34" charset="0"/>
                <a:cs typeface="Arial" panose="020B0604020202020204" pitchFamily="34" charset="0"/>
              </a:rPr>
              <a:t>2019</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-1.4%</a:t>
            </a:r>
            <a:r>
              <a:rPr lang="ko-KR" altLang="en-US" sz="900">
                <a:solidFill>
                  <a:srgbClr val="000000"/>
                </a:solidFill>
                <a:latin typeface="Arial" panose="020B0604020202020204" pitchFamily="34" charset="0"/>
                <a:cs typeface="Arial" panose="020B0604020202020204" pitchFamily="34" charset="0"/>
              </a:rPr>
              <a:t>에서 </a:t>
            </a: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10.5%</a:t>
            </a:r>
            <a:r>
              <a:rPr lang="ko-KR" altLang="en-US" sz="900">
                <a:solidFill>
                  <a:srgbClr val="000000"/>
                </a:solidFill>
                <a:latin typeface="Arial" panose="020B0604020202020204" pitchFamily="34" charset="0"/>
                <a:cs typeface="Arial" panose="020B0604020202020204" pitchFamily="34" charset="0"/>
              </a:rPr>
              <a:t>로 증가함</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endParaRPr lang="en-US" altLang="ko-KR" sz="900" b="1" u="sng">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p:txBody>
      </p:sp>
      <p:sp>
        <p:nvSpPr>
          <p:cNvPr id="9" name="직사각형 8">
            <a:extLst>
              <a:ext uri="{FF2B5EF4-FFF2-40B4-BE49-F238E27FC236}">
                <a16:creationId xmlns:a16="http://schemas.microsoft.com/office/drawing/2014/main" id="{D59D8107-E7DD-49C2-BDA3-CCD53F55435E}"/>
              </a:ext>
            </a:extLst>
          </p:cNvPr>
          <p:cNvSpPr/>
          <p:nvPr/>
        </p:nvSpPr>
        <p:spPr>
          <a:xfrm>
            <a:off x="2057935" y="2229941"/>
            <a:ext cx="4320802" cy="1094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10" name="순서도: 연결자 9">
            <a:extLst>
              <a:ext uri="{FF2B5EF4-FFF2-40B4-BE49-F238E27FC236}">
                <a16:creationId xmlns:a16="http://schemas.microsoft.com/office/drawing/2014/main" id="{BB2C816E-706F-47DC-923A-686AAA5C25EE}"/>
              </a:ext>
            </a:extLst>
          </p:cNvPr>
          <p:cNvSpPr/>
          <p:nvPr/>
        </p:nvSpPr>
        <p:spPr bwMode="auto">
          <a:xfrm>
            <a:off x="1941867" y="221264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12" name="직사각형 11">
            <a:extLst>
              <a:ext uri="{FF2B5EF4-FFF2-40B4-BE49-F238E27FC236}">
                <a16:creationId xmlns:a16="http://schemas.microsoft.com/office/drawing/2014/main" id="{5A896E38-E8E4-4F29-B160-BDD44A177B1B}"/>
              </a:ext>
            </a:extLst>
          </p:cNvPr>
          <p:cNvSpPr/>
          <p:nvPr/>
        </p:nvSpPr>
        <p:spPr>
          <a:xfrm>
            <a:off x="2057935" y="3456567"/>
            <a:ext cx="4320802" cy="1094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13" name="순서도: 연결자 12">
            <a:extLst>
              <a:ext uri="{FF2B5EF4-FFF2-40B4-BE49-F238E27FC236}">
                <a16:creationId xmlns:a16="http://schemas.microsoft.com/office/drawing/2014/main" id="{2596E14C-6654-479B-AC16-DCB8F5EE51E3}"/>
              </a:ext>
            </a:extLst>
          </p:cNvPr>
          <p:cNvSpPr/>
          <p:nvPr/>
        </p:nvSpPr>
        <p:spPr bwMode="auto">
          <a:xfrm>
            <a:off x="1941867" y="343926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15" name="직사각형 14">
            <a:extLst>
              <a:ext uri="{FF2B5EF4-FFF2-40B4-BE49-F238E27FC236}">
                <a16:creationId xmlns:a16="http://schemas.microsoft.com/office/drawing/2014/main" id="{09F50659-19CB-4B1F-9675-80B1882E4F0A}"/>
              </a:ext>
            </a:extLst>
          </p:cNvPr>
          <p:cNvSpPr/>
          <p:nvPr/>
        </p:nvSpPr>
        <p:spPr>
          <a:xfrm>
            <a:off x="2057935" y="5446645"/>
            <a:ext cx="4320802" cy="1094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16" name="순서도: 연결자 15">
            <a:extLst>
              <a:ext uri="{FF2B5EF4-FFF2-40B4-BE49-F238E27FC236}">
                <a16:creationId xmlns:a16="http://schemas.microsoft.com/office/drawing/2014/main" id="{051ADD88-BF36-4C40-A563-438D4BCF9F00}"/>
              </a:ext>
            </a:extLst>
          </p:cNvPr>
          <p:cNvSpPr/>
          <p:nvPr/>
        </p:nvSpPr>
        <p:spPr bwMode="auto">
          <a:xfrm>
            <a:off x="1941867" y="542934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17" name="순서도: 연결자 16">
            <a:extLst>
              <a:ext uri="{FF2B5EF4-FFF2-40B4-BE49-F238E27FC236}">
                <a16:creationId xmlns:a16="http://schemas.microsoft.com/office/drawing/2014/main" id="{C1E96E06-A70E-46A4-9250-D0EAE714D6FD}"/>
              </a:ext>
            </a:extLst>
          </p:cNvPr>
          <p:cNvSpPr/>
          <p:nvPr/>
        </p:nvSpPr>
        <p:spPr bwMode="auto">
          <a:xfrm>
            <a:off x="6405748" y="159198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18" name="순서도: 연결자 17">
            <a:extLst>
              <a:ext uri="{FF2B5EF4-FFF2-40B4-BE49-F238E27FC236}">
                <a16:creationId xmlns:a16="http://schemas.microsoft.com/office/drawing/2014/main" id="{5D4A0AF5-3F17-4DA6-81C4-59F3C27F7397}"/>
              </a:ext>
            </a:extLst>
          </p:cNvPr>
          <p:cNvSpPr/>
          <p:nvPr/>
        </p:nvSpPr>
        <p:spPr bwMode="auto">
          <a:xfrm>
            <a:off x="6405748" y="342373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19" name="순서도: 연결자 18">
            <a:extLst>
              <a:ext uri="{FF2B5EF4-FFF2-40B4-BE49-F238E27FC236}">
                <a16:creationId xmlns:a16="http://schemas.microsoft.com/office/drawing/2014/main" id="{8644FCB8-992F-45D6-AE1A-0B0B58F56560}"/>
              </a:ext>
            </a:extLst>
          </p:cNvPr>
          <p:cNvSpPr/>
          <p:nvPr/>
        </p:nvSpPr>
        <p:spPr bwMode="auto">
          <a:xfrm>
            <a:off x="6405748" y="486269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20" name="직사각형 119">
            <a:extLst>
              <a:ext uri="{FF2B5EF4-FFF2-40B4-BE49-F238E27FC236}">
                <a16:creationId xmlns:a16="http://schemas.microsoft.com/office/drawing/2014/main" id="{FC795DB4-8451-42D4-A388-22E964570719}"/>
              </a:ext>
            </a:extLst>
          </p:cNvPr>
          <p:cNvSpPr/>
          <p:nvPr/>
        </p:nvSpPr>
        <p:spPr bwMode="auto">
          <a:xfrm>
            <a:off x="4837604" y="597735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700">
                <a:solidFill>
                  <a:prstClr val="black"/>
                </a:solidFill>
                <a:latin typeface="Arial" panose="020B0604020202020204" pitchFamily="34" charset="0"/>
                <a:ea typeface="+mj-ea"/>
                <a:cs typeface="Arial" panose="020B0604020202020204" pitchFamily="34" charset="0"/>
              </a:rPr>
              <a:t>Note 1: </a:t>
            </a:r>
            <a:r>
              <a:rPr lang="ko-KR" altLang="en-US" sz="700">
                <a:solidFill>
                  <a:prstClr val="black"/>
                </a:solidFill>
                <a:latin typeface="Arial" panose="020B0604020202020204" pitchFamily="34" charset="0"/>
                <a:ea typeface="+mj-ea"/>
                <a:cs typeface="Arial" panose="020B0604020202020204" pitchFamily="34" charset="0"/>
              </a:rPr>
              <a:t>재고로 인한 기타비용은 제외함</a:t>
            </a:r>
            <a:r>
              <a:rPr lang="en-US" altLang="ko-KR" sz="700">
                <a:solidFill>
                  <a:prstClr val="black"/>
                </a:solidFill>
                <a:latin typeface="Arial" panose="020B0604020202020204" pitchFamily="34" charset="0"/>
                <a:ea typeface="+mj-ea"/>
                <a:cs typeface="Arial" panose="020B0604020202020204" pitchFamily="34" charset="0"/>
              </a:rPr>
              <a:t>  </a:t>
            </a:r>
          </a:p>
        </p:txBody>
      </p:sp>
    </p:spTree>
    <p:extLst>
      <p:ext uri="{BB962C8B-B14F-4D97-AF65-F5344CB8AC3E}">
        <p14:creationId xmlns:p14="http://schemas.microsoft.com/office/powerpoint/2010/main" val="2197114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1906072969"/>
              </p:ext>
            </p:extLst>
          </p:nvPr>
        </p:nvGraphicFramePr>
        <p:xfrm>
          <a:off x="468001" y="1191600"/>
          <a:ext cx="9038334" cy="503448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58001">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7408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Payroll</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p>
                      <a:pPr marL="0" lvl="4" algn="l">
                        <a:spcBef>
                          <a:spcPts val="600"/>
                        </a:spcBef>
                      </a:pP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회사의 급여 지급액은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2020</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년 이후 감소추세에 있음에 따라</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 2021</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년의 총지급액은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2019</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년 대비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37.4% </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감소하였음</a:t>
                      </a: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p>
                      <a:pPr marL="0" lvl="4" algn="l">
                        <a:spcBef>
                          <a:spcPts val="600"/>
                        </a:spcBef>
                      </a:pP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p>
                      <a:pPr marL="0" lvl="4" algn="l">
                        <a:spcBef>
                          <a:spcPts val="600"/>
                        </a:spcBef>
                      </a:pP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p>
                      <a:pPr marL="0" lvl="4" algn="l">
                        <a:spcBef>
                          <a:spcPts val="600"/>
                        </a:spcBef>
                      </a:pP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p>
                      <a:pPr marL="0" lvl="4" algn="l">
                        <a:spcBef>
                          <a:spcPts val="600"/>
                        </a:spcBef>
                      </a:pP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p>
                      <a:pPr marL="0" lvl="4" algn="l">
                        <a:spcBef>
                          <a:spcPts val="600"/>
                        </a:spcBef>
                      </a:pP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p>
                      <a:pPr marL="0" lvl="4" algn="l">
                        <a:spcBef>
                          <a:spcPts val="600"/>
                        </a:spcBef>
                      </a:pP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p>
                      <a:pPr marL="0" lvl="4" algn="l">
                        <a:spcBef>
                          <a:spcPts val="600"/>
                        </a:spcBef>
                      </a:pP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p>
                      <a:pPr marL="0" lvl="4" algn="l">
                        <a:spcBef>
                          <a:spcPts val="600"/>
                        </a:spcBef>
                      </a:pP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p>
                      <a:pPr marL="0" lvl="4" algn="l">
                        <a:spcBef>
                          <a:spcPts val="600"/>
                        </a:spcBef>
                      </a:pP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p>
                      <a:pPr marL="0" marR="0" lvl="4" indent="0" algn="l" defTabSz="914400" rtl="0" eaLnBrk="1" fontAlgn="auto" latinLnBrk="1" hangingPunct="1">
                        <a:lnSpc>
                          <a:spcPct val="100000"/>
                        </a:lnSpc>
                        <a:spcBef>
                          <a:spcPts val="600"/>
                        </a:spcBef>
                        <a:spcAft>
                          <a:spcPts val="0"/>
                        </a:spcAft>
                        <a:buClrTx/>
                        <a:buSzTx/>
                        <a:buFontTx/>
                        <a:buNone/>
                        <a:tabLst/>
                        <a:defRPr/>
                      </a:pPr>
                      <a:r>
                        <a:rPr lang="en-US" altLang="ko-KR" sz="800" i="1">
                          <a:solidFill>
                            <a:srgbClr val="000000"/>
                          </a:solidFill>
                          <a:latin typeface="Arial" panose="020B0604020202020204" pitchFamily="34" charset="0"/>
                          <a:cs typeface="Arial" panose="020B0604020202020204" pitchFamily="34" charset="0"/>
                        </a:rPr>
                        <a:t>[Limitation] </a:t>
                      </a:r>
                    </a:p>
                    <a:p>
                      <a:pPr marL="0" marR="0" lvl="4" indent="0" algn="l" defTabSz="914400" rtl="0" eaLnBrk="1" fontAlgn="auto" latinLnBrk="1" hangingPunct="1">
                        <a:lnSpc>
                          <a:spcPct val="100000"/>
                        </a:lnSpc>
                        <a:spcBef>
                          <a:spcPts val="600"/>
                        </a:spcBef>
                        <a:spcAft>
                          <a:spcPts val="0"/>
                        </a:spcAft>
                        <a:buClrTx/>
                        <a:buSzTx/>
                        <a:buFontTx/>
                        <a:buNone/>
                        <a:tabLst/>
                        <a:defRPr/>
                      </a:pPr>
                      <a:r>
                        <a:rPr lang="ko-KR" altLang="en-US" sz="800" i="1">
                          <a:solidFill>
                            <a:srgbClr val="000000"/>
                          </a:solidFill>
                          <a:latin typeface="Arial" panose="020B0604020202020204" pitchFamily="34" charset="0"/>
                          <a:cs typeface="Arial" panose="020B0604020202020204" pitchFamily="34" charset="0"/>
                        </a:rPr>
                        <a:t>급여대장 총지급액과 재무제표 급여 인식액 간 불일치가 존재하나 자료 및 회사와의 커뮤니케이션 미비로 자료간 정합성 확인이 불가함</a:t>
                      </a:r>
                      <a:endParaRPr kumimoji="0" lang="en-US" altLang="ko-KR" sz="800" i="1"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lvl="4" algn="just">
                        <a:spcBef>
                          <a:spcPts val="600"/>
                        </a:spcBef>
                      </a:pP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0" name="표 29">
            <a:extLst>
              <a:ext uri="{FF2B5EF4-FFF2-40B4-BE49-F238E27FC236}">
                <a16:creationId xmlns:a16="http://schemas.microsoft.com/office/drawing/2014/main" id="{8B461F26-C38A-4639-BFB7-FF218AC84354}"/>
              </a:ext>
            </a:extLst>
          </p:cNvPr>
          <p:cNvGraphicFramePr>
            <a:graphicFrameLocks noGrp="1"/>
          </p:cNvGraphicFramePr>
          <p:nvPr>
            <p:extLst>
              <p:ext uri="{D42A27DB-BD31-4B8C-83A1-F6EECF244321}">
                <p14:modId xmlns:p14="http://schemas.microsoft.com/office/powerpoint/2010/main" val="4024062082"/>
              </p:ext>
            </p:extLst>
          </p:nvPr>
        </p:nvGraphicFramePr>
        <p:xfrm>
          <a:off x="2192547" y="1531244"/>
          <a:ext cx="5796000" cy="2316480"/>
        </p:xfrm>
        <a:graphic>
          <a:graphicData uri="http://schemas.openxmlformats.org/drawingml/2006/table">
            <a:tbl>
              <a:tblPr/>
              <a:tblGrid>
                <a:gridCol w="164177">
                  <a:extLst>
                    <a:ext uri="{9D8B030D-6E8A-4147-A177-3AD203B41FA5}">
                      <a16:colId xmlns:a16="http://schemas.microsoft.com/office/drawing/2014/main" val="4088963792"/>
                    </a:ext>
                  </a:extLst>
                </a:gridCol>
                <a:gridCol w="112285">
                  <a:extLst>
                    <a:ext uri="{9D8B030D-6E8A-4147-A177-3AD203B41FA5}">
                      <a16:colId xmlns:a16="http://schemas.microsoft.com/office/drawing/2014/main" val="285898331"/>
                    </a:ext>
                  </a:extLst>
                </a:gridCol>
                <a:gridCol w="777366">
                  <a:extLst>
                    <a:ext uri="{9D8B030D-6E8A-4147-A177-3AD203B41FA5}">
                      <a16:colId xmlns:a16="http://schemas.microsoft.com/office/drawing/2014/main" val="3201652474"/>
                    </a:ext>
                  </a:extLst>
                </a:gridCol>
                <a:gridCol w="395181">
                  <a:extLst>
                    <a:ext uri="{9D8B030D-6E8A-4147-A177-3AD203B41FA5}">
                      <a16:colId xmlns:a16="http://schemas.microsoft.com/office/drawing/2014/main" val="2913654574"/>
                    </a:ext>
                  </a:extLst>
                </a:gridCol>
                <a:gridCol w="395181">
                  <a:extLst>
                    <a:ext uri="{9D8B030D-6E8A-4147-A177-3AD203B41FA5}">
                      <a16:colId xmlns:a16="http://schemas.microsoft.com/office/drawing/2014/main" val="2481624613"/>
                    </a:ext>
                  </a:extLst>
                </a:gridCol>
                <a:gridCol w="395181">
                  <a:extLst>
                    <a:ext uri="{9D8B030D-6E8A-4147-A177-3AD203B41FA5}">
                      <a16:colId xmlns:a16="http://schemas.microsoft.com/office/drawing/2014/main" val="674900691"/>
                    </a:ext>
                  </a:extLst>
                </a:gridCol>
                <a:gridCol w="395181">
                  <a:extLst>
                    <a:ext uri="{9D8B030D-6E8A-4147-A177-3AD203B41FA5}">
                      <a16:colId xmlns:a16="http://schemas.microsoft.com/office/drawing/2014/main" val="408574330"/>
                    </a:ext>
                  </a:extLst>
                </a:gridCol>
                <a:gridCol w="395181">
                  <a:extLst>
                    <a:ext uri="{9D8B030D-6E8A-4147-A177-3AD203B41FA5}">
                      <a16:colId xmlns:a16="http://schemas.microsoft.com/office/drawing/2014/main" val="4080481887"/>
                    </a:ext>
                  </a:extLst>
                </a:gridCol>
                <a:gridCol w="395181">
                  <a:extLst>
                    <a:ext uri="{9D8B030D-6E8A-4147-A177-3AD203B41FA5}">
                      <a16:colId xmlns:a16="http://schemas.microsoft.com/office/drawing/2014/main" val="2746134967"/>
                    </a:ext>
                  </a:extLst>
                </a:gridCol>
                <a:gridCol w="395181">
                  <a:extLst>
                    <a:ext uri="{9D8B030D-6E8A-4147-A177-3AD203B41FA5}">
                      <a16:colId xmlns:a16="http://schemas.microsoft.com/office/drawing/2014/main" val="546544388"/>
                    </a:ext>
                  </a:extLst>
                </a:gridCol>
                <a:gridCol w="395181">
                  <a:extLst>
                    <a:ext uri="{9D8B030D-6E8A-4147-A177-3AD203B41FA5}">
                      <a16:colId xmlns:a16="http://schemas.microsoft.com/office/drawing/2014/main" val="340005832"/>
                    </a:ext>
                  </a:extLst>
                </a:gridCol>
                <a:gridCol w="395181">
                  <a:extLst>
                    <a:ext uri="{9D8B030D-6E8A-4147-A177-3AD203B41FA5}">
                      <a16:colId xmlns:a16="http://schemas.microsoft.com/office/drawing/2014/main" val="3748137636"/>
                    </a:ext>
                  </a:extLst>
                </a:gridCol>
                <a:gridCol w="395181">
                  <a:extLst>
                    <a:ext uri="{9D8B030D-6E8A-4147-A177-3AD203B41FA5}">
                      <a16:colId xmlns:a16="http://schemas.microsoft.com/office/drawing/2014/main" val="704702014"/>
                    </a:ext>
                  </a:extLst>
                </a:gridCol>
                <a:gridCol w="395181">
                  <a:extLst>
                    <a:ext uri="{9D8B030D-6E8A-4147-A177-3AD203B41FA5}">
                      <a16:colId xmlns:a16="http://schemas.microsoft.com/office/drawing/2014/main" val="3602174324"/>
                    </a:ext>
                  </a:extLst>
                </a:gridCol>
                <a:gridCol w="395181">
                  <a:extLst>
                    <a:ext uri="{9D8B030D-6E8A-4147-A177-3AD203B41FA5}">
                      <a16:colId xmlns:a16="http://schemas.microsoft.com/office/drawing/2014/main" val="2161185356"/>
                    </a:ext>
                  </a:extLst>
                </a:gridCol>
              </a:tblGrid>
              <a:tr h="108000">
                <a:tc gridSpan="3">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부서별 </a:t>
                      </a: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Per capita</a:t>
                      </a:r>
                    </a:p>
                  </a:txBody>
                  <a:tcPr marL="36000" marR="36000" marT="0" marB="0" anchor="ctr">
                    <a:lnL w="6350" cap="flat" cmpd="sng" algn="ctr">
                      <a:solidFill>
                        <a:srgbClr val="00338D"/>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382823953"/>
                  </a:ext>
                </a:extLst>
              </a:tr>
              <a:tr h="108000">
                <a:tc>
                  <a:txBody>
                    <a:bodyPr/>
                    <a:lstStyle/>
                    <a:p>
                      <a:pPr algn="l" fontAlgn="ctr"/>
                      <a:r>
                        <a:rPr lang="ko-KR" altLang="en-US" sz="800" b="0"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005EB8"/>
                    </a:solidFill>
                  </a:tcPr>
                </a:tc>
                <a:tc>
                  <a:txBody>
                    <a:bodyPr/>
                    <a:lstStyle/>
                    <a:p>
                      <a:pPr algn="l" fontAlgn="ctr"/>
                      <a:endParaRPr lang="ko-KR" altLang="en-US" sz="800" b="1"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solidFill>
                      <a:srgbClr val="005EB8"/>
                    </a:solidFill>
                  </a:tcPr>
                </a:tc>
                <a:tc>
                  <a:txBody>
                    <a:bodyPr/>
                    <a:lstStyle/>
                    <a:p>
                      <a:pPr algn="l" fontAlgn="ctr"/>
                      <a:r>
                        <a:rPr lang="ko-KR" altLang="en-US" sz="800" b="1"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005EB8"/>
                    </a:solidFill>
                  </a:tcPr>
                </a:tc>
                <a:tc gridSpan="4">
                  <a:txBody>
                    <a:bodyPr/>
                    <a:lstStyle/>
                    <a:p>
                      <a:pPr algn="ctr" fontAlgn="ctr"/>
                      <a:r>
                        <a:rPr lang="ko-KR" altLang="en-US" sz="800" b="1"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지급액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005EB8"/>
                    </a:solidFill>
                  </a:tcPr>
                </a:tc>
                <a:tc hMerge="1">
                  <a:txBody>
                    <a:bodyPr/>
                    <a:lstStyle/>
                    <a:p>
                      <a:pPr algn="ctr" fontAlgn="ctr"/>
                      <a:endParaRPr lang="ko-KR" altLang="en-US" sz="800" b="0"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solidFill>
                      <a:srgbClr val="005EB8"/>
                    </a:solidFill>
                  </a:tcPr>
                </a:tc>
                <a:tc hMerge="1">
                  <a:txBody>
                    <a:bodyPr/>
                    <a:lstStyle/>
                    <a:p>
                      <a:pPr algn="ctr" fontAlgn="ctr"/>
                      <a:endParaRPr lang="ko-KR" altLang="en-US" sz="800" b="0"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solidFill>
                      <a:srgbClr val="005EB8"/>
                    </a:solidFill>
                  </a:tcPr>
                </a:tc>
                <a:tc hMerge="1">
                  <a:txBody>
                    <a:bodyPr/>
                    <a:lstStyle/>
                    <a:p>
                      <a:pPr algn="ctr" fontAlgn="ctr"/>
                      <a:r>
                        <a:rPr lang="ko-KR" altLang="en-US" sz="800" b="0"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005EB8"/>
                    </a:solidFill>
                  </a:tcPr>
                </a:tc>
                <a:tc gridSpan="4">
                  <a:txBody>
                    <a:bodyPr/>
                    <a:lstStyle/>
                    <a:p>
                      <a:pPr algn="ctr" fontAlgn="ctr"/>
                      <a:r>
                        <a:rPr lang="ko-KR" altLang="en-US" sz="800" b="1"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평균인원수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005EB8"/>
                    </a:solidFill>
                  </a:tcPr>
                </a:tc>
                <a:tc hMerge="1">
                  <a:txBody>
                    <a:bodyPr/>
                    <a:lstStyle/>
                    <a:p>
                      <a:pPr algn="ctr"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ctr" fontAlgn="ctr"/>
                      <a:endParaRPr lang="ko-KR" altLang="en-US" sz="800" b="0"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solidFill>
                      <a:srgbClr val="005EB8"/>
                    </a:solidFill>
                  </a:tcPr>
                </a:tc>
                <a:tc hMerge="1">
                  <a:txBody>
                    <a:bodyPr/>
                    <a:lstStyle/>
                    <a:p>
                      <a:pPr algn="ctr" fontAlgn="ctr"/>
                      <a:r>
                        <a:rPr lang="ko-KR" altLang="en-US" sz="800" b="0"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005EB8"/>
                    </a:solidFill>
                  </a:tcPr>
                </a:tc>
                <a:tc gridSpan="4">
                  <a:txBody>
                    <a:bodyPr/>
                    <a:lstStyle/>
                    <a:p>
                      <a:pPr algn="ctr" fontAlgn="ctr"/>
                      <a:r>
                        <a:rPr lang="en-US" altLang="ko-KR" sz="800" b="1"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Per capita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005EB8"/>
                    </a:solidFill>
                  </a:tcPr>
                </a:tc>
                <a:tc hMerge="1">
                  <a:txBody>
                    <a:bodyPr/>
                    <a:lstStyle/>
                    <a:p>
                      <a:pPr algn="ctr"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ctr"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ctr" fontAlgn="ctr"/>
                      <a:r>
                        <a:rPr lang="ko-KR" altLang="en-US" sz="800" b="0"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005EB8"/>
                    </a:solidFill>
                  </a:tcPr>
                </a:tc>
                <a:extLst>
                  <a:ext uri="{0D108BD9-81ED-4DB2-BD59-A6C34878D82A}">
                    <a16:rowId xmlns:a16="http://schemas.microsoft.com/office/drawing/2014/main" val="1183345849"/>
                  </a:ext>
                </a:extLst>
              </a:tr>
              <a:tr h="108000">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65124754"/>
                  </a:ext>
                </a:extLst>
              </a:tr>
              <a:tr h="108000">
                <a:tc gridSpan="3">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30196444"/>
                  </a:ext>
                </a:extLst>
              </a:tr>
              <a:tr h="108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15,429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15,963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9,661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3,797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329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1708831682"/>
                  </a:ext>
                </a:extLst>
              </a:tr>
              <a:tr h="108000">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R&amp;D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189249175"/>
                  </a:ext>
                </a:extLst>
              </a:tr>
              <a:tr h="108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관리부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no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2,910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3,176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2907025944"/>
                  </a:ext>
                </a:extLst>
              </a:tr>
              <a:tr h="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경영기획본부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extLst>
                  <a:ext uri="{0D108BD9-81ED-4DB2-BD59-A6C34878D82A}">
                    <a16:rowId xmlns:a16="http://schemas.microsoft.com/office/drawing/2014/main" val="2723333103"/>
                  </a:ext>
                </a:extLst>
              </a:tr>
              <a:tr h="108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재경본부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14011562"/>
                  </a:ext>
                </a:extLst>
              </a:tr>
              <a:tr h="108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물류팀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1,784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39544887"/>
                  </a:ext>
                </a:extLst>
              </a:tr>
              <a:tr h="108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미래혁신그룹</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extLst>
                  <a:ext uri="{0D108BD9-81ED-4DB2-BD59-A6C34878D82A}">
                    <a16:rowId xmlns:a16="http://schemas.microsoft.com/office/drawing/2014/main" val="1663374570"/>
                  </a:ext>
                </a:extLst>
              </a:tr>
              <a:tr h="108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공통</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24896631"/>
                  </a:ext>
                </a:extLst>
              </a:tr>
              <a:tr h="108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사업부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10,401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11,354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7,025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67875612"/>
                  </a:ext>
                </a:extLst>
              </a:tr>
              <a:tr h="108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3,243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3,505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2,740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739409185"/>
                  </a:ext>
                </a:extLst>
              </a:tr>
              <a:tr h="108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3,909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4,099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2,290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28025185"/>
                  </a:ext>
                </a:extLst>
              </a:tr>
              <a:tr h="108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2,367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3,232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95893658"/>
                  </a:ext>
                </a:extLst>
              </a:tr>
              <a:tr h="108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공통</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882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15601050"/>
                  </a:ext>
                </a:extLst>
              </a:tr>
              <a:tr h="108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사업본부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321072660"/>
                  </a:ext>
                </a:extLst>
              </a:tr>
              <a:tr h="108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46808778"/>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Payroll</a:t>
            </a:r>
          </a:p>
        </p:txBody>
      </p:sp>
      <p:sp>
        <p:nvSpPr>
          <p:cNvPr id="37" name="제목 2">
            <a:extLst>
              <a:ext uri="{FF2B5EF4-FFF2-40B4-BE49-F238E27FC236}">
                <a16:creationId xmlns:a16="http://schemas.microsoft.com/office/drawing/2014/main" id="{0DEA42B1-75AA-4FD7-B770-7C5BC12CF9F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38" name="직사각형 119">
            <a:extLst>
              <a:ext uri="{FF2B5EF4-FFF2-40B4-BE49-F238E27FC236}">
                <a16:creationId xmlns:a16="http://schemas.microsoft.com/office/drawing/2014/main" id="{BAD581E0-E859-4F67-A2CE-3E72775D51E0}"/>
              </a:ext>
            </a:extLst>
          </p:cNvPr>
          <p:cNvSpPr/>
          <p:nvPr/>
        </p:nvSpPr>
        <p:spPr bwMode="auto">
          <a:xfrm>
            <a:off x="-636544" y="599203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16" name="직사각형 15">
            <a:extLst>
              <a:ext uri="{FF2B5EF4-FFF2-40B4-BE49-F238E27FC236}">
                <a16:creationId xmlns:a16="http://schemas.microsoft.com/office/drawing/2014/main" id="{E85000BA-C92D-4AC5-8A1C-72AB1A9A29D5}"/>
              </a:ext>
            </a:extLst>
          </p:cNvPr>
          <p:cNvSpPr/>
          <p:nvPr/>
        </p:nvSpPr>
        <p:spPr>
          <a:xfrm>
            <a:off x="2203468" y="2017569"/>
            <a:ext cx="5796000" cy="1177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17" name="순서도: 연결자 16">
            <a:extLst>
              <a:ext uri="{FF2B5EF4-FFF2-40B4-BE49-F238E27FC236}">
                <a16:creationId xmlns:a16="http://schemas.microsoft.com/office/drawing/2014/main" id="{A678DAF6-01D9-4C10-B69E-89AAB7616E53}"/>
              </a:ext>
            </a:extLst>
          </p:cNvPr>
          <p:cNvSpPr/>
          <p:nvPr/>
        </p:nvSpPr>
        <p:spPr bwMode="auto">
          <a:xfrm>
            <a:off x="2056167" y="199166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18" name="직사각형 17">
            <a:extLst>
              <a:ext uri="{FF2B5EF4-FFF2-40B4-BE49-F238E27FC236}">
                <a16:creationId xmlns:a16="http://schemas.microsoft.com/office/drawing/2014/main" id="{16242B73-8A71-402E-A780-5978876A78C8}"/>
              </a:ext>
            </a:extLst>
          </p:cNvPr>
          <p:cNvSpPr/>
          <p:nvPr/>
        </p:nvSpPr>
        <p:spPr>
          <a:xfrm>
            <a:off x="2200167" y="2263922"/>
            <a:ext cx="5796000" cy="10705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19" name="순서도: 연결자 18">
            <a:extLst>
              <a:ext uri="{FF2B5EF4-FFF2-40B4-BE49-F238E27FC236}">
                <a16:creationId xmlns:a16="http://schemas.microsoft.com/office/drawing/2014/main" id="{D52BB95C-5AC0-420C-8933-01447FEA4F8B}"/>
              </a:ext>
            </a:extLst>
          </p:cNvPr>
          <p:cNvSpPr/>
          <p:nvPr/>
        </p:nvSpPr>
        <p:spPr bwMode="auto">
          <a:xfrm>
            <a:off x="2052866" y="225552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20" name="직사각형 19">
            <a:extLst>
              <a:ext uri="{FF2B5EF4-FFF2-40B4-BE49-F238E27FC236}">
                <a16:creationId xmlns:a16="http://schemas.microsoft.com/office/drawing/2014/main" id="{7C47246D-A23A-4DAD-B0AD-790C03F4FB94}"/>
              </a:ext>
            </a:extLst>
          </p:cNvPr>
          <p:cNvSpPr/>
          <p:nvPr/>
        </p:nvSpPr>
        <p:spPr>
          <a:xfrm>
            <a:off x="2203468" y="3000379"/>
            <a:ext cx="5796000" cy="10705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21" name="순서도: 연결자 20">
            <a:extLst>
              <a:ext uri="{FF2B5EF4-FFF2-40B4-BE49-F238E27FC236}">
                <a16:creationId xmlns:a16="http://schemas.microsoft.com/office/drawing/2014/main" id="{B9F4CD24-585D-4EA0-969F-FCDD865D9208}"/>
              </a:ext>
            </a:extLst>
          </p:cNvPr>
          <p:cNvSpPr/>
          <p:nvPr/>
        </p:nvSpPr>
        <p:spPr bwMode="auto">
          <a:xfrm>
            <a:off x="2056167" y="299197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26" name="TextBox 25">
            <a:extLst>
              <a:ext uri="{FF2B5EF4-FFF2-40B4-BE49-F238E27FC236}">
                <a16:creationId xmlns:a16="http://schemas.microsoft.com/office/drawing/2014/main" id="{FC8D0E9D-122A-4EAD-B427-A85363A00917}"/>
              </a:ext>
            </a:extLst>
          </p:cNvPr>
          <p:cNvSpPr txBox="1"/>
          <p:nvPr/>
        </p:nvSpPr>
        <p:spPr>
          <a:xfrm>
            <a:off x="2085867" y="3865439"/>
            <a:ext cx="2367671" cy="1293852"/>
          </a:xfrm>
          <a:prstGeom prst="rect">
            <a:avLst/>
          </a:prstGeom>
          <a:noFill/>
          <a:ln>
            <a:noFill/>
          </a:ln>
        </p:spPr>
        <p:txBody>
          <a:bodyPr wrap="square" lIns="36000" tIns="108000" rIns="36000" bIns="36000" rtlCol="0">
            <a:noAutofit/>
          </a:bodyPr>
          <a:lstStyle/>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850" b="1" u="sng">
                <a:solidFill>
                  <a:srgbClr val="000000"/>
                </a:solidFill>
                <a:latin typeface="Arial" panose="020B0604020202020204" pitchFamily="34" charset="0"/>
                <a:cs typeface="Arial" panose="020B0604020202020204" pitchFamily="34" charset="0"/>
              </a:rPr>
              <a:t>전체</a:t>
            </a:r>
            <a:endParaRPr lang="en-US" altLang="ko-KR" sz="850" b="1" u="sng">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850">
                <a:solidFill>
                  <a:srgbClr val="000000"/>
                </a:solidFill>
                <a:latin typeface="Arial" panose="020B0604020202020204" pitchFamily="34" charset="0"/>
                <a:cs typeface="Arial" panose="020B0604020202020204" pitchFamily="34" charset="0"/>
              </a:rPr>
              <a:t>회사의 임금 총지급액은 </a:t>
            </a:r>
            <a:r>
              <a:rPr lang="en-US" altLang="ko-KR" sz="850">
                <a:solidFill>
                  <a:srgbClr val="000000"/>
                </a:solidFill>
                <a:latin typeface="Arial" panose="020B0604020202020204" pitchFamily="34" charset="0"/>
                <a:cs typeface="Arial" panose="020B0604020202020204" pitchFamily="34" charset="0"/>
              </a:rPr>
              <a:t>2019</a:t>
            </a:r>
            <a:r>
              <a:rPr lang="ko-KR" altLang="en-US" sz="850">
                <a:solidFill>
                  <a:srgbClr val="000000"/>
                </a:solidFill>
                <a:latin typeface="Arial" panose="020B0604020202020204" pitchFamily="34" charset="0"/>
                <a:cs typeface="Arial" panose="020B0604020202020204" pitchFamily="34" charset="0"/>
              </a:rPr>
              <a:t>년 </a:t>
            </a:r>
            <a:r>
              <a:rPr lang="en-US" altLang="ko-KR" sz="850">
                <a:solidFill>
                  <a:srgbClr val="000000"/>
                </a:solidFill>
                <a:latin typeface="Arial" panose="020B0604020202020204" pitchFamily="34" charset="0"/>
                <a:cs typeface="Arial" panose="020B0604020202020204" pitchFamily="34" charset="0"/>
              </a:rPr>
              <a:t>15,429</a:t>
            </a:r>
            <a:r>
              <a:rPr lang="ko-KR" altLang="en-US" sz="850">
                <a:solidFill>
                  <a:srgbClr val="000000"/>
                </a:solidFill>
                <a:latin typeface="Arial" panose="020B0604020202020204" pitchFamily="34" charset="0"/>
                <a:cs typeface="Arial" panose="020B0604020202020204" pitchFamily="34" charset="0"/>
              </a:rPr>
              <a:t>백만원에서 </a:t>
            </a:r>
            <a:r>
              <a:rPr lang="en-US" altLang="ko-KR" sz="850">
                <a:solidFill>
                  <a:srgbClr val="000000"/>
                </a:solidFill>
                <a:latin typeface="Arial" panose="020B0604020202020204" pitchFamily="34" charset="0"/>
                <a:cs typeface="Arial" panose="020B0604020202020204" pitchFamily="34" charset="0"/>
              </a:rPr>
              <a:t>2021</a:t>
            </a:r>
            <a:r>
              <a:rPr lang="ko-KR" altLang="en-US" sz="850">
                <a:solidFill>
                  <a:srgbClr val="000000"/>
                </a:solidFill>
                <a:latin typeface="Arial" panose="020B0604020202020204" pitchFamily="34" charset="0"/>
                <a:cs typeface="Arial" panose="020B0604020202020204" pitchFamily="34" charset="0"/>
              </a:rPr>
              <a:t>년 </a:t>
            </a:r>
            <a:r>
              <a:rPr lang="en-US" altLang="ko-KR" sz="850">
                <a:solidFill>
                  <a:srgbClr val="000000"/>
                </a:solidFill>
                <a:latin typeface="Arial" panose="020B0604020202020204" pitchFamily="34" charset="0"/>
                <a:cs typeface="Arial" panose="020B0604020202020204" pitchFamily="34" charset="0"/>
              </a:rPr>
              <a:t>9,661</a:t>
            </a:r>
            <a:r>
              <a:rPr lang="ko-KR" altLang="en-US" sz="850">
                <a:solidFill>
                  <a:srgbClr val="000000"/>
                </a:solidFill>
                <a:latin typeface="Arial" panose="020B0604020202020204" pitchFamily="34" charset="0"/>
                <a:cs typeface="Arial" panose="020B0604020202020204" pitchFamily="34" charset="0"/>
              </a:rPr>
              <a:t>백만원으로 감소한 후 </a:t>
            </a:r>
            <a:r>
              <a:rPr lang="en-US" altLang="ko-KR" sz="850">
                <a:solidFill>
                  <a:srgbClr val="000000"/>
                </a:solidFill>
                <a:latin typeface="Arial" panose="020B0604020202020204" pitchFamily="34" charset="0"/>
                <a:cs typeface="Arial" panose="020B0604020202020204" pitchFamily="34" charset="0"/>
              </a:rPr>
              <a:t>2022</a:t>
            </a:r>
            <a:r>
              <a:rPr lang="ko-KR" altLang="en-US" sz="850">
                <a:solidFill>
                  <a:srgbClr val="000000"/>
                </a:solidFill>
                <a:latin typeface="Arial" panose="020B0604020202020204" pitchFamily="34" charset="0"/>
                <a:cs typeface="Arial" panose="020B0604020202020204" pitchFamily="34" charset="0"/>
              </a:rPr>
              <a:t>년까지 감소추세에 있음</a:t>
            </a:r>
            <a:endParaRPr lang="en-US" altLang="ko-KR" sz="85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85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총지급액 감소의 주된 원인은 인원 감소 및 조직개편에 의함</a:t>
            </a:r>
            <a:r>
              <a:rPr kumimoji="0" lang="en-US" altLang="ko-KR" sz="85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85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회사 인원수는 </a:t>
            </a:r>
            <a:r>
              <a:rPr kumimoji="0" lang="en-US" altLang="ko-KR" sz="85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85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연평균 </a:t>
            </a:r>
            <a:r>
              <a:rPr kumimoji="0" lang="en-US" altLang="ko-KR" sz="85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329</a:t>
            </a:r>
            <a:r>
              <a:rPr kumimoji="0" lang="ko-KR" altLang="en-US" sz="85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명에서 </a:t>
            </a:r>
            <a:r>
              <a:rPr kumimoji="0" lang="en-US" altLang="ko-KR" sz="85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85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85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205</a:t>
            </a:r>
            <a:r>
              <a:rPr kumimoji="0" lang="ko-KR" altLang="en-US" sz="85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명</a:t>
            </a:r>
            <a:r>
              <a:rPr kumimoji="0" lang="en-US" altLang="ko-KR" sz="85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85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그리고 </a:t>
            </a:r>
            <a:r>
              <a:rPr kumimoji="0" lang="en-US" altLang="ko-KR" sz="85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85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85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6</a:t>
            </a:r>
            <a:r>
              <a:rPr kumimoji="0" lang="ko-KR" altLang="en-US" sz="85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월 기준 </a:t>
            </a:r>
            <a:r>
              <a:rPr kumimoji="0" lang="en-US" altLang="ko-KR" sz="85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155</a:t>
            </a:r>
            <a:r>
              <a:rPr kumimoji="0" lang="ko-KR" altLang="en-US" sz="85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명으로 감소함</a:t>
            </a:r>
            <a:endParaRPr kumimoji="0" lang="en-US" altLang="ko-KR" sz="85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850">
                <a:solidFill>
                  <a:srgbClr val="000000"/>
                </a:solidFill>
                <a:latin typeface="Arial" panose="020B0604020202020204" pitchFamily="34" charset="0"/>
                <a:cs typeface="Arial" panose="020B0604020202020204" pitchFamily="34" charset="0"/>
              </a:rPr>
              <a:t>평균임금의 경우 연도별 </a:t>
            </a:r>
            <a:r>
              <a:rPr lang="en-US" altLang="ko-KR" sz="850">
                <a:solidFill>
                  <a:srgbClr val="000000"/>
                </a:solidFill>
                <a:latin typeface="Arial" panose="020B0604020202020204" pitchFamily="34" charset="0"/>
                <a:cs typeface="Arial" panose="020B0604020202020204" pitchFamily="34" charset="0"/>
              </a:rPr>
              <a:t>47~51</a:t>
            </a:r>
            <a:r>
              <a:rPr lang="ko-KR" altLang="en-US" sz="850">
                <a:solidFill>
                  <a:srgbClr val="000000"/>
                </a:solidFill>
                <a:latin typeface="Arial" panose="020B0604020202020204" pitchFamily="34" charset="0"/>
                <a:cs typeface="Arial" panose="020B0604020202020204" pitchFamily="34" charset="0"/>
              </a:rPr>
              <a:t>백만원으로 매년 유사한 수준임</a:t>
            </a:r>
            <a:endParaRPr lang="en-US" altLang="ko-KR" sz="85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endParaRPr lang="en-US" altLang="ko-KR" sz="850" b="1" u="sng">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850">
              <a:solidFill>
                <a:srgbClr val="000000"/>
              </a:solidFill>
              <a:latin typeface="Arial" panose="020B0604020202020204" pitchFamily="34" charset="0"/>
              <a:cs typeface="Arial" panose="020B0604020202020204" pitchFamily="34" charset="0"/>
            </a:endParaRPr>
          </a:p>
        </p:txBody>
      </p:sp>
      <p:sp>
        <p:nvSpPr>
          <p:cNvPr id="27" name="순서도: 연결자 26">
            <a:extLst>
              <a:ext uri="{FF2B5EF4-FFF2-40B4-BE49-F238E27FC236}">
                <a16:creationId xmlns:a16="http://schemas.microsoft.com/office/drawing/2014/main" id="{78CCADDF-FF35-4903-8AA3-E406E1874F1F}"/>
              </a:ext>
            </a:extLst>
          </p:cNvPr>
          <p:cNvSpPr/>
          <p:nvPr/>
        </p:nvSpPr>
        <p:spPr bwMode="auto">
          <a:xfrm>
            <a:off x="2078247" y="398575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28" name="TextBox 27">
            <a:extLst>
              <a:ext uri="{FF2B5EF4-FFF2-40B4-BE49-F238E27FC236}">
                <a16:creationId xmlns:a16="http://schemas.microsoft.com/office/drawing/2014/main" id="{34B638BF-75D0-4D42-8A3C-FD6AEC71836D}"/>
              </a:ext>
            </a:extLst>
          </p:cNvPr>
          <p:cNvSpPr txBox="1"/>
          <p:nvPr/>
        </p:nvSpPr>
        <p:spPr>
          <a:xfrm>
            <a:off x="4450081" y="3860723"/>
            <a:ext cx="2306831" cy="1293852"/>
          </a:xfrm>
          <a:prstGeom prst="rect">
            <a:avLst/>
          </a:prstGeom>
          <a:noFill/>
          <a:ln>
            <a:noFill/>
          </a:ln>
        </p:spPr>
        <p:txBody>
          <a:bodyPr wrap="square" lIns="36000" tIns="108000" rIns="36000" bIns="36000" rtlCol="0">
            <a:noAutofit/>
          </a:bodyPr>
          <a:lstStyle/>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850" b="1" u="sng">
                <a:solidFill>
                  <a:srgbClr val="000000"/>
                </a:solidFill>
                <a:latin typeface="Arial" panose="020B0604020202020204" pitchFamily="34" charset="0"/>
                <a:cs typeface="Arial" panose="020B0604020202020204" pitchFamily="34" charset="0"/>
              </a:rPr>
              <a:t>관리부</a:t>
            </a:r>
            <a:endParaRPr lang="en-US" altLang="ko-KR" sz="850" b="1" u="sng">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850">
                <a:solidFill>
                  <a:srgbClr val="000000"/>
                </a:solidFill>
                <a:latin typeface="Arial" panose="020B0604020202020204" pitchFamily="34" charset="0"/>
                <a:cs typeface="Arial" panose="020B0604020202020204" pitchFamily="34" charset="0"/>
              </a:rPr>
              <a:t>관리부의 경우 기획 및 인사총무업무를 담당하는 경영기획본부</a:t>
            </a:r>
            <a:r>
              <a:rPr lang="en-US" altLang="ko-KR" sz="850">
                <a:solidFill>
                  <a:srgbClr val="000000"/>
                </a:solidFill>
                <a:latin typeface="Arial" panose="020B0604020202020204" pitchFamily="34" charset="0"/>
                <a:cs typeface="Arial" panose="020B0604020202020204" pitchFamily="34" charset="0"/>
              </a:rPr>
              <a:t>, </a:t>
            </a:r>
            <a:r>
              <a:rPr lang="ko-KR" altLang="en-US" sz="850">
                <a:solidFill>
                  <a:srgbClr val="000000"/>
                </a:solidFill>
                <a:latin typeface="Arial" panose="020B0604020202020204" pitchFamily="34" charset="0"/>
                <a:cs typeface="Arial" panose="020B0604020202020204" pitchFamily="34" charset="0"/>
              </a:rPr>
              <a:t>회계 및 자금을 담당하는 재경본부</a:t>
            </a:r>
            <a:r>
              <a:rPr lang="en-US" altLang="ko-KR" sz="850">
                <a:solidFill>
                  <a:srgbClr val="000000"/>
                </a:solidFill>
                <a:latin typeface="Arial" panose="020B0604020202020204" pitchFamily="34" charset="0"/>
                <a:cs typeface="Arial" panose="020B0604020202020204" pitchFamily="34" charset="0"/>
              </a:rPr>
              <a:t>, </a:t>
            </a:r>
            <a:r>
              <a:rPr lang="ko-KR" altLang="en-US" sz="850">
                <a:solidFill>
                  <a:srgbClr val="000000"/>
                </a:solidFill>
                <a:latin typeface="Arial" panose="020B0604020202020204" pitchFamily="34" charset="0"/>
                <a:cs typeface="Arial" panose="020B0604020202020204" pitchFamily="34" charset="0"/>
              </a:rPr>
              <a:t>발주 및 입고 담당하는 물류팀 등으로 구성됨</a:t>
            </a:r>
            <a:endParaRPr lang="en-US" altLang="ko-KR" sz="85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en-US" altLang="ko-KR" sz="850">
                <a:solidFill>
                  <a:srgbClr val="000000"/>
                </a:solidFill>
                <a:latin typeface="Arial" panose="020B0604020202020204" pitchFamily="34" charset="0"/>
                <a:cs typeface="Arial" panose="020B0604020202020204" pitchFamily="34" charset="0"/>
              </a:rPr>
              <a:t>2022</a:t>
            </a:r>
            <a:r>
              <a:rPr lang="ko-KR" altLang="en-US" sz="850">
                <a:solidFill>
                  <a:srgbClr val="000000"/>
                </a:solidFill>
                <a:latin typeface="Arial" panose="020B0604020202020204" pitchFamily="34" charset="0"/>
                <a:cs typeface="Arial" panose="020B0604020202020204" pitchFamily="34" charset="0"/>
              </a:rPr>
              <a:t>년의 경우 경영기획본부 인원이 전년대비 </a:t>
            </a:r>
            <a:r>
              <a:rPr lang="en-US" altLang="ko-KR" sz="850">
                <a:solidFill>
                  <a:srgbClr val="000000"/>
                </a:solidFill>
                <a:latin typeface="Arial" panose="020B0604020202020204" pitchFamily="34" charset="0"/>
                <a:cs typeface="Arial" panose="020B0604020202020204" pitchFamily="34" charset="0"/>
              </a:rPr>
              <a:t>50%</a:t>
            </a:r>
            <a:r>
              <a:rPr lang="ko-KR" altLang="en-US" sz="850">
                <a:solidFill>
                  <a:srgbClr val="000000"/>
                </a:solidFill>
                <a:latin typeface="Arial" panose="020B0604020202020204" pitchFamily="34" charset="0"/>
                <a:cs typeface="Arial" panose="020B0604020202020204" pitchFamily="34" charset="0"/>
              </a:rPr>
              <a:t>수준으로 감소하였으며 물류팀의 인원은 </a:t>
            </a:r>
            <a:r>
              <a:rPr lang="en-US" altLang="ko-KR" sz="850">
                <a:solidFill>
                  <a:srgbClr val="000000"/>
                </a:solidFill>
                <a:latin typeface="Arial" panose="020B0604020202020204" pitchFamily="34" charset="0"/>
                <a:cs typeface="Arial" panose="020B0604020202020204" pitchFamily="34" charset="0"/>
              </a:rPr>
              <a:t>2020</a:t>
            </a:r>
            <a:r>
              <a:rPr lang="ko-KR" altLang="en-US" sz="850">
                <a:solidFill>
                  <a:srgbClr val="000000"/>
                </a:solidFill>
                <a:latin typeface="Arial" panose="020B0604020202020204" pitchFamily="34" charset="0"/>
                <a:cs typeface="Arial" panose="020B0604020202020204" pitchFamily="34" charset="0"/>
              </a:rPr>
              <a:t>년 대비 </a:t>
            </a:r>
            <a:r>
              <a:rPr lang="en-US" altLang="ko-KR" sz="850">
                <a:solidFill>
                  <a:srgbClr val="000000"/>
                </a:solidFill>
                <a:latin typeface="Arial" panose="020B0604020202020204" pitchFamily="34" charset="0"/>
                <a:cs typeface="Arial" panose="020B0604020202020204" pitchFamily="34" charset="0"/>
              </a:rPr>
              <a:t>50%</a:t>
            </a:r>
            <a:r>
              <a:rPr lang="ko-KR" altLang="en-US" sz="850">
                <a:solidFill>
                  <a:srgbClr val="000000"/>
                </a:solidFill>
                <a:latin typeface="Arial" panose="020B0604020202020204" pitchFamily="34" charset="0"/>
                <a:cs typeface="Arial" panose="020B0604020202020204" pitchFamily="34" charset="0"/>
              </a:rPr>
              <a:t>이하로 감소하였음</a:t>
            </a:r>
            <a:endParaRPr lang="en-US" altLang="ko-KR" sz="85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850">
                <a:solidFill>
                  <a:srgbClr val="000000"/>
                </a:solidFill>
                <a:latin typeface="Arial" panose="020B0604020202020204" pitchFamily="34" charset="0"/>
                <a:cs typeface="Arial" panose="020B0604020202020204" pitchFamily="34" charset="0"/>
              </a:rPr>
              <a:t>기존 공통부서는 </a:t>
            </a:r>
            <a:r>
              <a:rPr lang="ko-KR" altLang="en-US" sz="850" err="1">
                <a:solidFill>
                  <a:srgbClr val="000000"/>
                </a:solidFill>
                <a:latin typeface="Arial" panose="020B0604020202020204" pitchFamily="34" charset="0"/>
                <a:cs typeface="Arial" panose="020B0604020202020204" pitchFamily="34" charset="0"/>
              </a:rPr>
              <a:t>감사팀</a:t>
            </a:r>
            <a:r>
              <a:rPr lang="ko-KR" altLang="en-US" sz="850">
                <a:solidFill>
                  <a:srgbClr val="000000"/>
                </a:solidFill>
                <a:latin typeface="Arial" panose="020B0604020202020204" pitchFamily="34" charset="0"/>
                <a:cs typeface="Arial" panose="020B0604020202020204" pitchFamily="34" charset="0"/>
              </a:rPr>
              <a:t> 인원이었으며</a:t>
            </a:r>
            <a:r>
              <a:rPr lang="en-US" altLang="ko-KR" sz="850">
                <a:solidFill>
                  <a:srgbClr val="000000"/>
                </a:solidFill>
                <a:latin typeface="Arial" panose="020B0604020202020204" pitchFamily="34" charset="0"/>
                <a:cs typeface="Arial" panose="020B0604020202020204" pitchFamily="34" charset="0"/>
              </a:rPr>
              <a:t>,</a:t>
            </a:r>
            <a:r>
              <a:rPr lang="ko-KR" altLang="en-US" sz="850">
                <a:solidFill>
                  <a:srgbClr val="000000"/>
                </a:solidFill>
                <a:latin typeface="Arial" panose="020B0604020202020204" pitchFamily="34" charset="0"/>
                <a:cs typeface="Arial" panose="020B0604020202020204" pitchFamily="34" charset="0"/>
              </a:rPr>
              <a:t> </a:t>
            </a:r>
            <a:r>
              <a:rPr lang="en-US" altLang="ko-KR" sz="850">
                <a:solidFill>
                  <a:srgbClr val="000000"/>
                </a:solidFill>
                <a:latin typeface="Arial" panose="020B0604020202020204" pitchFamily="34" charset="0"/>
                <a:cs typeface="Arial" panose="020B0604020202020204" pitchFamily="34" charset="0"/>
              </a:rPr>
              <a:t>2021</a:t>
            </a:r>
            <a:r>
              <a:rPr lang="ko-KR" altLang="en-US" sz="850">
                <a:solidFill>
                  <a:srgbClr val="000000"/>
                </a:solidFill>
                <a:latin typeface="Arial" panose="020B0604020202020204" pitchFamily="34" charset="0"/>
                <a:cs typeface="Arial" panose="020B0604020202020204" pitchFamily="34" charset="0"/>
              </a:rPr>
              <a:t>년 이후 기존 사업부 소속이었던 온라인팀 인원들이 소속됨</a:t>
            </a:r>
            <a:endParaRPr lang="en-US" altLang="ko-KR" sz="85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endParaRPr lang="en-US" altLang="ko-KR" sz="85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850">
              <a:solidFill>
                <a:srgbClr val="000000"/>
              </a:solidFill>
              <a:latin typeface="Arial" panose="020B0604020202020204" pitchFamily="34" charset="0"/>
              <a:cs typeface="Arial" panose="020B0604020202020204" pitchFamily="34" charset="0"/>
            </a:endParaRPr>
          </a:p>
        </p:txBody>
      </p:sp>
      <p:sp>
        <p:nvSpPr>
          <p:cNvPr id="29" name="순서도: 연결자 28">
            <a:extLst>
              <a:ext uri="{FF2B5EF4-FFF2-40B4-BE49-F238E27FC236}">
                <a16:creationId xmlns:a16="http://schemas.microsoft.com/office/drawing/2014/main" id="{1627D669-EC3D-4C53-91A8-938E999C04D9}"/>
              </a:ext>
            </a:extLst>
          </p:cNvPr>
          <p:cNvSpPr/>
          <p:nvPr/>
        </p:nvSpPr>
        <p:spPr bwMode="auto">
          <a:xfrm>
            <a:off x="4425207" y="397582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31" name="TextBox 30">
            <a:extLst>
              <a:ext uri="{FF2B5EF4-FFF2-40B4-BE49-F238E27FC236}">
                <a16:creationId xmlns:a16="http://schemas.microsoft.com/office/drawing/2014/main" id="{0BF84B24-8819-41FD-8EF6-5341788DFBB1}"/>
              </a:ext>
            </a:extLst>
          </p:cNvPr>
          <p:cNvSpPr txBox="1"/>
          <p:nvPr/>
        </p:nvSpPr>
        <p:spPr>
          <a:xfrm>
            <a:off x="6756912" y="3856007"/>
            <a:ext cx="2425054" cy="1293852"/>
          </a:xfrm>
          <a:prstGeom prst="rect">
            <a:avLst/>
          </a:prstGeom>
          <a:noFill/>
          <a:ln>
            <a:noFill/>
          </a:ln>
        </p:spPr>
        <p:txBody>
          <a:bodyPr wrap="square" lIns="36000" tIns="108000" rIns="36000" bIns="36000" rtlCol="0">
            <a:noAutofit/>
          </a:bodyPr>
          <a:lstStyle/>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850" b="1" u="sng">
                <a:solidFill>
                  <a:srgbClr val="000000"/>
                </a:solidFill>
                <a:latin typeface="Arial" panose="020B0604020202020204" pitchFamily="34" charset="0"/>
                <a:cs typeface="Arial" panose="020B0604020202020204" pitchFamily="34" charset="0"/>
              </a:rPr>
              <a:t>사업부</a:t>
            </a:r>
            <a:endParaRPr lang="en-US" altLang="ko-KR" sz="850" b="1" u="sng">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850">
                <a:solidFill>
                  <a:srgbClr val="000000"/>
                </a:solidFill>
                <a:latin typeface="Arial" panose="020B0604020202020204" pitchFamily="34" charset="0"/>
                <a:cs typeface="Arial" panose="020B0604020202020204" pitchFamily="34" charset="0"/>
              </a:rPr>
              <a:t>사업부의 경우 제품 브랜드 담당 인원 규모는 유지되나 마케팅</a:t>
            </a:r>
            <a:r>
              <a:rPr lang="en-US" altLang="ko-KR" sz="850">
                <a:solidFill>
                  <a:srgbClr val="000000"/>
                </a:solidFill>
                <a:latin typeface="Arial" panose="020B0604020202020204" pitchFamily="34" charset="0"/>
                <a:cs typeface="Arial" panose="020B0604020202020204" pitchFamily="34" charset="0"/>
              </a:rPr>
              <a:t>, </a:t>
            </a:r>
            <a:r>
              <a:rPr lang="ko-KR" altLang="en-US" sz="850">
                <a:solidFill>
                  <a:srgbClr val="000000"/>
                </a:solidFill>
                <a:latin typeface="Arial" panose="020B0604020202020204" pitchFamily="34" charset="0"/>
                <a:cs typeface="Arial" panose="020B0604020202020204" pitchFamily="34" charset="0"/>
              </a:rPr>
              <a:t>판매채널</a:t>
            </a:r>
            <a:r>
              <a:rPr lang="en-US" altLang="ko-KR" sz="850">
                <a:solidFill>
                  <a:srgbClr val="000000"/>
                </a:solidFill>
                <a:latin typeface="Arial" panose="020B0604020202020204" pitchFamily="34" charset="0"/>
                <a:cs typeface="Arial" panose="020B0604020202020204" pitchFamily="34" charset="0"/>
              </a:rPr>
              <a:t>, </a:t>
            </a:r>
            <a:r>
              <a:rPr lang="ko-KR" altLang="en-US" sz="850">
                <a:solidFill>
                  <a:srgbClr val="000000"/>
                </a:solidFill>
                <a:latin typeface="Arial" panose="020B0604020202020204" pitchFamily="34" charset="0"/>
                <a:cs typeface="Arial" panose="020B0604020202020204" pitchFamily="34" charset="0"/>
              </a:rPr>
              <a:t>생산본부의 규모는 </a:t>
            </a:r>
            <a:r>
              <a:rPr lang="en-US" altLang="ko-KR" sz="850">
                <a:solidFill>
                  <a:srgbClr val="000000"/>
                </a:solidFill>
                <a:latin typeface="Arial" panose="020B0604020202020204" pitchFamily="34" charset="0"/>
                <a:cs typeface="Arial" panose="020B0604020202020204" pitchFamily="34" charset="0"/>
              </a:rPr>
              <a:t>2021</a:t>
            </a:r>
            <a:r>
              <a:rPr lang="ko-KR" altLang="en-US" sz="850">
                <a:solidFill>
                  <a:srgbClr val="000000"/>
                </a:solidFill>
                <a:latin typeface="Arial" panose="020B0604020202020204" pitchFamily="34" charset="0"/>
                <a:cs typeface="Arial" panose="020B0604020202020204" pitchFamily="34" charset="0"/>
              </a:rPr>
              <a:t>년부터 지속적인 감축이 있었으며 사업부 총인원은 </a:t>
            </a:r>
            <a:r>
              <a:rPr lang="en-US" altLang="ko-KR" sz="850">
                <a:solidFill>
                  <a:srgbClr val="000000"/>
                </a:solidFill>
                <a:latin typeface="Arial" panose="020B0604020202020204" pitchFamily="34" charset="0"/>
                <a:cs typeface="Arial" panose="020B0604020202020204" pitchFamily="34" charset="0"/>
              </a:rPr>
              <a:t>2019</a:t>
            </a:r>
            <a:r>
              <a:rPr lang="ko-KR" altLang="en-US" sz="850">
                <a:solidFill>
                  <a:srgbClr val="000000"/>
                </a:solidFill>
                <a:latin typeface="Arial" panose="020B0604020202020204" pitchFamily="34" charset="0"/>
                <a:cs typeface="Arial" panose="020B0604020202020204" pitchFamily="34" charset="0"/>
              </a:rPr>
              <a:t>년 </a:t>
            </a:r>
            <a:r>
              <a:rPr lang="en-US" altLang="ko-KR" sz="850">
                <a:solidFill>
                  <a:srgbClr val="000000"/>
                </a:solidFill>
                <a:latin typeface="Arial" panose="020B0604020202020204" pitchFamily="34" charset="0"/>
                <a:cs typeface="Arial" panose="020B0604020202020204" pitchFamily="34" charset="0"/>
              </a:rPr>
              <a:t>233</a:t>
            </a:r>
            <a:r>
              <a:rPr lang="ko-KR" altLang="en-US" sz="850">
                <a:solidFill>
                  <a:srgbClr val="000000"/>
                </a:solidFill>
                <a:latin typeface="Arial" panose="020B0604020202020204" pitchFamily="34" charset="0"/>
                <a:cs typeface="Arial" panose="020B0604020202020204" pitchFamily="34" charset="0"/>
              </a:rPr>
              <a:t>명에서 </a:t>
            </a:r>
            <a:r>
              <a:rPr lang="en-US" altLang="ko-KR" sz="850">
                <a:solidFill>
                  <a:srgbClr val="000000"/>
                </a:solidFill>
                <a:latin typeface="Arial" panose="020B0604020202020204" pitchFamily="34" charset="0"/>
                <a:cs typeface="Arial" panose="020B0604020202020204" pitchFamily="34" charset="0"/>
              </a:rPr>
              <a:t>2022</a:t>
            </a:r>
            <a:r>
              <a:rPr lang="ko-KR" altLang="en-US" sz="850">
                <a:solidFill>
                  <a:srgbClr val="000000"/>
                </a:solidFill>
                <a:latin typeface="Arial" panose="020B0604020202020204" pitchFamily="34" charset="0"/>
                <a:cs typeface="Arial" panose="020B0604020202020204" pitchFamily="34" charset="0"/>
              </a:rPr>
              <a:t>년 </a:t>
            </a:r>
            <a:r>
              <a:rPr lang="en-US" altLang="ko-KR" sz="850">
                <a:solidFill>
                  <a:srgbClr val="000000"/>
                </a:solidFill>
                <a:latin typeface="Arial" panose="020B0604020202020204" pitchFamily="34" charset="0"/>
                <a:cs typeface="Arial" panose="020B0604020202020204" pitchFamily="34" charset="0"/>
              </a:rPr>
              <a:t>6</a:t>
            </a:r>
            <a:r>
              <a:rPr lang="ko-KR" altLang="en-US" sz="850">
                <a:solidFill>
                  <a:srgbClr val="000000"/>
                </a:solidFill>
                <a:latin typeface="Arial" panose="020B0604020202020204" pitchFamily="34" charset="0"/>
                <a:cs typeface="Arial" panose="020B0604020202020204" pitchFamily="34" charset="0"/>
              </a:rPr>
              <a:t>월 기준 </a:t>
            </a:r>
            <a:r>
              <a:rPr lang="en-US" altLang="ko-KR" sz="850">
                <a:solidFill>
                  <a:srgbClr val="000000"/>
                </a:solidFill>
                <a:latin typeface="Arial" panose="020B0604020202020204" pitchFamily="34" charset="0"/>
                <a:cs typeface="Arial" panose="020B0604020202020204" pitchFamily="34" charset="0"/>
              </a:rPr>
              <a:t>118</a:t>
            </a:r>
            <a:r>
              <a:rPr lang="ko-KR" altLang="en-US" sz="850">
                <a:solidFill>
                  <a:srgbClr val="000000"/>
                </a:solidFill>
                <a:latin typeface="Arial" panose="020B0604020202020204" pitchFamily="34" charset="0"/>
                <a:cs typeface="Arial" panose="020B0604020202020204" pitchFamily="34" charset="0"/>
              </a:rPr>
              <a:t>명으로 감소함</a:t>
            </a:r>
            <a:endParaRPr lang="en-US" altLang="ko-KR" sz="85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en-US" altLang="ko-KR" sz="850">
                <a:solidFill>
                  <a:srgbClr val="000000"/>
                </a:solidFill>
                <a:latin typeface="Arial" panose="020B0604020202020204" pitchFamily="34" charset="0"/>
                <a:cs typeface="Arial" panose="020B0604020202020204" pitchFamily="34" charset="0"/>
              </a:rPr>
              <a:t>1</a:t>
            </a:r>
            <a:r>
              <a:rPr lang="ko-KR" altLang="en-US" sz="850">
                <a:solidFill>
                  <a:srgbClr val="000000"/>
                </a:solidFill>
                <a:latin typeface="Arial" panose="020B0604020202020204" pitchFamily="34" charset="0"/>
                <a:cs typeface="Arial" panose="020B0604020202020204" pitchFamily="34" charset="0"/>
              </a:rPr>
              <a:t>본부는 보디가드</a:t>
            </a:r>
            <a:r>
              <a:rPr lang="en-US" altLang="ko-KR" sz="850">
                <a:solidFill>
                  <a:srgbClr val="000000"/>
                </a:solidFill>
                <a:latin typeface="Arial" panose="020B0604020202020204" pitchFamily="34" charset="0"/>
                <a:cs typeface="Arial" panose="020B0604020202020204" pitchFamily="34" charset="0"/>
              </a:rPr>
              <a:t>, </a:t>
            </a:r>
            <a:r>
              <a:rPr lang="ko-KR" altLang="en-US" sz="850" err="1">
                <a:solidFill>
                  <a:srgbClr val="000000"/>
                </a:solidFill>
                <a:latin typeface="Arial" panose="020B0604020202020204" pitchFamily="34" charset="0"/>
                <a:cs typeface="Arial" panose="020B0604020202020204" pitchFamily="34" charset="0"/>
              </a:rPr>
              <a:t>리바이스</a:t>
            </a:r>
            <a:r>
              <a:rPr lang="en-US" altLang="ko-KR" sz="850">
                <a:solidFill>
                  <a:srgbClr val="000000"/>
                </a:solidFill>
                <a:latin typeface="Arial" panose="020B0604020202020204" pitchFamily="34" charset="0"/>
                <a:cs typeface="Arial" panose="020B0604020202020204" pitchFamily="34" charset="0"/>
              </a:rPr>
              <a:t>, </a:t>
            </a:r>
            <a:r>
              <a:rPr lang="ko-KR" altLang="en-US" sz="850" err="1">
                <a:solidFill>
                  <a:srgbClr val="000000"/>
                </a:solidFill>
                <a:latin typeface="Arial" panose="020B0604020202020204" pitchFamily="34" charset="0"/>
                <a:cs typeface="Arial" panose="020B0604020202020204" pitchFamily="34" charset="0"/>
              </a:rPr>
              <a:t>예스</a:t>
            </a:r>
            <a:r>
              <a:rPr lang="en-US" altLang="ko-KR" sz="850">
                <a:solidFill>
                  <a:srgbClr val="000000"/>
                </a:solidFill>
                <a:latin typeface="Arial" panose="020B0604020202020204" pitchFamily="34" charset="0"/>
                <a:cs typeface="Arial" panose="020B0604020202020204" pitchFamily="34" charset="0"/>
              </a:rPr>
              <a:t> </a:t>
            </a:r>
            <a:r>
              <a:rPr lang="ko-KR" altLang="en-US" sz="850">
                <a:solidFill>
                  <a:srgbClr val="000000"/>
                </a:solidFill>
                <a:latin typeface="Arial" panose="020B0604020202020204" pitchFamily="34" charset="0"/>
                <a:cs typeface="Arial" panose="020B0604020202020204" pitchFamily="34" charset="0"/>
              </a:rPr>
              <a:t>브랜드의 제품에 대한 영업 및 디자인과 마케팅팀</a:t>
            </a:r>
            <a:r>
              <a:rPr lang="en-US" altLang="ko-KR" sz="850">
                <a:solidFill>
                  <a:srgbClr val="000000"/>
                </a:solidFill>
                <a:latin typeface="Arial" panose="020B0604020202020204" pitchFamily="34" charset="0"/>
                <a:cs typeface="Arial" panose="020B0604020202020204" pitchFamily="34" charset="0"/>
              </a:rPr>
              <a:t> </a:t>
            </a:r>
            <a:r>
              <a:rPr lang="ko-KR" altLang="en-US" sz="850">
                <a:solidFill>
                  <a:srgbClr val="000000"/>
                </a:solidFill>
                <a:latin typeface="Arial" panose="020B0604020202020204" pitchFamily="34" charset="0"/>
                <a:cs typeface="Arial" panose="020B0604020202020204" pitchFamily="34" charset="0"/>
              </a:rPr>
              <a:t>그리고 온라인팀으로 구성되어 있음</a:t>
            </a:r>
            <a:endParaRPr lang="en-US" altLang="ko-KR" sz="85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en-US" altLang="ko-KR" sz="850">
                <a:solidFill>
                  <a:srgbClr val="000000"/>
                </a:solidFill>
                <a:latin typeface="Arial" panose="020B0604020202020204" pitchFamily="34" charset="0"/>
                <a:cs typeface="Arial" panose="020B0604020202020204" pitchFamily="34" charset="0"/>
              </a:rPr>
              <a:t>2</a:t>
            </a:r>
            <a:r>
              <a:rPr lang="ko-KR" altLang="en-US" sz="850">
                <a:solidFill>
                  <a:srgbClr val="000000"/>
                </a:solidFill>
                <a:latin typeface="Arial" panose="020B0604020202020204" pitchFamily="34" charset="0"/>
                <a:cs typeface="Arial" panose="020B0604020202020204" pitchFamily="34" charset="0"/>
              </a:rPr>
              <a:t>본부는 </a:t>
            </a:r>
            <a:r>
              <a:rPr lang="ko-KR" altLang="en-US" sz="850" err="1">
                <a:solidFill>
                  <a:srgbClr val="000000"/>
                </a:solidFill>
                <a:latin typeface="Arial" panose="020B0604020202020204" pitchFamily="34" charset="0"/>
                <a:cs typeface="Arial" panose="020B0604020202020204" pitchFamily="34" charset="0"/>
              </a:rPr>
              <a:t>제임스딘</a:t>
            </a:r>
            <a:r>
              <a:rPr lang="en-US" altLang="ko-KR" sz="850">
                <a:solidFill>
                  <a:srgbClr val="000000"/>
                </a:solidFill>
                <a:latin typeface="Arial" panose="020B0604020202020204" pitchFamily="34" charset="0"/>
                <a:cs typeface="Arial" panose="020B0604020202020204" pitchFamily="34" charset="0"/>
              </a:rPr>
              <a:t> </a:t>
            </a:r>
            <a:r>
              <a:rPr lang="ko-KR" altLang="en-US" sz="850">
                <a:solidFill>
                  <a:srgbClr val="000000"/>
                </a:solidFill>
                <a:latin typeface="Arial" panose="020B0604020202020204" pitchFamily="34" charset="0"/>
                <a:cs typeface="Arial" panose="020B0604020202020204" pitchFamily="34" charset="0"/>
              </a:rPr>
              <a:t>브랜드의 제품에 대한 영업 및 디자인을 담당하는 부서와 리테일 및 판매관련 업무를 수행하는 부서로 구성되어 있음</a:t>
            </a:r>
            <a:endParaRPr lang="en-US" altLang="ko-KR" sz="850">
              <a:solidFill>
                <a:srgbClr val="000000"/>
              </a:solidFill>
              <a:latin typeface="Arial" panose="020B0604020202020204" pitchFamily="34" charset="0"/>
              <a:cs typeface="Arial" panose="020B0604020202020204" pitchFamily="34" charset="0"/>
            </a:endParaRPr>
          </a:p>
        </p:txBody>
      </p:sp>
      <p:sp>
        <p:nvSpPr>
          <p:cNvPr id="32" name="순서도: 연결자 31">
            <a:extLst>
              <a:ext uri="{FF2B5EF4-FFF2-40B4-BE49-F238E27FC236}">
                <a16:creationId xmlns:a16="http://schemas.microsoft.com/office/drawing/2014/main" id="{51490249-AC6F-48E8-9946-6217D1546B4B}"/>
              </a:ext>
            </a:extLst>
          </p:cNvPr>
          <p:cNvSpPr/>
          <p:nvPr/>
        </p:nvSpPr>
        <p:spPr bwMode="auto">
          <a:xfrm>
            <a:off x="6735873" y="396858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Tree>
    <p:extLst>
      <p:ext uri="{BB962C8B-B14F-4D97-AF65-F5344CB8AC3E}">
        <p14:creationId xmlns:p14="http://schemas.microsoft.com/office/powerpoint/2010/main" val="1285729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ACDBB9A7-361D-4F0D-8D01-33D5123475E1}"/>
              </a:ext>
            </a:extLst>
          </p:cNvPr>
          <p:cNvSpPr txBox="1">
            <a:spLocks/>
          </p:cNvSpPr>
          <p:nvPr/>
        </p:nvSpPr>
        <p:spPr>
          <a:xfrm>
            <a:off x="617518" y="1511357"/>
            <a:ext cx="3657600" cy="4456227"/>
          </a:xfrm>
          <a:prstGeom prst="rect">
            <a:avLst/>
          </a:prstGeom>
        </p:spPr>
        <p:txBody>
          <a:bodyPr vert="horz" lIns="0" tIns="0" rIns="0" bIns="0" rtlCol="0" anchor="t" anchorCtr="0">
            <a:noAutofit/>
          </a:bodyPr>
          <a:lstStyle>
            <a:lvl1pPr marL="0" indent="0" algn="l" defTabSz="914400" rtl="0" eaLnBrk="1" latinLnBrk="1" hangingPunct="1">
              <a:lnSpc>
                <a:spcPct val="100000"/>
              </a:lnSpc>
              <a:spcBef>
                <a:spcPts val="0"/>
              </a:spcBef>
              <a:spcAft>
                <a:spcPts val="600"/>
              </a:spcAft>
              <a:buFontTx/>
              <a:buNone/>
              <a:defRPr sz="900" b="0" i="0" kern="1200" baseline="0">
                <a:solidFill>
                  <a:schemeClr val="tx2"/>
                </a:solidFill>
                <a:latin typeface="Univers for KPMG Light" panose="020B0403020202020204" pitchFamily="34" charset="0"/>
                <a:ea typeface="+mn-ea"/>
                <a:cs typeface="Univers for KPMG Light" panose="020B0403020202020204" pitchFamily="34" charset="0"/>
              </a:defRPr>
            </a:lvl1pPr>
            <a:lvl2pPr marL="0" indent="0" algn="l" defTabSz="914400" rtl="0" eaLnBrk="1" latinLnBrk="1" hangingPunct="1">
              <a:lnSpc>
                <a:spcPct val="100000"/>
              </a:lnSpc>
              <a:spcBef>
                <a:spcPts val="0"/>
              </a:spcBef>
              <a:spcAft>
                <a:spcPts val="600"/>
              </a:spcAft>
              <a:buFontTx/>
              <a:buNone/>
              <a:defRPr sz="900" b="0" kern="1200">
                <a:solidFill>
                  <a:schemeClr val="tx2"/>
                </a:solidFill>
                <a:latin typeface="Univers for KPMG Light" panose="020B0403020202020204" pitchFamily="34" charset="0"/>
                <a:ea typeface="+mn-ea"/>
                <a:cs typeface="Univers for KPMG Light" panose="020B0403020202020204" pitchFamily="34" charset="0"/>
              </a:defRPr>
            </a:lvl2pPr>
            <a:lvl3pPr marL="307077" indent="-307077"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b="0" kern="1200">
                <a:solidFill>
                  <a:schemeClr val="tx2"/>
                </a:solidFill>
                <a:latin typeface="Univers for KPMG Light" panose="020B0403020202020204" pitchFamily="34" charset="0"/>
                <a:ea typeface="+mn-ea"/>
                <a:cs typeface="Univers for KPMG Light" panose="020B0403020202020204" pitchFamily="34" charset="0"/>
              </a:defRPr>
            </a:lvl3pPr>
            <a:lvl4pPr marL="624059" indent="-247642"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b="0" kern="1200">
                <a:solidFill>
                  <a:schemeClr val="tx2"/>
                </a:solidFill>
                <a:latin typeface="Univers for KPMG Light" panose="020B0403020202020204" pitchFamily="34" charset="0"/>
                <a:ea typeface="+mn-ea"/>
                <a:cs typeface="Univers for KPMG Light" panose="020B0403020202020204" pitchFamily="34" charset="0"/>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b="0" kern="1200" baseline="0">
                <a:solidFill>
                  <a:srgbClr val="00A3A1"/>
                </a:solidFill>
                <a:latin typeface="Univers for KPMG Light" panose="020B0403020202020204" pitchFamily="34" charset="0"/>
                <a:ea typeface="+mn-ea"/>
                <a:cs typeface="Univers for KPMG Light" panose="020B0403020202020204" pitchFamily="34" charset="0"/>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solidFill>
                  <a:srgbClr val="000000"/>
                </a:solidFill>
                <a:latin typeface="Arial" panose="020B0604020202020204" pitchFamily="34" charset="0"/>
                <a:ea typeface="+mj-ea"/>
                <a:cs typeface="Arial" panose="020B0604020202020204" pitchFamily="34" charset="0"/>
              </a:rPr>
              <a:t>2022</a:t>
            </a:r>
            <a:r>
              <a:rPr lang="ko-KR" altLang="en-US">
                <a:solidFill>
                  <a:srgbClr val="000000"/>
                </a:solidFill>
                <a:latin typeface="Arial" panose="020B0604020202020204" pitchFamily="34" charset="0"/>
                <a:ea typeface="+mj-ea"/>
                <a:cs typeface="Arial" panose="020B0604020202020204" pitchFamily="34" charset="0"/>
              </a:rPr>
              <a:t>년 </a:t>
            </a:r>
            <a:r>
              <a:rPr lang="en-US" altLang="ko-KR">
                <a:solidFill>
                  <a:srgbClr val="000000"/>
                </a:solidFill>
                <a:latin typeface="Arial" panose="020B0604020202020204" pitchFamily="34" charset="0"/>
                <a:ea typeface="+mj-ea"/>
                <a:cs typeface="Arial" panose="020B0604020202020204" pitchFamily="34" charset="0"/>
              </a:rPr>
              <a:t>8</a:t>
            </a:r>
            <a:r>
              <a:rPr lang="ko-KR" altLang="en-US">
                <a:solidFill>
                  <a:srgbClr val="000000"/>
                </a:solidFill>
                <a:latin typeface="Arial" panose="020B0604020202020204" pitchFamily="34" charset="0"/>
                <a:ea typeface="+mj-ea"/>
                <a:cs typeface="Arial" panose="020B0604020202020204" pitchFamily="34" charset="0"/>
              </a:rPr>
              <a:t>월</a:t>
            </a:r>
            <a:endParaRPr lang="en-US" altLang="ko-KR">
              <a:solidFill>
                <a:srgbClr val="000000"/>
              </a:solidFill>
              <a:latin typeface="Arial" panose="020B0604020202020204" pitchFamily="34" charset="0"/>
              <a:ea typeface="+mj-ea"/>
              <a:cs typeface="Arial" panose="020B0604020202020204" pitchFamily="34" charset="0"/>
            </a:endParaRPr>
          </a:p>
          <a:p>
            <a:pPr lvl="1">
              <a:defRPr/>
            </a:pPr>
            <a:r>
              <a:rPr lang="ko-KR" altLang="en-US">
                <a:solidFill>
                  <a:srgbClr val="000000"/>
                </a:solidFill>
                <a:latin typeface="Arial" panose="020B0604020202020204" pitchFamily="34" charset="0"/>
                <a:ea typeface="+mj-ea"/>
                <a:cs typeface="Arial" panose="020B0604020202020204" pitchFamily="34" charset="0"/>
              </a:rPr>
              <a:t>㈜</a:t>
            </a:r>
            <a:r>
              <a:rPr lang="ko-KR" altLang="en-US" err="1">
                <a:solidFill>
                  <a:srgbClr val="000000"/>
                </a:solidFill>
                <a:latin typeface="Arial" panose="020B0604020202020204" pitchFamily="34" charset="0"/>
                <a:ea typeface="+mj-ea"/>
                <a:cs typeface="Arial" panose="020B0604020202020204" pitchFamily="34" charset="0"/>
              </a:rPr>
              <a:t>파인우드프라이빗에쿼티</a:t>
            </a:r>
            <a:r>
              <a:rPr lang="ko-KR" altLang="en-US">
                <a:solidFill>
                  <a:srgbClr val="000000"/>
                </a:solidFill>
                <a:latin typeface="Arial" panose="020B0604020202020204" pitchFamily="34" charset="0"/>
                <a:ea typeface="+mj-ea"/>
                <a:cs typeface="Arial" panose="020B0604020202020204" pitchFamily="34" charset="0"/>
              </a:rPr>
              <a:t> 귀하</a:t>
            </a:r>
            <a:endParaRPr lang="en-US" altLang="ko-KR">
              <a:solidFill>
                <a:srgbClr val="000000"/>
              </a:solidFill>
              <a:latin typeface="Arial" panose="020B0604020202020204" pitchFamily="34" charset="0"/>
              <a:ea typeface="+mj-ea"/>
              <a:cs typeface="Arial" panose="020B0604020202020204" pitchFamily="34" charset="0"/>
            </a:endParaRPr>
          </a:p>
          <a:p>
            <a:pPr lvl="1">
              <a:defRPr/>
            </a:pPr>
            <a:endParaRPr lang="en-US">
              <a:solidFill>
                <a:srgbClr val="000000"/>
              </a:solidFill>
              <a:latin typeface="Arial" panose="020B0604020202020204" pitchFamily="34" charset="0"/>
              <a:ea typeface="+mj-ea"/>
              <a:cs typeface="Arial" panose="020B0604020202020204" pitchFamily="34" charset="0"/>
            </a:endParaRPr>
          </a:p>
          <a:p>
            <a:pPr>
              <a:defRPr/>
            </a:pPr>
            <a:r>
              <a:rPr lang="ko-KR" altLang="en-US" err="1">
                <a:solidFill>
                  <a:srgbClr val="000000"/>
                </a:solidFill>
                <a:latin typeface="Arial" panose="020B0604020202020204" pitchFamily="34" charset="0"/>
                <a:ea typeface="+mj-ea"/>
                <a:cs typeface="Arial" panose="020B0604020202020204" pitchFamily="34" charset="0"/>
              </a:rPr>
              <a:t>삼정회계법인</a:t>
            </a:r>
            <a:r>
              <a:rPr lang="en-US" altLang="ko-KR">
                <a:solidFill>
                  <a:srgbClr val="000000"/>
                </a:solidFill>
                <a:latin typeface="Arial" panose="020B0604020202020204" pitchFamily="34" charset="0"/>
                <a:ea typeface="+mj-ea"/>
                <a:cs typeface="Arial" panose="020B0604020202020204" pitchFamily="34" charset="0"/>
              </a:rPr>
              <a:t>(</a:t>
            </a:r>
            <a:r>
              <a:rPr lang="ko-KR" altLang="en-US" err="1">
                <a:solidFill>
                  <a:srgbClr val="000000"/>
                </a:solidFill>
                <a:latin typeface="Arial" panose="020B0604020202020204" pitchFamily="34" charset="0"/>
                <a:ea typeface="+mj-ea"/>
                <a:cs typeface="Arial" panose="020B0604020202020204" pitchFamily="34" charset="0"/>
              </a:rPr>
              <a:t>이하”삼정</a:t>
            </a:r>
            <a:r>
              <a:rPr lang="en-US" altLang="ko-KR">
                <a:solidFill>
                  <a:srgbClr val="000000"/>
                </a:solidFill>
                <a:latin typeface="Arial" panose="020B0604020202020204" pitchFamily="34" charset="0"/>
                <a:ea typeface="+mj-ea"/>
                <a:cs typeface="Arial" panose="020B0604020202020204" pitchFamily="34" charset="0"/>
              </a:rPr>
              <a:t>KPMG”)</a:t>
            </a:r>
            <a:r>
              <a:rPr lang="ko-KR" altLang="en-US">
                <a:solidFill>
                  <a:srgbClr val="000000"/>
                </a:solidFill>
                <a:latin typeface="Arial" panose="020B0604020202020204" pitchFamily="34" charset="0"/>
                <a:ea typeface="+mj-ea"/>
                <a:cs typeface="Arial" panose="020B0604020202020204" pitchFamily="34" charset="0"/>
              </a:rPr>
              <a:t>은 ㈜</a:t>
            </a:r>
            <a:r>
              <a:rPr lang="ko-KR" altLang="en-US" err="1">
                <a:solidFill>
                  <a:srgbClr val="000000"/>
                </a:solidFill>
                <a:latin typeface="Arial" panose="020B0604020202020204" pitchFamily="34" charset="0"/>
                <a:ea typeface="+mj-ea"/>
                <a:cs typeface="Arial" panose="020B0604020202020204" pitchFamily="34" charset="0"/>
              </a:rPr>
              <a:t>파인우드프라이빗에쿼티</a:t>
            </a:r>
            <a:r>
              <a:rPr lang="en-US" altLang="ko-KR">
                <a:solidFill>
                  <a:srgbClr val="000000"/>
                </a:solidFill>
                <a:latin typeface="Arial" panose="020B0604020202020204" pitchFamily="34" charset="0"/>
                <a:ea typeface="+mj-ea"/>
                <a:cs typeface="Arial" panose="020B0604020202020204" pitchFamily="34" charset="0"/>
              </a:rPr>
              <a:t>(</a:t>
            </a:r>
            <a:r>
              <a:rPr lang="ko-KR" altLang="en-US">
                <a:solidFill>
                  <a:srgbClr val="000000"/>
                </a:solidFill>
                <a:latin typeface="Arial" panose="020B0604020202020204" pitchFamily="34" charset="0"/>
                <a:ea typeface="+mj-ea"/>
                <a:cs typeface="Arial" panose="020B0604020202020204" pitchFamily="34" charset="0"/>
              </a:rPr>
              <a:t>이하 “귀사” 또는 “회사”</a:t>
            </a:r>
            <a:r>
              <a:rPr lang="en-US" altLang="ko-KR">
                <a:solidFill>
                  <a:srgbClr val="000000"/>
                </a:solidFill>
                <a:latin typeface="Arial" panose="020B0604020202020204" pitchFamily="34" charset="0"/>
                <a:ea typeface="+mj-ea"/>
                <a:cs typeface="Arial" panose="020B0604020202020204" pitchFamily="34" charset="0"/>
              </a:rPr>
              <a:t>)</a:t>
            </a:r>
            <a:r>
              <a:rPr lang="ko-KR" altLang="en-US">
                <a:solidFill>
                  <a:srgbClr val="000000"/>
                </a:solidFill>
                <a:latin typeface="Arial" panose="020B0604020202020204" pitchFamily="34" charset="0"/>
                <a:ea typeface="+mj-ea"/>
                <a:cs typeface="Arial" panose="020B0604020202020204" pitchFamily="34" charset="0"/>
              </a:rPr>
              <a:t>과 체결한 용역 계약에 따라 ㈜</a:t>
            </a:r>
            <a:r>
              <a:rPr lang="ko-KR" altLang="en-US" err="1">
                <a:solidFill>
                  <a:srgbClr val="000000"/>
                </a:solidFill>
                <a:latin typeface="Arial" panose="020B0604020202020204" pitchFamily="34" charset="0"/>
                <a:ea typeface="+mj-ea"/>
                <a:cs typeface="Arial" panose="020B0604020202020204" pitchFamily="34" charset="0"/>
              </a:rPr>
              <a:t>좋은사람들</a:t>
            </a:r>
            <a:r>
              <a:rPr lang="ko-KR" altLang="en-US">
                <a:solidFill>
                  <a:srgbClr val="000000"/>
                </a:solidFill>
                <a:latin typeface="Arial" panose="020B0604020202020204" pitchFamily="34" charset="0"/>
                <a:ea typeface="+mj-ea"/>
                <a:cs typeface="Arial" panose="020B0604020202020204" pitchFamily="34" charset="0"/>
              </a:rPr>
              <a:t> </a:t>
            </a:r>
            <a:r>
              <a:rPr lang="en-US" altLang="ko-KR">
                <a:solidFill>
                  <a:srgbClr val="000000"/>
                </a:solidFill>
                <a:latin typeface="Arial" panose="020B0604020202020204" pitchFamily="34" charset="0"/>
                <a:ea typeface="+mj-ea"/>
                <a:cs typeface="Arial" panose="020B0604020202020204" pitchFamily="34" charset="0"/>
              </a:rPr>
              <a:t>(</a:t>
            </a:r>
            <a:r>
              <a:rPr lang="ko-KR" altLang="en-US">
                <a:solidFill>
                  <a:srgbClr val="000000"/>
                </a:solidFill>
                <a:latin typeface="Arial" panose="020B0604020202020204" pitchFamily="34" charset="0"/>
                <a:ea typeface="+mj-ea"/>
                <a:cs typeface="Arial" panose="020B0604020202020204" pitchFamily="34" charset="0"/>
              </a:rPr>
              <a:t>이하 “대상회사”</a:t>
            </a:r>
            <a:r>
              <a:rPr lang="en-US" altLang="ko-KR">
                <a:solidFill>
                  <a:srgbClr val="000000"/>
                </a:solidFill>
                <a:latin typeface="Arial" panose="020B0604020202020204" pitchFamily="34" charset="0"/>
                <a:ea typeface="+mj-ea"/>
                <a:cs typeface="Arial" panose="020B0604020202020204" pitchFamily="34" charset="0"/>
              </a:rPr>
              <a:t>)</a:t>
            </a:r>
            <a:r>
              <a:rPr lang="ko-KR" altLang="en-US">
                <a:solidFill>
                  <a:srgbClr val="000000"/>
                </a:solidFill>
                <a:latin typeface="Arial" panose="020B0604020202020204" pitchFamily="34" charset="0"/>
                <a:ea typeface="+mj-ea"/>
                <a:cs typeface="Arial" panose="020B0604020202020204" pitchFamily="34" charset="0"/>
              </a:rPr>
              <a:t>에 대한 재무실사</a:t>
            </a:r>
            <a:r>
              <a:rPr lang="en-US" altLang="ko-KR">
                <a:solidFill>
                  <a:srgbClr val="000000"/>
                </a:solidFill>
                <a:latin typeface="Arial" panose="020B0604020202020204" pitchFamily="34" charset="0"/>
                <a:ea typeface="+mj-ea"/>
                <a:cs typeface="Arial" panose="020B0604020202020204" pitchFamily="34" charset="0"/>
              </a:rPr>
              <a:t>(</a:t>
            </a:r>
            <a:r>
              <a:rPr lang="ko-KR" altLang="en-US">
                <a:solidFill>
                  <a:srgbClr val="000000"/>
                </a:solidFill>
                <a:latin typeface="Arial" panose="020B0604020202020204" pitchFamily="34" charset="0"/>
                <a:ea typeface="+mj-ea"/>
                <a:cs typeface="Arial" panose="020B0604020202020204" pitchFamily="34" charset="0"/>
              </a:rPr>
              <a:t>이하 ‘용역</a:t>
            </a:r>
            <a:r>
              <a:rPr lang="en-US" altLang="ko-KR">
                <a:solidFill>
                  <a:srgbClr val="000000"/>
                </a:solidFill>
                <a:latin typeface="Arial" panose="020B0604020202020204" pitchFamily="34" charset="0"/>
                <a:ea typeface="+mj-ea"/>
                <a:cs typeface="Arial" panose="020B0604020202020204" pitchFamily="34" charset="0"/>
              </a:rPr>
              <a:t>’)</a:t>
            </a:r>
            <a:r>
              <a:rPr lang="ko-KR" altLang="en-US">
                <a:solidFill>
                  <a:srgbClr val="000000"/>
                </a:solidFill>
                <a:latin typeface="Arial" panose="020B0604020202020204" pitchFamily="34" charset="0"/>
                <a:ea typeface="+mj-ea"/>
                <a:cs typeface="Arial" panose="020B0604020202020204" pitchFamily="34" charset="0"/>
              </a:rPr>
              <a:t>업무를 수행하였으며</a:t>
            </a:r>
            <a:r>
              <a:rPr lang="en-US" altLang="ko-KR">
                <a:solidFill>
                  <a:srgbClr val="000000"/>
                </a:solidFill>
                <a:latin typeface="Arial" panose="020B0604020202020204" pitchFamily="34" charset="0"/>
                <a:ea typeface="+mj-ea"/>
                <a:cs typeface="Arial" panose="020B0604020202020204" pitchFamily="34" charset="0"/>
              </a:rPr>
              <a:t>, </a:t>
            </a:r>
            <a:r>
              <a:rPr lang="ko-KR" altLang="en-US">
                <a:solidFill>
                  <a:srgbClr val="000000"/>
                </a:solidFill>
                <a:latin typeface="Arial" panose="020B0604020202020204" pitchFamily="34" charset="0"/>
                <a:ea typeface="+mj-ea"/>
                <a:cs typeface="Arial" panose="020B0604020202020204" pitchFamily="34" charset="0"/>
              </a:rPr>
              <a:t>이를 바탕으로 본 보고서를 작성하였습니다</a:t>
            </a:r>
            <a:r>
              <a:rPr lang="en-US" altLang="ko-KR">
                <a:solidFill>
                  <a:srgbClr val="000000"/>
                </a:solidFill>
                <a:latin typeface="Arial" panose="020B0604020202020204" pitchFamily="34" charset="0"/>
                <a:ea typeface="+mj-ea"/>
                <a:cs typeface="Arial" panose="020B0604020202020204" pitchFamily="34" charset="0"/>
              </a:rPr>
              <a:t>.</a:t>
            </a:r>
          </a:p>
          <a:p>
            <a:pPr>
              <a:defRPr/>
            </a:pPr>
            <a:r>
              <a:rPr lang="ko-KR" altLang="en-US" err="1">
                <a:solidFill>
                  <a:srgbClr val="000000"/>
                </a:solidFill>
                <a:latin typeface="Arial" panose="020B0604020202020204" pitchFamily="34" charset="0"/>
                <a:ea typeface="+mj-ea"/>
                <a:cs typeface="Arial" panose="020B0604020202020204" pitchFamily="34" charset="0"/>
              </a:rPr>
              <a:t>삼정</a:t>
            </a:r>
            <a:r>
              <a:rPr lang="en-US" altLang="ko-KR">
                <a:solidFill>
                  <a:srgbClr val="000000"/>
                </a:solidFill>
                <a:latin typeface="Arial" panose="020B0604020202020204" pitchFamily="34" charset="0"/>
                <a:ea typeface="+mj-ea"/>
                <a:cs typeface="Arial" panose="020B0604020202020204" pitchFamily="34" charset="0"/>
              </a:rPr>
              <a:t>KPMG</a:t>
            </a:r>
            <a:r>
              <a:rPr lang="ko-KR" altLang="en-US">
                <a:solidFill>
                  <a:srgbClr val="000000"/>
                </a:solidFill>
                <a:latin typeface="Arial" panose="020B0604020202020204" pitchFamily="34" charset="0"/>
                <a:ea typeface="+mj-ea"/>
                <a:cs typeface="Arial" panose="020B0604020202020204" pitchFamily="34" charset="0"/>
              </a:rPr>
              <a:t>의 용역은 대상회사에 대한 모든 중요한 사항들을 언급하는 것은 아니며</a:t>
            </a:r>
            <a:r>
              <a:rPr lang="en-US" altLang="ko-KR">
                <a:solidFill>
                  <a:srgbClr val="000000"/>
                </a:solidFill>
                <a:latin typeface="Arial" panose="020B0604020202020204" pitchFamily="34" charset="0"/>
                <a:ea typeface="+mj-ea"/>
                <a:cs typeface="Arial" panose="020B0604020202020204" pitchFamily="34" charset="0"/>
              </a:rPr>
              <a:t>, </a:t>
            </a:r>
            <a:r>
              <a:rPr lang="ko-KR" altLang="en-US">
                <a:solidFill>
                  <a:srgbClr val="000000"/>
                </a:solidFill>
                <a:latin typeface="Arial" panose="020B0604020202020204" pitchFamily="34" charset="0"/>
                <a:ea typeface="+mj-ea"/>
                <a:cs typeface="Arial" panose="020B0604020202020204" pitchFamily="34" charset="0"/>
              </a:rPr>
              <a:t>혹시 있을지도 모르는 자료의 오류</a:t>
            </a:r>
            <a:r>
              <a:rPr lang="en-US" altLang="ko-KR">
                <a:solidFill>
                  <a:srgbClr val="000000"/>
                </a:solidFill>
                <a:latin typeface="Arial" panose="020B0604020202020204" pitchFamily="34" charset="0"/>
                <a:ea typeface="+mj-ea"/>
                <a:cs typeface="Arial" panose="020B0604020202020204" pitchFamily="34" charset="0"/>
              </a:rPr>
              <a:t>, </a:t>
            </a:r>
            <a:r>
              <a:rPr lang="ko-KR" altLang="en-US">
                <a:solidFill>
                  <a:srgbClr val="000000"/>
                </a:solidFill>
                <a:latin typeface="Arial" panose="020B0604020202020204" pitchFamily="34" charset="0"/>
                <a:ea typeface="+mj-ea"/>
                <a:cs typeface="Arial" panose="020B0604020202020204" pitchFamily="34" charset="0"/>
              </a:rPr>
              <a:t>부정</a:t>
            </a:r>
            <a:r>
              <a:rPr lang="en-US" altLang="ko-KR">
                <a:solidFill>
                  <a:srgbClr val="000000"/>
                </a:solidFill>
                <a:latin typeface="Arial" panose="020B0604020202020204" pitchFamily="34" charset="0"/>
                <a:ea typeface="+mj-ea"/>
                <a:cs typeface="Arial" panose="020B0604020202020204" pitchFamily="34" charset="0"/>
              </a:rPr>
              <a:t>, </a:t>
            </a:r>
            <a:r>
              <a:rPr lang="ko-KR" altLang="en-US">
                <a:solidFill>
                  <a:srgbClr val="000000"/>
                </a:solidFill>
                <a:latin typeface="Arial" panose="020B0604020202020204" pitchFamily="34" charset="0"/>
                <a:ea typeface="+mj-ea"/>
                <a:cs typeface="Arial" panose="020B0604020202020204" pitchFamily="34" charset="0"/>
              </a:rPr>
              <a:t>불법행위에 대한 정보를 모두 언급하지는 아니합니다</a:t>
            </a:r>
            <a:r>
              <a:rPr lang="en-US" altLang="ko-KR">
                <a:solidFill>
                  <a:srgbClr val="000000"/>
                </a:solidFill>
                <a:latin typeface="Arial" panose="020B0604020202020204" pitchFamily="34" charset="0"/>
                <a:ea typeface="+mj-ea"/>
                <a:cs typeface="Arial" panose="020B0604020202020204" pitchFamily="34" charset="0"/>
              </a:rPr>
              <a:t>. </a:t>
            </a:r>
          </a:p>
          <a:p>
            <a:pPr>
              <a:defRPr/>
            </a:pPr>
            <a:r>
              <a:rPr lang="ko-KR" altLang="en-US" err="1">
                <a:solidFill>
                  <a:srgbClr val="000000"/>
                </a:solidFill>
                <a:latin typeface="Arial" panose="020B0604020202020204" pitchFamily="34" charset="0"/>
                <a:ea typeface="+mj-ea"/>
                <a:cs typeface="Arial" panose="020B0604020202020204" pitchFamily="34" charset="0"/>
              </a:rPr>
              <a:t>삼정</a:t>
            </a:r>
            <a:r>
              <a:rPr lang="en-US" altLang="ko-KR">
                <a:solidFill>
                  <a:srgbClr val="000000"/>
                </a:solidFill>
                <a:latin typeface="Arial" panose="020B0604020202020204" pitchFamily="34" charset="0"/>
                <a:ea typeface="+mj-ea"/>
                <a:cs typeface="Arial" panose="020B0604020202020204" pitchFamily="34" charset="0"/>
              </a:rPr>
              <a:t>KPMG</a:t>
            </a:r>
            <a:r>
              <a:rPr lang="ko-KR" altLang="en-US">
                <a:solidFill>
                  <a:srgbClr val="000000"/>
                </a:solidFill>
                <a:latin typeface="Arial" panose="020B0604020202020204" pitchFamily="34" charset="0"/>
                <a:ea typeface="+mj-ea"/>
                <a:cs typeface="Arial" panose="020B0604020202020204" pitchFamily="34" charset="0"/>
              </a:rPr>
              <a:t>는 고객에게 용역계약서 상 용역의 목적 또는 다른 어떠한 목적으로도 </a:t>
            </a:r>
            <a:r>
              <a:rPr lang="ko-KR" altLang="en-US" err="1">
                <a:solidFill>
                  <a:srgbClr val="000000"/>
                </a:solidFill>
                <a:latin typeface="Arial" panose="020B0604020202020204" pitchFamily="34" charset="0"/>
                <a:ea typeface="+mj-ea"/>
                <a:cs typeface="Arial" panose="020B0604020202020204" pitchFamily="34" charset="0"/>
              </a:rPr>
              <a:t>삼정</a:t>
            </a:r>
            <a:r>
              <a:rPr lang="en-US" altLang="ko-KR">
                <a:solidFill>
                  <a:srgbClr val="000000"/>
                </a:solidFill>
                <a:latin typeface="Arial" panose="020B0604020202020204" pitchFamily="34" charset="0"/>
                <a:ea typeface="+mj-ea"/>
                <a:cs typeface="Arial" panose="020B0604020202020204" pitchFamily="34" charset="0"/>
              </a:rPr>
              <a:t>KPMG</a:t>
            </a:r>
            <a:r>
              <a:rPr lang="ko-KR" altLang="en-US">
                <a:solidFill>
                  <a:srgbClr val="000000"/>
                </a:solidFill>
                <a:latin typeface="Arial" panose="020B0604020202020204" pitchFamily="34" charset="0"/>
                <a:ea typeface="+mj-ea"/>
                <a:cs typeface="Arial" panose="020B0604020202020204" pitchFamily="34" charset="0"/>
              </a:rPr>
              <a:t>가 제공한 용역의 절차상의 충분성에 대해 어떠한 보장도 하지 아니합니다</a:t>
            </a:r>
            <a:r>
              <a:rPr lang="en-US" altLang="ko-KR">
                <a:solidFill>
                  <a:srgbClr val="000000"/>
                </a:solidFill>
                <a:latin typeface="Arial" panose="020B0604020202020204" pitchFamily="34" charset="0"/>
                <a:ea typeface="+mj-ea"/>
                <a:cs typeface="Arial" panose="020B0604020202020204" pitchFamily="34" charset="0"/>
              </a:rPr>
              <a:t>. </a:t>
            </a:r>
          </a:p>
          <a:p>
            <a:pPr>
              <a:defRPr/>
            </a:pPr>
            <a:r>
              <a:rPr lang="ko-KR" altLang="en-US" err="1">
                <a:solidFill>
                  <a:srgbClr val="000000"/>
                </a:solidFill>
                <a:latin typeface="Arial" panose="020B0604020202020204" pitchFamily="34" charset="0"/>
                <a:ea typeface="+mj-ea"/>
                <a:cs typeface="Arial" panose="020B0604020202020204" pitchFamily="34" charset="0"/>
              </a:rPr>
              <a:t>삼정</a:t>
            </a:r>
            <a:r>
              <a:rPr lang="en-US" altLang="ko-KR">
                <a:solidFill>
                  <a:srgbClr val="000000"/>
                </a:solidFill>
                <a:latin typeface="Arial" panose="020B0604020202020204" pitchFamily="34" charset="0"/>
                <a:ea typeface="+mj-ea"/>
                <a:cs typeface="Arial" panose="020B0604020202020204" pitchFamily="34" charset="0"/>
              </a:rPr>
              <a:t>KPMG</a:t>
            </a:r>
            <a:r>
              <a:rPr lang="ko-KR" altLang="en-US">
                <a:solidFill>
                  <a:srgbClr val="000000"/>
                </a:solidFill>
                <a:latin typeface="Arial" panose="020B0604020202020204" pitchFamily="34" charset="0"/>
                <a:ea typeface="+mj-ea"/>
                <a:cs typeface="Arial" panose="020B0604020202020204" pitchFamily="34" charset="0"/>
              </a:rPr>
              <a:t>의 보고서는 그 특성상</a:t>
            </a:r>
            <a:r>
              <a:rPr lang="en-US" altLang="ko-KR">
                <a:solidFill>
                  <a:srgbClr val="000000"/>
                </a:solidFill>
                <a:latin typeface="Arial" panose="020B0604020202020204" pitchFamily="34" charset="0"/>
                <a:ea typeface="+mj-ea"/>
                <a:cs typeface="Arial" panose="020B0604020202020204" pitchFamily="34" charset="0"/>
              </a:rPr>
              <a:t>, </a:t>
            </a:r>
            <a:r>
              <a:rPr lang="ko-KR" altLang="en-US">
                <a:solidFill>
                  <a:srgbClr val="000000"/>
                </a:solidFill>
                <a:latin typeface="Arial" panose="020B0604020202020204" pitchFamily="34" charset="0"/>
                <a:ea typeface="+mj-ea"/>
                <a:cs typeface="Arial" panose="020B0604020202020204" pitchFamily="34" charset="0"/>
              </a:rPr>
              <a:t>귀사의 내부 목적으로만 사용이 제한됩니다</a:t>
            </a:r>
            <a:r>
              <a:rPr lang="en-US" altLang="ko-KR">
                <a:solidFill>
                  <a:srgbClr val="000000"/>
                </a:solidFill>
                <a:latin typeface="Arial" panose="020B0604020202020204" pitchFamily="34" charset="0"/>
                <a:ea typeface="+mj-ea"/>
                <a:cs typeface="Arial" panose="020B0604020202020204" pitchFamily="34" charset="0"/>
              </a:rPr>
              <a:t>. </a:t>
            </a:r>
            <a:r>
              <a:rPr lang="ko-KR" altLang="en-US">
                <a:solidFill>
                  <a:srgbClr val="000000"/>
                </a:solidFill>
                <a:latin typeface="Arial" panose="020B0604020202020204" pitchFamily="34" charset="0"/>
                <a:ea typeface="+mj-ea"/>
                <a:cs typeface="Arial" panose="020B0604020202020204" pitchFamily="34" charset="0"/>
              </a:rPr>
              <a:t>따라서 계약서에 언급되어 있는 경우를 제외하고 </a:t>
            </a:r>
            <a:r>
              <a:rPr lang="ko-KR" altLang="en-US" err="1">
                <a:solidFill>
                  <a:srgbClr val="000000"/>
                </a:solidFill>
                <a:latin typeface="Arial" panose="020B0604020202020204" pitchFamily="34" charset="0"/>
                <a:ea typeface="+mj-ea"/>
                <a:cs typeface="Arial" panose="020B0604020202020204" pitchFamily="34" charset="0"/>
              </a:rPr>
              <a:t>삼정</a:t>
            </a:r>
            <a:r>
              <a:rPr lang="en-US" altLang="ko-KR">
                <a:solidFill>
                  <a:srgbClr val="000000"/>
                </a:solidFill>
                <a:latin typeface="Arial" panose="020B0604020202020204" pitchFamily="34" charset="0"/>
                <a:ea typeface="+mj-ea"/>
                <a:cs typeface="Arial" panose="020B0604020202020204" pitchFamily="34" charset="0"/>
              </a:rPr>
              <a:t>KPMG </a:t>
            </a:r>
            <a:r>
              <a:rPr lang="ko-KR" altLang="en-US">
                <a:solidFill>
                  <a:srgbClr val="000000"/>
                </a:solidFill>
                <a:latin typeface="Arial" panose="020B0604020202020204" pitchFamily="34" charset="0"/>
                <a:ea typeface="+mj-ea"/>
                <a:cs typeface="Arial" panose="020B0604020202020204" pitchFamily="34" charset="0"/>
              </a:rPr>
              <a:t>보고서의 전체 또는 일부가 </a:t>
            </a:r>
            <a:r>
              <a:rPr lang="ko-KR" altLang="en-US" err="1">
                <a:solidFill>
                  <a:srgbClr val="000000"/>
                </a:solidFill>
                <a:latin typeface="Arial" panose="020B0604020202020204" pitchFamily="34" charset="0"/>
                <a:ea typeface="+mj-ea"/>
                <a:cs typeface="Arial" panose="020B0604020202020204" pitchFamily="34" charset="0"/>
              </a:rPr>
              <a:t>삼정</a:t>
            </a:r>
            <a:r>
              <a:rPr lang="en-US" altLang="ko-KR">
                <a:solidFill>
                  <a:srgbClr val="000000"/>
                </a:solidFill>
                <a:latin typeface="Arial" panose="020B0604020202020204" pitchFamily="34" charset="0"/>
                <a:ea typeface="+mj-ea"/>
                <a:cs typeface="Arial" panose="020B0604020202020204" pitchFamily="34" charset="0"/>
              </a:rPr>
              <a:t>KPMG</a:t>
            </a:r>
            <a:r>
              <a:rPr lang="ko-KR" altLang="en-US">
                <a:solidFill>
                  <a:srgbClr val="000000"/>
                </a:solidFill>
                <a:latin typeface="Arial" panose="020B0604020202020204" pitchFamily="34" charset="0"/>
                <a:ea typeface="+mj-ea"/>
                <a:cs typeface="Arial" panose="020B0604020202020204" pitchFamily="34" charset="0"/>
              </a:rPr>
              <a:t>의 사전서면 동의 없이 귀사 이외의 제</a:t>
            </a:r>
            <a:r>
              <a:rPr lang="en-US" altLang="ko-KR">
                <a:solidFill>
                  <a:srgbClr val="000000"/>
                </a:solidFill>
                <a:latin typeface="Arial" panose="020B0604020202020204" pitchFamily="34" charset="0"/>
                <a:ea typeface="+mj-ea"/>
                <a:cs typeface="Arial" panose="020B0604020202020204" pitchFamily="34" charset="0"/>
              </a:rPr>
              <a:t>3</a:t>
            </a:r>
            <a:r>
              <a:rPr lang="ko-KR" altLang="en-US">
                <a:solidFill>
                  <a:srgbClr val="000000"/>
                </a:solidFill>
                <a:latin typeface="Arial" panose="020B0604020202020204" pitchFamily="34" charset="0"/>
                <a:ea typeface="+mj-ea"/>
                <a:cs typeface="Arial" panose="020B0604020202020204" pitchFamily="34" charset="0"/>
              </a:rPr>
              <a:t>자에게 제공 또는 열람 되어서는 안됩니다</a:t>
            </a:r>
            <a:r>
              <a:rPr lang="en-US" altLang="ko-KR">
                <a:solidFill>
                  <a:srgbClr val="000000"/>
                </a:solidFill>
                <a:latin typeface="Arial" panose="020B0604020202020204" pitchFamily="34" charset="0"/>
                <a:ea typeface="+mj-ea"/>
                <a:cs typeface="Arial" panose="020B0604020202020204" pitchFamily="34" charset="0"/>
              </a:rPr>
              <a:t>.</a:t>
            </a:r>
          </a:p>
          <a:p>
            <a:pPr>
              <a:defRPr/>
            </a:pPr>
            <a:r>
              <a:rPr lang="ko-KR" altLang="en-US">
                <a:solidFill>
                  <a:srgbClr val="000000"/>
                </a:solidFill>
                <a:latin typeface="Arial" panose="020B0604020202020204" pitchFamily="34" charset="0"/>
                <a:ea typeface="+mj-ea"/>
                <a:cs typeface="Arial" panose="020B0604020202020204" pitchFamily="34" charset="0"/>
              </a:rPr>
              <a:t>본 보고서는 용역계약서 상의 목적 이외에 다른 용도로 사용될 수 없습니다</a:t>
            </a:r>
            <a:r>
              <a:rPr lang="en-US" altLang="ko-KR">
                <a:solidFill>
                  <a:srgbClr val="000000"/>
                </a:solidFill>
                <a:latin typeface="Arial" panose="020B0604020202020204" pitchFamily="34" charset="0"/>
                <a:ea typeface="+mj-ea"/>
                <a:cs typeface="Arial" panose="020B0604020202020204" pitchFamily="34" charset="0"/>
              </a:rPr>
              <a:t>. </a:t>
            </a:r>
            <a:r>
              <a:rPr lang="ko-KR" altLang="en-US">
                <a:solidFill>
                  <a:srgbClr val="000000"/>
                </a:solidFill>
                <a:latin typeface="Arial" panose="020B0604020202020204" pitchFamily="34" charset="0"/>
                <a:ea typeface="+mj-ea"/>
                <a:cs typeface="Arial" panose="020B0604020202020204" pitchFamily="34" charset="0"/>
              </a:rPr>
              <a:t>본 보고서는 귀사 이외의 제</a:t>
            </a:r>
            <a:r>
              <a:rPr lang="en-US" altLang="ko-KR">
                <a:solidFill>
                  <a:srgbClr val="000000"/>
                </a:solidFill>
                <a:latin typeface="Arial" panose="020B0604020202020204" pitchFamily="34" charset="0"/>
                <a:ea typeface="+mj-ea"/>
                <a:cs typeface="Arial" panose="020B0604020202020204" pitchFamily="34" charset="0"/>
              </a:rPr>
              <a:t>3</a:t>
            </a:r>
            <a:r>
              <a:rPr lang="ko-KR" altLang="en-US">
                <a:solidFill>
                  <a:srgbClr val="000000"/>
                </a:solidFill>
                <a:latin typeface="Arial" panose="020B0604020202020204" pitchFamily="34" charset="0"/>
                <a:ea typeface="+mj-ea"/>
                <a:cs typeface="Arial" panose="020B0604020202020204" pitchFamily="34" charset="0"/>
              </a:rPr>
              <a:t>자에게 공개되거나 제공될 수 없습니다</a:t>
            </a:r>
            <a:r>
              <a:rPr lang="en-US" altLang="ko-KR">
                <a:solidFill>
                  <a:srgbClr val="000000"/>
                </a:solidFill>
                <a:latin typeface="Arial" panose="020B0604020202020204" pitchFamily="34" charset="0"/>
                <a:ea typeface="+mj-ea"/>
                <a:cs typeface="Arial" panose="020B0604020202020204" pitchFamily="34" charset="0"/>
              </a:rPr>
              <a:t>. </a:t>
            </a:r>
            <a:r>
              <a:rPr lang="ko-KR" altLang="en-US">
                <a:solidFill>
                  <a:srgbClr val="000000"/>
                </a:solidFill>
                <a:latin typeface="Arial" panose="020B0604020202020204" pitchFamily="34" charset="0"/>
                <a:ea typeface="+mj-ea"/>
                <a:cs typeface="Arial" panose="020B0604020202020204" pitchFamily="34" charset="0"/>
              </a:rPr>
              <a:t>따라서 당 법인은 본 보고서를 입수한 제</a:t>
            </a:r>
            <a:r>
              <a:rPr lang="en-US" altLang="ko-KR">
                <a:solidFill>
                  <a:srgbClr val="000000"/>
                </a:solidFill>
                <a:latin typeface="Arial" panose="020B0604020202020204" pitchFamily="34" charset="0"/>
                <a:ea typeface="+mj-ea"/>
                <a:cs typeface="Arial" panose="020B0604020202020204" pitchFamily="34" charset="0"/>
              </a:rPr>
              <a:t>3</a:t>
            </a:r>
            <a:r>
              <a:rPr lang="ko-KR" altLang="en-US">
                <a:solidFill>
                  <a:srgbClr val="000000"/>
                </a:solidFill>
                <a:latin typeface="Arial" panose="020B0604020202020204" pitchFamily="34" charset="0"/>
                <a:ea typeface="+mj-ea"/>
                <a:cs typeface="Arial" panose="020B0604020202020204" pitchFamily="34" charset="0"/>
              </a:rPr>
              <a:t>자에게 발생한 손실에 대해서 어떠한 책임도 부담하지 않습니다</a:t>
            </a:r>
            <a:r>
              <a:rPr lang="en-US" altLang="ko-KR">
                <a:solidFill>
                  <a:srgbClr val="000000"/>
                </a:solidFill>
                <a:latin typeface="Arial" panose="020B0604020202020204" pitchFamily="34" charset="0"/>
                <a:ea typeface="+mj-ea"/>
                <a:cs typeface="Arial" panose="020B0604020202020204" pitchFamily="34" charset="0"/>
              </a:rPr>
              <a:t>.</a:t>
            </a:r>
            <a:endParaRPr lang="en-US">
              <a:solidFill>
                <a:srgbClr val="000000"/>
              </a:solidFill>
              <a:latin typeface="Arial" panose="020B0604020202020204" pitchFamily="34" charset="0"/>
              <a:ea typeface="+mj-ea"/>
              <a:cs typeface="Arial" panose="020B0604020202020204" pitchFamily="34" charset="0"/>
            </a:endParaRPr>
          </a:p>
          <a:p>
            <a:pPr>
              <a:defRPr/>
            </a:pPr>
            <a:endParaRPr lang="en-US">
              <a:solidFill>
                <a:srgbClr val="000000"/>
              </a:solidFill>
              <a:latin typeface="Arial" panose="020B0604020202020204" pitchFamily="34" charset="0"/>
              <a:ea typeface="+mj-ea"/>
              <a:cs typeface="Arial" panose="020B0604020202020204" pitchFamily="34" charset="0"/>
            </a:endParaRPr>
          </a:p>
          <a:p>
            <a:pPr>
              <a:defRPr/>
            </a:pPr>
            <a:endParaRPr lang="en-US">
              <a:solidFill>
                <a:srgbClr val="000000"/>
              </a:solidFill>
              <a:latin typeface="Arial" panose="020B0604020202020204" pitchFamily="34" charset="0"/>
              <a:ea typeface="+mj-ea"/>
              <a:cs typeface="Arial" panose="020B0604020202020204" pitchFamily="34" charset="0"/>
            </a:endParaRPr>
          </a:p>
          <a:p>
            <a:pPr>
              <a:defRPr/>
            </a:pPr>
            <a:endParaRPr lang="en-US">
              <a:solidFill>
                <a:srgbClr val="000000"/>
              </a:solidFill>
              <a:latin typeface="Arial" panose="020B0604020202020204" pitchFamily="34" charset="0"/>
              <a:ea typeface="+mj-ea"/>
              <a:cs typeface="Arial" panose="020B0604020202020204" pitchFamily="34" charset="0"/>
            </a:endParaRPr>
          </a:p>
          <a:p>
            <a:pPr>
              <a:defRPr/>
            </a:pPr>
            <a:endParaRPr lang="en-US">
              <a:solidFill>
                <a:srgbClr val="000000"/>
              </a:solidFill>
              <a:latin typeface="Arial" panose="020B0604020202020204" pitchFamily="34" charset="0"/>
              <a:ea typeface="+mj-ea"/>
              <a:cs typeface="Arial" panose="020B0604020202020204" pitchFamily="34" charset="0"/>
            </a:endParaRPr>
          </a:p>
          <a:p>
            <a:pPr>
              <a:defRPr/>
            </a:pPr>
            <a:endParaRPr lang="en-US">
              <a:solidFill>
                <a:srgbClr val="000000"/>
              </a:solidFill>
              <a:latin typeface="Arial" panose="020B0604020202020204" pitchFamily="34" charset="0"/>
              <a:ea typeface="+mj-ea"/>
              <a:cs typeface="Arial" panose="020B0604020202020204" pitchFamily="34" charset="0"/>
            </a:endParaRPr>
          </a:p>
          <a:p>
            <a:pPr>
              <a:defRPr/>
            </a:pPr>
            <a:endParaRPr lang="en-US">
              <a:solidFill>
                <a:srgbClr val="000000"/>
              </a:solidFill>
              <a:latin typeface="Arial" panose="020B0604020202020204" pitchFamily="34" charset="0"/>
              <a:ea typeface="+mj-ea"/>
              <a:cs typeface="Arial" panose="020B0604020202020204" pitchFamily="34" charset="0"/>
            </a:endParaRPr>
          </a:p>
        </p:txBody>
      </p:sp>
      <p:cxnSp>
        <p:nvCxnSpPr>
          <p:cNvPr id="11" name="Straight Connector 2">
            <a:extLst>
              <a:ext uri="{FF2B5EF4-FFF2-40B4-BE49-F238E27FC236}">
                <a16:creationId xmlns:a16="http://schemas.microsoft.com/office/drawing/2014/main" id="{880A505C-D6D7-406B-82B9-57AEA6051D6B}"/>
              </a:ext>
            </a:extLst>
          </p:cNvPr>
          <p:cNvCxnSpPr>
            <a:cxnSpLocks/>
          </p:cNvCxnSpPr>
          <p:nvPr/>
        </p:nvCxnSpPr>
        <p:spPr>
          <a:xfrm>
            <a:off x="4787530" y="1398224"/>
            <a:ext cx="0" cy="3626783"/>
          </a:xfrm>
          <a:prstGeom prst="line">
            <a:avLst/>
          </a:prstGeom>
          <a:noFill/>
          <a:ln w="152400" cap="flat" cmpd="sng" algn="ctr">
            <a:solidFill>
              <a:srgbClr val="00338D"/>
            </a:solidFill>
            <a:prstDash val="solid"/>
            <a:miter lim="800000"/>
          </a:ln>
          <a:effectLst/>
        </p:spPr>
      </p:cxnSp>
      <p:sp>
        <p:nvSpPr>
          <p:cNvPr id="12" name="Text Placeholder 6">
            <a:extLst>
              <a:ext uri="{FF2B5EF4-FFF2-40B4-BE49-F238E27FC236}">
                <a16:creationId xmlns:a16="http://schemas.microsoft.com/office/drawing/2014/main" id="{6E7DA789-8986-4978-845B-8C8CEAB3F2E0}"/>
              </a:ext>
            </a:extLst>
          </p:cNvPr>
          <p:cNvSpPr txBox="1">
            <a:spLocks/>
          </p:cNvSpPr>
          <p:nvPr/>
        </p:nvSpPr>
        <p:spPr>
          <a:xfrm>
            <a:off x="4818793" y="1398223"/>
            <a:ext cx="4157425" cy="3626783"/>
          </a:xfrm>
          <a:prstGeom prst="rect">
            <a:avLst/>
          </a:prstGeom>
          <a:ln w="6350">
            <a:solidFill>
              <a:srgbClr val="00338D"/>
            </a:solidFill>
          </a:ln>
        </p:spPr>
        <p:txBody>
          <a:bodyPr vert="horz" lIns="84406" tIns="42203" rIns="84406" bIns="42203" rtlCol="0" anchor="t" anchorCtr="0">
            <a:noAutofit/>
          </a:bodyPr>
          <a:lstStyle>
            <a:lvl1pPr marL="0" indent="0" algn="l" defTabSz="914400" rtl="0" eaLnBrk="1" latinLnBrk="1" hangingPunct="1">
              <a:lnSpc>
                <a:spcPct val="100000"/>
              </a:lnSpc>
              <a:spcBef>
                <a:spcPts val="0"/>
              </a:spcBef>
              <a:spcAft>
                <a:spcPts val="600"/>
              </a:spcAft>
              <a:buFontTx/>
              <a:buNone/>
              <a:defRPr sz="900" b="1" i="0" kern="1200" baseline="0">
                <a:solidFill>
                  <a:schemeClr val="tx2"/>
                </a:solidFill>
                <a:latin typeface="Univers for KPMG"/>
                <a:ea typeface="+mn-ea"/>
                <a:cs typeface="Univers for KPMG"/>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Univers for KPMG Light"/>
                <a:ea typeface="+mn-ea"/>
                <a:cs typeface="Univers for KPMG Light"/>
              </a:defRPr>
            </a:lvl2pPr>
            <a:lvl3pPr marL="307077" indent="-307077"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kern="1200">
                <a:solidFill>
                  <a:schemeClr val="tx2"/>
                </a:solidFill>
                <a:latin typeface="Univers for KPMG Light"/>
                <a:ea typeface="+mn-ea"/>
                <a:cs typeface="Univers for KPMG Light"/>
              </a:defRPr>
            </a:lvl3pPr>
            <a:lvl4pPr marL="624059" indent="-247642"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kern="1200">
                <a:solidFill>
                  <a:schemeClr val="tx2"/>
                </a:solidFill>
                <a:latin typeface="Univers for KPMG Light"/>
                <a:ea typeface="+mn-ea"/>
                <a:cs typeface="Univers for KPMG Light"/>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rgbClr val="00338D"/>
                </a:solidFill>
                <a:latin typeface="Univers for KPMG Light"/>
                <a:ea typeface="+mn-ea"/>
                <a:cs typeface="Univers for KPMG Light"/>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ko-KR" altLang="en-US">
                <a:solidFill>
                  <a:srgbClr val="000000"/>
                </a:solidFill>
                <a:latin typeface="Arial" panose="020B0604020202020204" pitchFamily="34" charset="0"/>
                <a:ea typeface="+mj-ea"/>
                <a:cs typeface="Arial" panose="020B0604020202020204" pitchFamily="34" charset="0"/>
              </a:rPr>
              <a:t>보고서 이용에 관한 고지</a:t>
            </a:r>
            <a:r>
              <a:rPr lang="en-US">
                <a:solidFill>
                  <a:srgbClr val="000000"/>
                </a:solidFill>
                <a:latin typeface="Arial" panose="020B0604020202020204" pitchFamily="34" charset="0"/>
                <a:ea typeface="+mj-ea"/>
                <a:cs typeface="Arial" panose="020B0604020202020204" pitchFamily="34" charset="0"/>
              </a:rPr>
              <a:t>:</a:t>
            </a:r>
          </a:p>
          <a:p>
            <a:pPr lvl="1">
              <a:defRPr/>
            </a:pPr>
            <a:r>
              <a:rPr lang="ko-KR" altLang="en-US" err="1">
                <a:solidFill>
                  <a:srgbClr val="000000"/>
                </a:solidFill>
                <a:latin typeface="Arial" panose="020B0604020202020204" pitchFamily="34" charset="0"/>
                <a:ea typeface="+mj-ea"/>
                <a:cs typeface="Arial" panose="020B0604020202020204" pitchFamily="34" charset="0"/>
              </a:rPr>
              <a:t>삼정</a:t>
            </a:r>
            <a:r>
              <a:rPr lang="en-US" altLang="ko-KR">
                <a:solidFill>
                  <a:srgbClr val="000000"/>
                </a:solidFill>
                <a:latin typeface="Arial" panose="020B0604020202020204" pitchFamily="34" charset="0"/>
                <a:ea typeface="+mj-ea"/>
                <a:cs typeface="Arial" panose="020B0604020202020204" pitchFamily="34" charset="0"/>
              </a:rPr>
              <a:t>KPMG</a:t>
            </a:r>
            <a:r>
              <a:rPr lang="ko-KR" altLang="en-US">
                <a:solidFill>
                  <a:srgbClr val="000000"/>
                </a:solidFill>
                <a:latin typeface="Arial" panose="020B0604020202020204" pitchFamily="34" charset="0"/>
                <a:ea typeface="+mj-ea"/>
                <a:cs typeface="Arial" panose="020B0604020202020204" pitchFamily="34" charset="0"/>
              </a:rPr>
              <a:t>는 본 용역을 </a:t>
            </a:r>
            <a:r>
              <a:rPr lang="en-US" altLang="ko-KR">
                <a:solidFill>
                  <a:srgbClr val="000000"/>
                </a:solidFill>
                <a:latin typeface="Arial" panose="020B0604020202020204" pitchFamily="34" charset="0"/>
                <a:ea typeface="+mj-ea"/>
                <a:cs typeface="Arial" panose="020B0604020202020204" pitchFamily="34" charset="0"/>
              </a:rPr>
              <a:t>2022</a:t>
            </a:r>
            <a:r>
              <a:rPr lang="ko-KR" altLang="en-US">
                <a:solidFill>
                  <a:srgbClr val="000000"/>
                </a:solidFill>
                <a:latin typeface="Arial" panose="020B0604020202020204" pitchFamily="34" charset="0"/>
                <a:ea typeface="+mj-ea"/>
                <a:cs typeface="Arial" panose="020B0604020202020204" pitchFamily="34" charset="0"/>
              </a:rPr>
              <a:t>년 </a:t>
            </a:r>
            <a:r>
              <a:rPr lang="en-US" altLang="ko-KR">
                <a:solidFill>
                  <a:schemeClr val="tx1"/>
                </a:solidFill>
                <a:latin typeface="Arial" panose="020B0604020202020204" pitchFamily="34" charset="0"/>
                <a:ea typeface="+mj-ea"/>
                <a:cs typeface="Arial" panose="020B0604020202020204" pitchFamily="34" charset="0"/>
              </a:rPr>
              <a:t>7</a:t>
            </a:r>
            <a:r>
              <a:rPr lang="ko-KR" altLang="en-US">
                <a:solidFill>
                  <a:schemeClr val="tx1"/>
                </a:solidFill>
                <a:latin typeface="Arial" panose="020B0604020202020204" pitchFamily="34" charset="0"/>
                <a:ea typeface="+mj-ea"/>
                <a:cs typeface="Arial" panose="020B0604020202020204" pitchFamily="34" charset="0"/>
              </a:rPr>
              <a:t>월 </a:t>
            </a:r>
            <a:r>
              <a:rPr lang="en-US" altLang="ko-KR">
                <a:solidFill>
                  <a:schemeClr val="tx1"/>
                </a:solidFill>
                <a:latin typeface="Arial" panose="020B0604020202020204" pitchFamily="34" charset="0"/>
                <a:ea typeface="+mj-ea"/>
                <a:cs typeface="Arial" panose="020B0604020202020204" pitchFamily="34" charset="0"/>
              </a:rPr>
              <a:t>26</a:t>
            </a:r>
            <a:r>
              <a:rPr lang="ko-KR" altLang="en-US">
                <a:solidFill>
                  <a:srgbClr val="000000"/>
                </a:solidFill>
                <a:latin typeface="Arial" panose="020B0604020202020204" pitchFamily="34" charset="0"/>
                <a:ea typeface="+mj-ea"/>
                <a:cs typeface="Arial" panose="020B0604020202020204" pitchFamily="34" charset="0"/>
              </a:rPr>
              <a:t>일부터 </a:t>
            </a:r>
            <a:r>
              <a:rPr lang="en-US" altLang="ko-KR">
                <a:solidFill>
                  <a:srgbClr val="000000"/>
                </a:solidFill>
                <a:latin typeface="Arial" panose="020B0604020202020204" pitchFamily="34" charset="0"/>
                <a:ea typeface="+mj-ea"/>
                <a:cs typeface="Arial" panose="020B0604020202020204" pitchFamily="34" charset="0"/>
              </a:rPr>
              <a:t>2022</a:t>
            </a:r>
            <a:r>
              <a:rPr lang="ko-KR" altLang="en-US">
                <a:solidFill>
                  <a:srgbClr val="000000"/>
                </a:solidFill>
                <a:latin typeface="Arial" panose="020B0604020202020204" pitchFamily="34" charset="0"/>
                <a:ea typeface="+mj-ea"/>
                <a:cs typeface="Arial" panose="020B0604020202020204" pitchFamily="34" charset="0"/>
              </a:rPr>
              <a:t>년 </a:t>
            </a:r>
            <a:r>
              <a:rPr lang="en-US" altLang="ko-KR">
                <a:solidFill>
                  <a:srgbClr val="000000"/>
                </a:solidFill>
                <a:latin typeface="Arial" panose="020B0604020202020204" pitchFamily="34" charset="0"/>
                <a:ea typeface="+mj-ea"/>
                <a:cs typeface="Arial" panose="020B0604020202020204" pitchFamily="34" charset="0"/>
              </a:rPr>
              <a:t>8</a:t>
            </a:r>
            <a:r>
              <a:rPr lang="ko-KR" altLang="en-US">
                <a:solidFill>
                  <a:srgbClr val="000000"/>
                </a:solidFill>
                <a:latin typeface="Arial" panose="020B0604020202020204" pitchFamily="34" charset="0"/>
                <a:ea typeface="+mj-ea"/>
                <a:cs typeface="Arial" panose="020B0604020202020204" pitchFamily="34" charset="0"/>
              </a:rPr>
              <a:t>월 </a:t>
            </a:r>
            <a:r>
              <a:rPr lang="en-US" altLang="ko-KR">
                <a:solidFill>
                  <a:srgbClr val="000000"/>
                </a:solidFill>
                <a:latin typeface="Arial" panose="020B0604020202020204" pitchFamily="34" charset="0"/>
                <a:ea typeface="+mj-ea"/>
                <a:cs typeface="Arial" panose="020B0604020202020204" pitchFamily="34" charset="0"/>
              </a:rPr>
              <a:t>8</a:t>
            </a:r>
            <a:r>
              <a:rPr lang="ko-KR" altLang="en-US">
                <a:solidFill>
                  <a:srgbClr val="000000"/>
                </a:solidFill>
                <a:latin typeface="Arial" panose="020B0604020202020204" pitchFamily="34" charset="0"/>
                <a:ea typeface="+mj-ea"/>
                <a:cs typeface="Arial" panose="020B0604020202020204" pitchFamily="34" charset="0"/>
              </a:rPr>
              <a:t>일까지 수행하였습니다</a:t>
            </a:r>
            <a:r>
              <a:rPr lang="en-US" altLang="ko-KR">
                <a:solidFill>
                  <a:srgbClr val="000000"/>
                </a:solidFill>
                <a:latin typeface="Arial" panose="020B0604020202020204" pitchFamily="34" charset="0"/>
                <a:ea typeface="+mj-ea"/>
                <a:cs typeface="Arial" panose="020B0604020202020204" pitchFamily="34" charset="0"/>
              </a:rPr>
              <a:t>. </a:t>
            </a:r>
            <a:r>
              <a:rPr lang="ko-KR" altLang="en-US">
                <a:solidFill>
                  <a:srgbClr val="000000"/>
                </a:solidFill>
                <a:latin typeface="Arial" panose="020B0604020202020204" pitchFamily="34" charset="0"/>
                <a:ea typeface="+mj-ea"/>
                <a:cs typeface="Arial" panose="020B0604020202020204" pitchFamily="34" charset="0"/>
              </a:rPr>
              <a:t>따라서</a:t>
            </a:r>
            <a:r>
              <a:rPr lang="en-US" altLang="ko-KR">
                <a:solidFill>
                  <a:srgbClr val="000000"/>
                </a:solidFill>
                <a:latin typeface="Arial" panose="020B0604020202020204" pitchFamily="34" charset="0"/>
                <a:ea typeface="+mj-ea"/>
                <a:cs typeface="Arial" panose="020B0604020202020204" pitchFamily="34" charset="0"/>
              </a:rPr>
              <a:t>, </a:t>
            </a:r>
            <a:r>
              <a:rPr lang="ko-KR" altLang="en-US" err="1">
                <a:solidFill>
                  <a:srgbClr val="000000"/>
                </a:solidFill>
                <a:latin typeface="Arial" panose="020B0604020202020204" pitchFamily="34" charset="0"/>
                <a:ea typeface="+mj-ea"/>
                <a:cs typeface="Arial" panose="020B0604020202020204" pitchFamily="34" charset="0"/>
              </a:rPr>
              <a:t>삼정</a:t>
            </a:r>
            <a:r>
              <a:rPr lang="en-US" altLang="ko-KR">
                <a:solidFill>
                  <a:srgbClr val="000000"/>
                </a:solidFill>
                <a:latin typeface="Arial" panose="020B0604020202020204" pitchFamily="34" charset="0"/>
                <a:ea typeface="+mj-ea"/>
                <a:cs typeface="Arial" panose="020B0604020202020204" pitchFamily="34" charset="0"/>
              </a:rPr>
              <a:t>KPMG</a:t>
            </a:r>
            <a:r>
              <a:rPr lang="ko-KR" altLang="en-US">
                <a:solidFill>
                  <a:srgbClr val="000000"/>
                </a:solidFill>
                <a:latin typeface="Arial" panose="020B0604020202020204" pitchFamily="34" charset="0"/>
                <a:ea typeface="+mj-ea"/>
                <a:cs typeface="Arial" panose="020B0604020202020204" pitchFamily="34" charset="0"/>
              </a:rPr>
              <a:t>는 </a:t>
            </a:r>
            <a:r>
              <a:rPr lang="en-US" altLang="ko-KR">
                <a:solidFill>
                  <a:srgbClr val="000000"/>
                </a:solidFill>
                <a:latin typeface="Arial" panose="020B0604020202020204" pitchFamily="34" charset="0"/>
                <a:ea typeface="+mj-ea"/>
                <a:cs typeface="Arial" panose="020B0604020202020204" pitchFamily="34" charset="0"/>
              </a:rPr>
              <a:t>2022</a:t>
            </a:r>
            <a:r>
              <a:rPr lang="ko-KR" altLang="en-US">
                <a:solidFill>
                  <a:srgbClr val="000000"/>
                </a:solidFill>
                <a:latin typeface="Arial" panose="020B0604020202020204" pitchFamily="34" charset="0"/>
                <a:ea typeface="+mj-ea"/>
                <a:cs typeface="Arial" panose="020B0604020202020204" pitchFamily="34" charset="0"/>
              </a:rPr>
              <a:t>년 </a:t>
            </a:r>
            <a:r>
              <a:rPr lang="en-US" altLang="ko-KR">
                <a:solidFill>
                  <a:srgbClr val="000000"/>
                </a:solidFill>
                <a:latin typeface="Arial" panose="020B0604020202020204" pitchFamily="34" charset="0"/>
                <a:ea typeface="+mj-ea"/>
                <a:cs typeface="Arial" panose="020B0604020202020204" pitchFamily="34" charset="0"/>
              </a:rPr>
              <a:t>8</a:t>
            </a:r>
            <a:r>
              <a:rPr lang="ko-KR" altLang="en-US">
                <a:solidFill>
                  <a:srgbClr val="000000"/>
                </a:solidFill>
                <a:latin typeface="Arial" panose="020B0604020202020204" pitchFamily="34" charset="0"/>
                <a:ea typeface="+mj-ea"/>
                <a:cs typeface="Arial" panose="020B0604020202020204" pitchFamily="34" charset="0"/>
              </a:rPr>
              <a:t>월 </a:t>
            </a:r>
            <a:r>
              <a:rPr lang="en-US" altLang="ko-KR">
                <a:solidFill>
                  <a:srgbClr val="000000"/>
                </a:solidFill>
                <a:latin typeface="Arial" panose="020B0604020202020204" pitchFamily="34" charset="0"/>
                <a:ea typeface="+mj-ea"/>
                <a:cs typeface="Arial" panose="020B0604020202020204" pitchFamily="34" charset="0"/>
              </a:rPr>
              <a:t>8</a:t>
            </a:r>
            <a:r>
              <a:rPr lang="ko-KR" altLang="en-US">
                <a:solidFill>
                  <a:srgbClr val="000000"/>
                </a:solidFill>
                <a:latin typeface="Arial" panose="020B0604020202020204" pitchFamily="34" charset="0"/>
                <a:ea typeface="+mj-ea"/>
                <a:cs typeface="Arial" panose="020B0604020202020204" pitchFamily="34" charset="0"/>
              </a:rPr>
              <a:t>일 이후에 발생하는 사건 및 거래를 반영하기 위해서 본 보고서에 포함된 정보를 수정해야 할 의무를 지지 않습니다</a:t>
            </a:r>
            <a:r>
              <a:rPr lang="en-US" altLang="ko-KR">
                <a:solidFill>
                  <a:srgbClr val="000000"/>
                </a:solidFill>
                <a:latin typeface="Arial" panose="020B0604020202020204" pitchFamily="34" charset="0"/>
                <a:ea typeface="+mj-ea"/>
                <a:cs typeface="Arial" panose="020B0604020202020204" pitchFamily="34" charset="0"/>
              </a:rPr>
              <a:t>.</a:t>
            </a:r>
          </a:p>
          <a:p>
            <a:pPr lvl="1">
              <a:defRPr/>
            </a:pPr>
            <a:r>
              <a:rPr lang="ko-KR" altLang="en-US" err="1">
                <a:solidFill>
                  <a:srgbClr val="000000"/>
                </a:solidFill>
                <a:latin typeface="Arial" panose="020B0604020202020204" pitchFamily="34" charset="0"/>
                <a:cs typeface="Arial" panose="020B0604020202020204" pitchFamily="34" charset="0"/>
              </a:rPr>
              <a:t>삼정</a:t>
            </a:r>
            <a:r>
              <a:rPr lang="en-US" altLang="ko-KR">
                <a:solidFill>
                  <a:srgbClr val="000000"/>
                </a:solidFill>
                <a:latin typeface="Arial" panose="020B0604020202020204" pitchFamily="34" charset="0"/>
                <a:cs typeface="Arial" panose="020B0604020202020204" pitchFamily="34" charset="0"/>
              </a:rPr>
              <a:t>KPMG</a:t>
            </a:r>
            <a:r>
              <a:rPr lang="ko-KR" altLang="en-US">
                <a:solidFill>
                  <a:srgbClr val="000000"/>
                </a:solidFill>
                <a:latin typeface="Arial" panose="020B0604020202020204" pitchFamily="34" charset="0"/>
                <a:cs typeface="Arial" panose="020B0604020202020204" pitchFamily="34" charset="0"/>
              </a:rPr>
              <a:t>는 본 보고서에 제시된 정보들이 용역수행기간 중에 </a:t>
            </a:r>
            <a:r>
              <a:rPr lang="ko-KR" altLang="en-US" err="1">
                <a:solidFill>
                  <a:srgbClr val="000000"/>
                </a:solidFill>
                <a:latin typeface="Arial" panose="020B0604020202020204" pitchFamily="34" charset="0"/>
                <a:cs typeface="Arial" panose="020B0604020202020204" pitchFamily="34" charset="0"/>
              </a:rPr>
              <a:t>삼정</a:t>
            </a:r>
            <a:r>
              <a:rPr lang="en-US" altLang="ko-KR">
                <a:solidFill>
                  <a:srgbClr val="000000"/>
                </a:solidFill>
                <a:latin typeface="Arial" panose="020B0604020202020204" pitchFamily="34" charset="0"/>
                <a:cs typeface="Arial" panose="020B0604020202020204" pitchFamily="34" charset="0"/>
              </a:rPr>
              <a:t>KPMG</a:t>
            </a:r>
            <a:r>
              <a:rPr lang="ko-KR" altLang="en-US">
                <a:solidFill>
                  <a:srgbClr val="000000"/>
                </a:solidFill>
                <a:latin typeface="Arial" panose="020B0604020202020204" pitchFamily="34" charset="0"/>
                <a:cs typeface="Arial" panose="020B0604020202020204" pitchFamily="34" charset="0"/>
              </a:rPr>
              <a:t>에게 제공되어진 다른 </a:t>
            </a:r>
            <a:r>
              <a:rPr lang="ko-KR" altLang="en-US" err="1">
                <a:solidFill>
                  <a:srgbClr val="000000"/>
                </a:solidFill>
                <a:latin typeface="Arial" panose="020B0604020202020204" pitchFamily="34" charset="0"/>
                <a:cs typeface="Arial" panose="020B0604020202020204" pitchFamily="34" charset="0"/>
              </a:rPr>
              <a:t>정보들과의</a:t>
            </a:r>
            <a:r>
              <a:rPr lang="ko-KR" altLang="en-US">
                <a:solidFill>
                  <a:srgbClr val="000000"/>
                </a:solidFill>
                <a:latin typeface="Arial" panose="020B0604020202020204" pitchFamily="34" charset="0"/>
                <a:cs typeface="Arial" panose="020B0604020202020204" pitchFamily="34" charset="0"/>
              </a:rPr>
              <a:t> 일치 여부를 신의성실원칙에 입각하여 검토하였습니다</a:t>
            </a:r>
            <a:r>
              <a:rPr lang="en-US" altLang="ko-KR">
                <a:solidFill>
                  <a:srgbClr val="000000"/>
                </a:solidFill>
                <a:latin typeface="Arial" panose="020B0604020202020204" pitchFamily="34" charset="0"/>
                <a:cs typeface="Arial" panose="020B0604020202020204" pitchFamily="34" charset="0"/>
              </a:rPr>
              <a:t>. </a:t>
            </a:r>
            <a:r>
              <a:rPr lang="ko-KR" altLang="en-US">
                <a:solidFill>
                  <a:srgbClr val="000000"/>
                </a:solidFill>
                <a:latin typeface="Arial" panose="020B0604020202020204" pitchFamily="34" charset="0"/>
                <a:cs typeface="Arial" panose="020B0604020202020204" pitchFamily="34" charset="0"/>
              </a:rPr>
              <a:t>그러나 </a:t>
            </a:r>
            <a:r>
              <a:rPr lang="ko-KR" altLang="en-US" err="1">
                <a:solidFill>
                  <a:srgbClr val="000000"/>
                </a:solidFill>
                <a:latin typeface="Arial" panose="020B0604020202020204" pitchFamily="34" charset="0"/>
                <a:cs typeface="Arial" panose="020B0604020202020204" pitchFamily="34" charset="0"/>
              </a:rPr>
              <a:t>삼정</a:t>
            </a:r>
            <a:r>
              <a:rPr lang="en-US" altLang="ko-KR">
                <a:solidFill>
                  <a:srgbClr val="000000"/>
                </a:solidFill>
                <a:latin typeface="Arial" panose="020B0604020202020204" pitchFamily="34" charset="0"/>
                <a:cs typeface="Arial" panose="020B0604020202020204" pitchFamily="34" charset="0"/>
              </a:rPr>
              <a:t>KPMG</a:t>
            </a:r>
            <a:r>
              <a:rPr lang="ko-KR" altLang="en-US">
                <a:solidFill>
                  <a:srgbClr val="000000"/>
                </a:solidFill>
                <a:latin typeface="Arial" panose="020B0604020202020204" pitchFamily="34" charset="0"/>
                <a:cs typeface="Arial" panose="020B0604020202020204" pitchFamily="34" charset="0"/>
              </a:rPr>
              <a:t>는 이들 정보들에 대한 객관성을 검증하기 위하여 다른 증거와 대조하는 등의 절차를 취하지 않았습니다</a:t>
            </a:r>
            <a:r>
              <a:rPr lang="en-US" altLang="ko-KR">
                <a:solidFill>
                  <a:srgbClr val="000000"/>
                </a:solidFill>
                <a:latin typeface="Arial" panose="020B0604020202020204" pitchFamily="34" charset="0"/>
                <a:cs typeface="Arial" panose="020B0604020202020204" pitchFamily="34" charset="0"/>
              </a:rPr>
              <a:t>. </a:t>
            </a:r>
            <a:r>
              <a:rPr lang="ko-KR" altLang="en-US" err="1">
                <a:solidFill>
                  <a:srgbClr val="000000"/>
                </a:solidFill>
                <a:latin typeface="Arial" panose="020B0604020202020204" pitchFamily="34" charset="0"/>
                <a:cs typeface="Arial" panose="020B0604020202020204" pitchFamily="34" charset="0"/>
              </a:rPr>
              <a:t>삼정</a:t>
            </a:r>
            <a:r>
              <a:rPr lang="en-US" altLang="ko-KR">
                <a:solidFill>
                  <a:srgbClr val="000000"/>
                </a:solidFill>
                <a:latin typeface="Arial" panose="020B0604020202020204" pitchFamily="34" charset="0"/>
                <a:cs typeface="Arial" panose="020B0604020202020204" pitchFamily="34" charset="0"/>
              </a:rPr>
              <a:t>KPMG </a:t>
            </a:r>
            <a:r>
              <a:rPr lang="ko-KR" altLang="en-US">
                <a:solidFill>
                  <a:srgbClr val="000000"/>
                </a:solidFill>
                <a:latin typeface="Arial" panose="020B0604020202020204" pitchFamily="34" charset="0"/>
                <a:cs typeface="Arial" panose="020B0604020202020204" pitchFamily="34" charset="0"/>
              </a:rPr>
              <a:t>용역의 범위는 감사의 범위와 다르며</a:t>
            </a:r>
            <a:r>
              <a:rPr lang="en-US" altLang="ko-KR">
                <a:solidFill>
                  <a:srgbClr val="000000"/>
                </a:solidFill>
                <a:latin typeface="Arial" panose="020B0604020202020204" pitchFamily="34" charset="0"/>
                <a:cs typeface="Arial" panose="020B0604020202020204" pitchFamily="34" charset="0"/>
              </a:rPr>
              <a:t>, </a:t>
            </a:r>
            <a:r>
              <a:rPr lang="ko-KR" altLang="en-US">
                <a:solidFill>
                  <a:srgbClr val="000000"/>
                </a:solidFill>
                <a:latin typeface="Arial" panose="020B0604020202020204" pitchFamily="34" charset="0"/>
                <a:cs typeface="Arial" panose="020B0604020202020204" pitchFamily="34" charset="0"/>
              </a:rPr>
              <a:t>어떠한 형태의 확신도 제공하지 않습니다</a:t>
            </a:r>
            <a:r>
              <a:rPr lang="en-US" altLang="ko-KR">
                <a:solidFill>
                  <a:srgbClr val="000000"/>
                </a:solidFill>
                <a:latin typeface="Arial" panose="020B0604020202020204" pitchFamily="34" charset="0"/>
                <a:cs typeface="Arial" panose="020B0604020202020204" pitchFamily="34" charset="0"/>
              </a:rPr>
              <a:t>.</a:t>
            </a:r>
          </a:p>
          <a:p>
            <a:pPr lvl="1">
              <a:defRPr/>
            </a:pPr>
            <a:r>
              <a:rPr lang="ko-KR" altLang="en-US">
                <a:solidFill>
                  <a:srgbClr val="000000"/>
                </a:solidFill>
                <a:latin typeface="Arial" panose="020B0604020202020204" pitchFamily="34" charset="0"/>
                <a:cs typeface="Arial" panose="020B0604020202020204" pitchFamily="34" charset="0"/>
              </a:rPr>
              <a:t>본 보고서의 이용자는 의사결정에 있어 본 보고서를 의사결정의 유일한 근거나 참고로 활용하여서는 아니되며</a:t>
            </a:r>
            <a:r>
              <a:rPr lang="en-US" altLang="ko-KR">
                <a:solidFill>
                  <a:srgbClr val="000000"/>
                </a:solidFill>
                <a:latin typeface="Arial" panose="020B0604020202020204" pitchFamily="34" charset="0"/>
                <a:cs typeface="Arial" panose="020B0604020202020204" pitchFamily="34" charset="0"/>
              </a:rPr>
              <a:t>, </a:t>
            </a:r>
            <a:r>
              <a:rPr lang="ko-KR" altLang="en-US" err="1">
                <a:solidFill>
                  <a:srgbClr val="000000"/>
                </a:solidFill>
                <a:latin typeface="Arial" panose="020B0604020202020204" pitchFamily="34" charset="0"/>
                <a:cs typeface="Arial" panose="020B0604020202020204" pitchFamily="34" charset="0"/>
              </a:rPr>
              <a:t>삼정</a:t>
            </a:r>
            <a:r>
              <a:rPr lang="en-US" altLang="ko-KR">
                <a:solidFill>
                  <a:srgbClr val="000000"/>
                </a:solidFill>
                <a:latin typeface="Arial" panose="020B0604020202020204" pitchFamily="34" charset="0"/>
                <a:cs typeface="Arial" panose="020B0604020202020204" pitchFamily="34" charset="0"/>
              </a:rPr>
              <a:t>KPMG</a:t>
            </a:r>
            <a:r>
              <a:rPr lang="ko-KR" altLang="en-US">
                <a:solidFill>
                  <a:srgbClr val="000000"/>
                </a:solidFill>
                <a:latin typeface="Arial" panose="020B0604020202020204" pitchFamily="34" charset="0"/>
                <a:cs typeface="Arial" panose="020B0604020202020204" pitchFamily="34" charset="0"/>
              </a:rPr>
              <a:t>는 이로 인하여 발생되는 손해 또는 손실에 대하여 어떠한 책임도 부담하지 아니합니다</a:t>
            </a:r>
            <a:r>
              <a:rPr lang="en-US" altLang="ko-KR">
                <a:solidFill>
                  <a:srgbClr val="000000"/>
                </a:solidFill>
                <a:latin typeface="Arial" panose="020B0604020202020204" pitchFamily="34" charset="0"/>
                <a:cs typeface="Arial" panose="020B0604020202020204" pitchFamily="34" charset="0"/>
              </a:rPr>
              <a:t>. </a:t>
            </a:r>
            <a:r>
              <a:rPr lang="ko-KR" altLang="en-US">
                <a:solidFill>
                  <a:srgbClr val="000000"/>
                </a:solidFill>
                <a:latin typeface="Arial" panose="020B0604020202020204" pitchFamily="34" charset="0"/>
                <a:cs typeface="Arial" panose="020B0604020202020204" pitchFamily="34" charset="0"/>
              </a:rPr>
              <a:t>또한</a:t>
            </a:r>
            <a:r>
              <a:rPr lang="en-US" altLang="ko-KR">
                <a:solidFill>
                  <a:srgbClr val="000000"/>
                </a:solidFill>
                <a:latin typeface="Arial" panose="020B0604020202020204" pitchFamily="34" charset="0"/>
                <a:cs typeface="Arial" panose="020B0604020202020204" pitchFamily="34" charset="0"/>
              </a:rPr>
              <a:t>, </a:t>
            </a:r>
            <a:r>
              <a:rPr lang="ko-KR" altLang="en-US" err="1">
                <a:solidFill>
                  <a:srgbClr val="000000"/>
                </a:solidFill>
                <a:latin typeface="Arial" panose="020B0604020202020204" pitchFamily="34" charset="0"/>
                <a:cs typeface="Arial" panose="020B0604020202020204" pitchFamily="34" charset="0"/>
              </a:rPr>
              <a:t>삼정</a:t>
            </a:r>
            <a:r>
              <a:rPr lang="en-US" altLang="ko-KR">
                <a:solidFill>
                  <a:srgbClr val="000000"/>
                </a:solidFill>
                <a:latin typeface="Arial" panose="020B0604020202020204" pitchFamily="34" charset="0"/>
                <a:cs typeface="Arial" panose="020B0604020202020204" pitchFamily="34" charset="0"/>
              </a:rPr>
              <a:t>KPMG </a:t>
            </a:r>
            <a:r>
              <a:rPr lang="ko-KR" altLang="en-US">
                <a:solidFill>
                  <a:srgbClr val="000000"/>
                </a:solidFill>
                <a:latin typeface="Arial" panose="020B0604020202020204" pitchFamily="34" charset="0"/>
                <a:cs typeface="Arial" panose="020B0604020202020204" pitchFamily="34" charset="0"/>
              </a:rPr>
              <a:t>및 </a:t>
            </a:r>
            <a:r>
              <a:rPr lang="ko-KR" altLang="en-US" err="1">
                <a:solidFill>
                  <a:srgbClr val="000000"/>
                </a:solidFill>
                <a:latin typeface="Arial" panose="020B0604020202020204" pitchFamily="34" charset="0"/>
                <a:cs typeface="Arial" panose="020B0604020202020204" pitchFamily="34" charset="0"/>
              </a:rPr>
              <a:t>삼정</a:t>
            </a:r>
            <a:r>
              <a:rPr lang="en-US" altLang="ko-KR">
                <a:solidFill>
                  <a:srgbClr val="000000"/>
                </a:solidFill>
                <a:latin typeface="Arial" panose="020B0604020202020204" pitchFamily="34" charset="0"/>
                <a:cs typeface="Arial" panose="020B0604020202020204" pitchFamily="34" charset="0"/>
              </a:rPr>
              <a:t>KPMG</a:t>
            </a:r>
            <a:r>
              <a:rPr lang="ko-KR" altLang="en-US">
                <a:solidFill>
                  <a:srgbClr val="000000"/>
                </a:solidFill>
                <a:latin typeface="Arial" panose="020B0604020202020204" pitchFamily="34" charset="0"/>
                <a:cs typeface="Arial" panose="020B0604020202020204" pitchFamily="34" charset="0"/>
              </a:rPr>
              <a:t>의 관계회사</a:t>
            </a:r>
            <a:r>
              <a:rPr lang="en-US" altLang="ko-KR">
                <a:solidFill>
                  <a:srgbClr val="000000"/>
                </a:solidFill>
                <a:latin typeface="Arial" panose="020B0604020202020204" pitchFamily="34" charset="0"/>
                <a:cs typeface="Arial" panose="020B0604020202020204" pitchFamily="34" charset="0"/>
              </a:rPr>
              <a:t>, </a:t>
            </a:r>
            <a:r>
              <a:rPr lang="ko-KR" altLang="en-US" err="1">
                <a:solidFill>
                  <a:srgbClr val="000000"/>
                </a:solidFill>
                <a:latin typeface="Arial" panose="020B0604020202020204" pitchFamily="34" charset="0"/>
                <a:cs typeface="Arial" panose="020B0604020202020204" pitchFamily="34" charset="0"/>
              </a:rPr>
              <a:t>삼정</a:t>
            </a:r>
            <a:r>
              <a:rPr lang="en-US" altLang="ko-KR">
                <a:solidFill>
                  <a:srgbClr val="000000"/>
                </a:solidFill>
                <a:latin typeface="Arial" panose="020B0604020202020204" pitchFamily="34" charset="0"/>
                <a:cs typeface="Arial" panose="020B0604020202020204" pitchFamily="34" charset="0"/>
              </a:rPr>
              <a:t>KPMG</a:t>
            </a:r>
            <a:r>
              <a:rPr lang="ko-KR" altLang="en-US">
                <a:solidFill>
                  <a:srgbClr val="000000"/>
                </a:solidFill>
                <a:latin typeface="Arial" panose="020B0604020202020204" pitchFamily="34" charset="0"/>
                <a:cs typeface="Arial" panose="020B0604020202020204" pitchFamily="34" charset="0"/>
              </a:rPr>
              <a:t>의 임직원은 본 보고서와 관련하여 어떠한 보증이나 보장도 제공하지 아니하며 모든 의사결정은 의사결정자의 판단과 책임 하에 이루어져야 합니다</a:t>
            </a:r>
            <a:r>
              <a:rPr lang="en-US" altLang="ko-KR">
                <a:solidFill>
                  <a:srgbClr val="000000"/>
                </a:solidFill>
                <a:latin typeface="Arial" panose="020B0604020202020204" pitchFamily="34" charset="0"/>
                <a:cs typeface="Arial" panose="020B0604020202020204" pitchFamily="34" charset="0"/>
              </a:rPr>
              <a:t>.</a:t>
            </a:r>
          </a:p>
          <a:p>
            <a:pPr lvl="1">
              <a:defRPr/>
            </a:pPr>
            <a:r>
              <a:rPr lang="ko-KR" altLang="en-US" err="1">
                <a:solidFill>
                  <a:srgbClr val="000000"/>
                </a:solidFill>
                <a:latin typeface="Arial" panose="020B0604020202020204" pitchFamily="34" charset="0"/>
                <a:ea typeface="+mj-ea"/>
                <a:cs typeface="Arial" panose="020B0604020202020204" pitchFamily="34" charset="0"/>
              </a:rPr>
              <a:t>삼정</a:t>
            </a:r>
            <a:r>
              <a:rPr lang="en-US" altLang="ko-KR">
                <a:solidFill>
                  <a:srgbClr val="000000"/>
                </a:solidFill>
                <a:latin typeface="Arial" panose="020B0604020202020204" pitchFamily="34" charset="0"/>
                <a:ea typeface="+mj-ea"/>
                <a:cs typeface="Arial" panose="020B0604020202020204" pitchFamily="34" charset="0"/>
              </a:rPr>
              <a:t>KPMG</a:t>
            </a:r>
            <a:r>
              <a:rPr lang="ko-KR" altLang="en-US">
                <a:solidFill>
                  <a:srgbClr val="000000"/>
                </a:solidFill>
                <a:latin typeface="Arial" panose="020B0604020202020204" pitchFamily="34" charset="0"/>
                <a:ea typeface="+mj-ea"/>
                <a:cs typeface="Arial" panose="020B0604020202020204" pitchFamily="34" charset="0"/>
              </a:rPr>
              <a:t>는 용역계약서에서 별도로 규정하지 않는 한</a:t>
            </a:r>
            <a:r>
              <a:rPr lang="en-US" altLang="ko-KR">
                <a:solidFill>
                  <a:srgbClr val="000000"/>
                </a:solidFill>
                <a:latin typeface="Arial" panose="020B0604020202020204" pitchFamily="34" charset="0"/>
                <a:ea typeface="+mj-ea"/>
                <a:cs typeface="Arial" panose="020B0604020202020204" pitchFamily="34" charset="0"/>
              </a:rPr>
              <a:t>, </a:t>
            </a:r>
            <a:r>
              <a:rPr lang="ko-KR" altLang="en-US">
                <a:solidFill>
                  <a:srgbClr val="000000"/>
                </a:solidFill>
                <a:latin typeface="Arial" panose="020B0604020202020204" pitchFamily="34" charset="0"/>
                <a:ea typeface="+mj-ea"/>
                <a:cs typeface="Arial" panose="020B0604020202020204" pitchFamily="34" charset="0"/>
              </a:rPr>
              <a:t>본 보고서 제출 이후에 발생하는 사건에 대하여 본 보고서를 갱신할 의무를 부담하지 않습니다</a:t>
            </a:r>
            <a:r>
              <a:rPr lang="en-US" altLang="ko-KR">
                <a:solidFill>
                  <a:srgbClr val="000000"/>
                </a:solidFill>
                <a:latin typeface="Arial" panose="020B0604020202020204" pitchFamily="34" charset="0"/>
                <a:ea typeface="+mj-ea"/>
                <a:cs typeface="Arial" panose="020B0604020202020204" pitchFamily="34" charset="0"/>
              </a:rPr>
              <a:t>.</a:t>
            </a:r>
          </a:p>
          <a:p>
            <a:pPr lvl="1">
              <a:defRPr/>
            </a:pPr>
            <a:endParaRPr lang="en-US" altLang="ko-KR">
              <a:solidFill>
                <a:srgbClr val="000000"/>
              </a:solidFill>
              <a:latin typeface="Arial" panose="020B0604020202020204" pitchFamily="34" charset="0"/>
              <a:ea typeface="+mj-ea"/>
              <a:cs typeface="Arial" panose="020B0604020202020204" pitchFamily="34" charset="0"/>
            </a:endParaRPr>
          </a:p>
        </p:txBody>
      </p:sp>
      <p:sp>
        <p:nvSpPr>
          <p:cNvPr id="8" name="Text Placeholder 5">
            <a:extLst>
              <a:ext uri="{FF2B5EF4-FFF2-40B4-BE49-F238E27FC236}">
                <a16:creationId xmlns:a16="http://schemas.microsoft.com/office/drawing/2014/main" id="{F15F1226-D732-4583-9B00-74130D7C6C37}"/>
              </a:ext>
            </a:extLst>
          </p:cNvPr>
          <p:cNvSpPr txBox="1">
            <a:spLocks/>
          </p:cNvSpPr>
          <p:nvPr/>
        </p:nvSpPr>
        <p:spPr>
          <a:xfrm>
            <a:off x="617518" y="479512"/>
            <a:ext cx="3657600" cy="762060"/>
          </a:xfrm>
          <a:prstGeom prst="rect">
            <a:avLst/>
          </a:prstGeom>
        </p:spPr>
        <p:txBody>
          <a:bodyPr vert="horz" lIns="0" tIns="0" rIns="0" bIns="0" rtlCol="0" anchor="t" anchorCtr="0">
            <a:noAutofit/>
          </a:bodyPr>
          <a:lstStyle>
            <a:lvl1pPr marL="0" indent="0" algn="l" defTabSz="914400" rtl="0" eaLnBrk="1" latinLnBrk="1" hangingPunct="1">
              <a:lnSpc>
                <a:spcPct val="100000"/>
              </a:lnSpc>
              <a:spcBef>
                <a:spcPts val="0"/>
              </a:spcBef>
              <a:spcAft>
                <a:spcPts val="600"/>
              </a:spcAft>
              <a:buFontTx/>
              <a:buNone/>
              <a:defRPr sz="900" b="0" i="0" kern="1200" baseline="0">
                <a:solidFill>
                  <a:schemeClr val="tx2"/>
                </a:solidFill>
                <a:latin typeface="Univers for KPMG Light" panose="020B0403020202020204" pitchFamily="34" charset="0"/>
                <a:ea typeface="+mn-ea"/>
                <a:cs typeface="Univers for KPMG Light" panose="020B0403020202020204" pitchFamily="34" charset="0"/>
              </a:defRPr>
            </a:lvl1pPr>
            <a:lvl2pPr marL="0" indent="0" algn="l" defTabSz="914400" rtl="0" eaLnBrk="1" latinLnBrk="1" hangingPunct="1">
              <a:lnSpc>
                <a:spcPct val="100000"/>
              </a:lnSpc>
              <a:spcBef>
                <a:spcPts val="0"/>
              </a:spcBef>
              <a:spcAft>
                <a:spcPts val="600"/>
              </a:spcAft>
              <a:buFontTx/>
              <a:buNone/>
              <a:defRPr sz="900" b="0" kern="1200">
                <a:solidFill>
                  <a:schemeClr val="tx2"/>
                </a:solidFill>
                <a:latin typeface="Univers for KPMG Light" panose="020B0403020202020204" pitchFamily="34" charset="0"/>
                <a:ea typeface="+mn-ea"/>
                <a:cs typeface="Univers for KPMG Light" panose="020B0403020202020204" pitchFamily="34" charset="0"/>
              </a:defRPr>
            </a:lvl2pPr>
            <a:lvl3pPr marL="307077" indent="-307077"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b="0" kern="1200">
                <a:solidFill>
                  <a:schemeClr val="tx2"/>
                </a:solidFill>
                <a:latin typeface="Univers for KPMG Light" panose="020B0403020202020204" pitchFamily="34" charset="0"/>
                <a:ea typeface="+mn-ea"/>
                <a:cs typeface="Univers for KPMG Light" panose="020B0403020202020204" pitchFamily="34" charset="0"/>
              </a:defRPr>
            </a:lvl3pPr>
            <a:lvl4pPr marL="624059" indent="-247642"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b="0" kern="1200">
                <a:solidFill>
                  <a:schemeClr val="tx2"/>
                </a:solidFill>
                <a:latin typeface="Univers for KPMG Light" panose="020B0403020202020204" pitchFamily="34" charset="0"/>
                <a:ea typeface="+mn-ea"/>
                <a:cs typeface="Univers for KPMG Light" panose="020B0403020202020204" pitchFamily="34" charset="0"/>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b="0" kern="1200" baseline="0">
                <a:solidFill>
                  <a:srgbClr val="00A3A1"/>
                </a:solidFill>
                <a:latin typeface="Univers for KPMG Light" panose="020B0403020202020204" pitchFamily="34" charset="0"/>
                <a:ea typeface="+mn-ea"/>
                <a:cs typeface="Univers for KPMG Light" panose="020B0403020202020204" pitchFamily="34" charset="0"/>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ko-KR" altLang="en-US" b="1" err="1">
                <a:solidFill>
                  <a:srgbClr val="000000"/>
                </a:solidFill>
                <a:latin typeface="Arial" panose="020B0604020202020204" pitchFamily="34" charset="0"/>
                <a:ea typeface="+mj-ea"/>
                <a:cs typeface="Arial" panose="020B0604020202020204" pitchFamily="34" charset="0"/>
              </a:rPr>
              <a:t>삼정회계법인</a:t>
            </a:r>
            <a:endParaRPr lang="ko-KR" altLang="en-US" b="1">
              <a:solidFill>
                <a:srgbClr val="000000"/>
              </a:solidFill>
              <a:latin typeface="Arial" panose="020B0604020202020204" pitchFamily="34" charset="0"/>
              <a:ea typeface="+mj-ea"/>
              <a:cs typeface="Arial" panose="020B0604020202020204" pitchFamily="34" charset="0"/>
            </a:endParaRPr>
          </a:p>
          <a:p>
            <a:pPr>
              <a:defRPr/>
            </a:pPr>
            <a:r>
              <a:rPr lang="ko-KR" altLang="en-US" b="1">
                <a:solidFill>
                  <a:srgbClr val="000000"/>
                </a:solidFill>
                <a:latin typeface="Arial" panose="020B0604020202020204" pitchFamily="34" charset="0"/>
                <a:ea typeface="+mj-ea"/>
                <a:cs typeface="Arial" panose="020B0604020202020204" pitchFamily="34" charset="0"/>
              </a:rPr>
              <a:t>서울특별시 강남구 테헤란로 </a:t>
            </a:r>
            <a:r>
              <a:rPr lang="en-US" altLang="ko-KR" b="1">
                <a:solidFill>
                  <a:srgbClr val="000000"/>
                </a:solidFill>
                <a:latin typeface="Arial" panose="020B0604020202020204" pitchFamily="34" charset="0"/>
                <a:ea typeface="+mj-ea"/>
                <a:cs typeface="Arial" panose="020B0604020202020204" pitchFamily="34" charset="0"/>
              </a:rPr>
              <a:t>152</a:t>
            </a:r>
          </a:p>
          <a:p>
            <a:pPr>
              <a:defRPr/>
            </a:pPr>
            <a:r>
              <a:rPr lang="ko-KR" altLang="en-US" b="1">
                <a:solidFill>
                  <a:srgbClr val="000000"/>
                </a:solidFill>
                <a:latin typeface="Arial" panose="020B0604020202020204" pitchFamily="34" charset="0"/>
                <a:ea typeface="+mj-ea"/>
                <a:cs typeface="Arial" panose="020B0604020202020204" pitchFamily="34" charset="0"/>
              </a:rPr>
              <a:t>강남 </a:t>
            </a:r>
            <a:r>
              <a:rPr lang="ko-KR" altLang="en-US" b="1" err="1">
                <a:solidFill>
                  <a:srgbClr val="000000"/>
                </a:solidFill>
                <a:latin typeface="Arial" panose="020B0604020202020204" pitchFamily="34" charset="0"/>
                <a:ea typeface="+mj-ea"/>
                <a:cs typeface="Arial" panose="020B0604020202020204" pitchFamily="34" charset="0"/>
              </a:rPr>
              <a:t>파이낸스센터</a:t>
            </a:r>
            <a:r>
              <a:rPr lang="ko-KR" altLang="en-US" b="1">
                <a:solidFill>
                  <a:srgbClr val="000000"/>
                </a:solidFill>
                <a:latin typeface="Arial" panose="020B0604020202020204" pitchFamily="34" charset="0"/>
                <a:ea typeface="+mj-ea"/>
                <a:cs typeface="Arial" panose="020B0604020202020204" pitchFamily="34" charset="0"/>
              </a:rPr>
              <a:t> </a:t>
            </a:r>
            <a:r>
              <a:rPr lang="en-US" altLang="ko-KR" b="1">
                <a:solidFill>
                  <a:srgbClr val="000000"/>
                </a:solidFill>
                <a:latin typeface="Arial" panose="020B0604020202020204" pitchFamily="34" charset="0"/>
                <a:ea typeface="+mj-ea"/>
                <a:cs typeface="Arial" panose="020B0604020202020204" pitchFamily="34" charset="0"/>
              </a:rPr>
              <a:t>27</a:t>
            </a:r>
            <a:r>
              <a:rPr lang="ko-KR" altLang="en-US" b="1">
                <a:solidFill>
                  <a:srgbClr val="000000"/>
                </a:solidFill>
                <a:latin typeface="Arial" panose="020B0604020202020204" pitchFamily="34" charset="0"/>
                <a:ea typeface="+mj-ea"/>
                <a:cs typeface="Arial" panose="020B0604020202020204" pitchFamily="34" charset="0"/>
              </a:rPr>
              <a:t>층</a:t>
            </a:r>
          </a:p>
          <a:p>
            <a:pPr>
              <a:defRPr/>
            </a:pPr>
            <a:r>
              <a:rPr lang="en-US" altLang="ko-KR" b="1">
                <a:solidFill>
                  <a:srgbClr val="000000"/>
                </a:solidFill>
                <a:latin typeface="Arial" panose="020B0604020202020204" pitchFamily="34" charset="0"/>
                <a:ea typeface="+mj-ea"/>
                <a:cs typeface="Arial" panose="020B0604020202020204" pitchFamily="34" charset="0"/>
              </a:rPr>
              <a:t>06236</a:t>
            </a:r>
            <a:endParaRPr lang="en-US" b="1">
              <a:solidFill>
                <a:srgbClr val="00000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289580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표 16">
            <a:extLst>
              <a:ext uri="{FF2B5EF4-FFF2-40B4-BE49-F238E27FC236}">
                <a16:creationId xmlns:a16="http://schemas.microsoft.com/office/drawing/2014/main" id="{F0C57A12-43A6-4CF5-9117-9AFAE411B6AC}"/>
              </a:ext>
            </a:extLst>
          </p:cNvPr>
          <p:cNvGraphicFramePr>
            <a:graphicFrameLocks noGrp="1"/>
          </p:cNvGraphicFramePr>
          <p:nvPr>
            <p:extLst>
              <p:ext uri="{D42A27DB-BD31-4B8C-83A1-F6EECF244321}">
                <p14:modId xmlns:p14="http://schemas.microsoft.com/office/powerpoint/2010/main" val="3122092999"/>
              </p:ext>
            </p:extLst>
          </p:nvPr>
        </p:nvGraphicFramePr>
        <p:xfrm>
          <a:off x="2111217" y="1530895"/>
          <a:ext cx="3978000" cy="4419600"/>
        </p:xfrm>
        <a:graphic>
          <a:graphicData uri="http://schemas.openxmlformats.org/drawingml/2006/table">
            <a:tbl>
              <a:tblPr/>
              <a:tblGrid>
                <a:gridCol w="259240">
                  <a:extLst>
                    <a:ext uri="{9D8B030D-6E8A-4147-A177-3AD203B41FA5}">
                      <a16:colId xmlns:a16="http://schemas.microsoft.com/office/drawing/2014/main" val="3587754647"/>
                    </a:ext>
                  </a:extLst>
                </a:gridCol>
                <a:gridCol w="262219">
                  <a:extLst>
                    <a:ext uri="{9D8B030D-6E8A-4147-A177-3AD203B41FA5}">
                      <a16:colId xmlns:a16="http://schemas.microsoft.com/office/drawing/2014/main" val="2778227528"/>
                    </a:ext>
                  </a:extLst>
                </a:gridCol>
                <a:gridCol w="910328">
                  <a:extLst>
                    <a:ext uri="{9D8B030D-6E8A-4147-A177-3AD203B41FA5}">
                      <a16:colId xmlns:a16="http://schemas.microsoft.com/office/drawing/2014/main" val="702956320"/>
                    </a:ext>
                  </a:extLst>
                </a:gridCol>
                <a:gridCol w="615317">
                  <a:extLst>
                    <a:ext uri="{9D8B030D-6E8A-4147-A177-3AD203B41FA5}">
                      <a16:colId xmlns:a16="http://schemas.microsoft.com/office/drawing/2014/main" val="3537996988"/>
                    </a:ext>
                  </a:extLst>
                </a:gridCol>
                <a:gridCol w="643632">
                  <a:extLst>
                    <a:ext uri="{9D8B030D-6E8A-4147-A177-3AD203B41FA5}">
                      <a16:colId xmlns:a16="http://schemas.microsoft.com/office/drawing/2014/main" val="4207345821"/>
                    </a:ext>
                  </a:extLst>
                </a:gridCol>
                <a:gridCol w="643632">
                  <a:extLst>
                    <a:ext uri="{9D8B030D-6E8A-4147-A177-3AD203B41FA5}">
                      <a16:colId xmlns:a16="http://schemas.microsoft.com/office/drawing/2014/main" val="3325587860"/>
                    </a:ext>
                  </a:extLst>
                </a:gridCol>
                <a:gridCol w="643632">
                  <a:extLst>
                    <a:ext uri="{9D8B030D-6E8A-4147-A177-3AD203B41FA5}">
                      <a16:colId xmlns:a16="http://schemas.microsoft.com/office/drawing/2014/main" val="1260251397"/>
                    </a:ext>
                  </a:extLst>
                </a:gridCol>
              </a:tblGrid>
              <a:tr h="136800">
                <a:tc gridSpan="3">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rPr>
                        <a:t>NAV Statement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453124229"/>
                  </a:ext>
                </a:extLst>
              </a:tr>
              <a:tr h="72446">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88864364"/>
                  </a:ext>
                </a:extLst>
              </a:tr>
              <a:tr h="72446">
                <a:tc gridSpan="2">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Apr-30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71002985"/>
                  </a:ext>
                </a:extLst>
              </a:tr>
              <a:tr h="72446">
                <a:tc gridSpan="3">
                  <a:txBody>
                    <a:bodyPr/>
                    <a:lstStyle/>
                    <a:p>
                      <a:pPr algn="l" rtl="0" fontAlgn="b"/>
                      <a:r>
                        <a:rPr lang="en-US" sz="900" b="1" i="0" u="none" strike="noStrike">
                          <a:solidFill>
                            <a:srgbClr val="000000"/>
                          </a:solidFill>
                          <a:effectLst/>
                          <a:latin typeface="Arial" panose="020B0604020202020204" pitchFamily="34" charset="0"/>
                          <a:ea typeface="맑은 고딕" panose="020B0503020000020004" pitchFamily="50" charset="-127"/>
                        </a:rPr>
                        <a:t>Net </a:t>
                      </a:r>
                      <a:r>
                        <a:rPr lang="en-US" altLang="ko-KR" sz="900" b="1" i="0" u="none" strike="noStrike">
                          <a:solidFill>
                            <a:srgbClr val="000000"/>
                          </a:solidFill>
                          <a:effectLst/>
                          <a:latin typeface="Arial" panose="020B0604020202020204" pitchFamily="34" charset="0"/>
                          <a:ea typeface="맑은 고딕" panose="020B0503020000020004" pitchFamily="50" charset="-127"/>
                        </a:rPr>
                        <a:t>D</a:t>
                      </a:r>
                      <a:r>
                        <a:rPr lang="en-US" sz="900" b="1" i="0" u="none" strike="noStrike">
                          <a:solidFill>
                            <a:srgbClr val="000000"/>
                          </a:solidFill>
                          <a:effectLst/>
                          <a:latin typeface="Arial" panose="020B0604020202020204" pitchFamily="34" charset="0"/>
                          <a:ea typeface="맑은 고딕" panose="020B0503020000020004" pitchFamily="50" charset="-127"/>
                        </a:rPr>
                        <a:t>ebt</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(13,887)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(5,636)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(6,091)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(5,846)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42793250"/>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현금및현금성자산</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1,988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4,223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3,167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3,609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054108033"/>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단기금융상품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1,208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1,208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182179961"/>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단기차입금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(5,035)</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(6,135)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4255947141"/>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유동성장기차입금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3458591342"/>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장기차입금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(2,050)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1774991426"/>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리스부채</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(14,225)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(8,809)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(3,981)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(3,078)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37985486"/>
                  </a:ext>
                </a:extLst>
              </a:tr>
              <a:tr h="72446">
                <a:tc gridSpan="3">
                  <a:txBody>
                    <a:bodyPr/>
                    <a:lstStyle/>
                    <a:p>
                      <a:pPr algn="l" rtl="0" fontAlgn="b"/>
                      <a:r>
                        <a:rPr lang="en-US" sz="900" b="1" i="0" u="none" strike="noStrike">
                          <a:solidFill>
                            <a:srgbClr val="000000"/>
                          </a:solidFill>
                          <a:effectLst/>
                          <a:latin typeface="Arial" panose="020B0604020202020204" pitchFamily="34" charset="0"/>
                          <a:ea typeface="맑은 고딕" panose="020B0503020000020004" pitchFamily="50" charset="-127"/>
                        </a:rPr>
                        <a:t>Net Working Capital</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58,235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42,118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28,392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19,993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98798475"/>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매출채권</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18,742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12,521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8,008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7,510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010194852"/>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계약자산</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51438742"/>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재고자산</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45,944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35,085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25,203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23,567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19854106"/>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매입채무</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(6,119)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(5,181)</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(4,588)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(10,872)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54604663"/>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계약부채</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97211772"/>
                  </a:ext>
                </a:extLst>
              </a:tr>
              <a:tr h="72446">
                <a:tc gridSpan="2">
                  <a:txBody>
                    <a:bodyPr/>
                    <a:lstStyle/>
                    <a:p>
                      <a:pPr algn="l" rtl="0" fontAlgn="b"/>
                      <a:r>
                        <a:rPr lang="en-US" sz="900" b="1" i="0" u="none" strike="noStrike">
                          <a:solidFill>
                            <a:srgbClr val="000000"/>
                          </a:solidFill>
                          <a:effectLst/>
                          <a:latin typeface="Arial" panose="020B0604020202020204" pitchFamily="34" charset="0"/>
                          <a:ea typeface="맑은 고딕" panose="020B0503020000020004" pitchFamily="50" charset="-127"/>
                        </a:rPr>
                        <a:t>PP&amp;E</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rtl="0" fontAlgn="b"/>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23,098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22,531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16,121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14,979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629421408"/>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토지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3,901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3,245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3,605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3,605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12308533"/>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건물</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1,076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982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1,671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1,640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59141399"/>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기타유형자산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3,814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4,871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2,670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2,550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93773255"/>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사용권자산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14,307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9,781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4,624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3,658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22110382"/>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투자부동산</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3,653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3,551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3,525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59479407"/>
                  </a:ext>
                </a:extLst>
              </a:tr>
              <a:tr h="72446">
                <a:tc gridSpan="3">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rPr>
                        <a:t>Intangible Assets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3,533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75354809"/>
                  </a:ext>
                </a:extLst>
              </a:tr>
              <a:tr h="72446">
                <a:tc gridSpan="3">
                  <a:txBody>
                    <a:bodyPr/>
                    <a:lstStyle/>
                    <a:p>
                      <a:pPr algn="l" rtl="0" fontAlgn="ctr"/>
                      <a:r>
                        <a:rPr lang="en-US" sz="800" b="1" i="0" u="none" strike="noStrike">
                          <a:solidFill>
                            <a:srgbClr val="000000"/>
                          </a:solidFill>
                          <a:effectLst/>
                          <a:latin typeface="Arial" panose="020B0604020202020204" pitchFamily="34" charset="0"/>
                          <a:ea typeface="맑은 고딕" panose="020B0503020000020004" pitchFamily="50" charset="-127"/>
                        </a:rPr>
                        <a:t>Investments in Subsidiaries and Associates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3,237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3,774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23970074"/>
                  </a:ext>
                </a:extLst>
              </a:tr>
              <a:tr h="72446">
                <a:tc gridSpan="3">
                  <a:txBody>
                    <a:bodyPr/>
                    <a:lstStyle/>
                    <a:p>
                      <a:pPr algn="l" rtl="0" fontAlgn="b"/>
                      <a:r>
                        <a:rPr lang="en-US" sz="900" b="1" i="0" u="none" strike="noStrike">
                          <a:solidFill>
                            <a:srgbClr val="000000"/>
                          </a:solidFill>
                          <a:effectLst/>
                          <a:latin typeface="Arial" panose="020B0604020202020204" pitchFamily="34" charset="0"/>
                          <a:ea typeface="맑은 고딕" panose="020B0503020000020004" pitchFamily="50" charset="-127"/>
                        </a:rPr>
                        <a:t>Other Assets</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14,440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32,887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12,452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10,969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348713682"/>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임차보증금</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6,082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6,308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3,377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3,256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495714176"/>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대여금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4,977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17,369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195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79662538"/>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FVPL</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1,020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5,852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4,352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6194539"/>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2,361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3,358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4,527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3,270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17717185"/>
                  </a:ext>
                </a:extLst>
              </a:tr>
              <a:tr h="72446">
                <a:tc gridSpan="3">
                  <a:txBody>
                    <a:bodyPr/>
                    <a:lstStyle/>
                    <a:p>
                      <a:pPr algn="l" rtl="0" fontAlgn="b"/>
                      <a:r>
                        <a:rPr lang="en-US" sz="900" b="1" i="0" u="none" strike="noStrike">
                          <a:solidFill>
                            <a:srgbClr val="000000"/>
                          </a:solidFill>
                          <a:effectLst/>
                          <a:latin typeface="Arial" panose="020B0604020202020204" pitchFamily="34" charset="0"/>
                          <a:ea typeface="맑은 고딕" panose="020B0503020000020004" pitchFamily="50" charset="-127"/>
                        </a:rPr>
                        <a:t>Other Liabilities</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(8,663)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(9,268)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(9,793)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871642924"/>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미지급금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(4,542)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(3,243)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(4,839)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(4,976)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920420760"/>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예수보증금</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(2,997)</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(2,183)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(843)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(1,770)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06084479"/>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(4,162)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(3,236)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(3,587)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(3,047)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78349037"/>
                  </a:ext>
                </a:extLst>
              </a:tr>
              <a:tr h="72446">
                <a:tc gridSpan="3">
                  <a:txBody>
                    <a:bodyPr/>
                    <a:lstStyle/>
                    <a:p>
                      <a:pPr algn="l" rtl="0" fontAlgn="b"/>
                      <a:r>
                        <a:rPr lang="en-US" sz="900" b="1" i="0" u="none" strike="noStrike">
                          <a:solidFill>
                            <a:srgbClr val="000000"/>
                          </a:solidFill>
                          <a:effectLst/>
                          <a:latin typeface="Arial" panose="020B0604020202020204" pitchFamily="34" charset="0"/>
                          <a:ea typeface="맑은 고딕" panose="020B0503020000020004" pitchFamily="50" charset="-127"/>
                        </a:rPr>
                        <a:t>Net Asset Value</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76,955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87,226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45,593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34,291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05622586"/>
                  </a:ext>
                </a:extLst>
              </a:tr>
            </a:tbl>
          </a:graphicData>
        </a:graphic>
      </p:graphicFrame>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132955468"/>
              </p:ext>
            </p:extLst>
          </p:nvPr>
        </p:nvGraphicFramePr>
        <p:xfrm>
          <a:off x="468001" y="1191600"/>
          <a:ext cx="9038334" cy="505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NAV Statement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p>
                      <a:pPr marL="0" lvl="4" algn="l">
                        <a:spcBef>
                          <a:spcPts val="600"/>
                        </a:spcBef>
                      </a:pP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매출 감소 및 불법행위미수금 </a:t>
                      </a:r>
                      <a:r>
                        <a:rPr kumimoji="0" lang="ko-KR" altLang="en-US" sz="1000" b="0" i="1" u="none" strike="noStrike" kern="1200" cap="none" spc="0" normalizeH="0" baseline="0" err="1">
                          <a:ln>
                            <a:noFill/>
                          </a:ln>
                          <a:solidFill>
                            <a:schemeClr val="tx1"/>
                          </a:solidFill>
                          <a:effectLst/>
                          <a:uLnTx/>
                          <a:uFillTx/>
                          <a:latin typeface="Arial" panose="020B0604020202020204" pitchFamily="34" charset="0"/>
                          <a:ea typeface="+mj-ea"/>
                          <a:cs typeface="Arial" panose="020B0604020202020204" pitchFamily="34" charset="0"/>
                        </a:rPr>
                        <a:t>대손상각비</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 인식으로 재무지표가 악화되었으며</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 </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가용자금 부족으로 매입채무 및 차입금이 증가하여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NAV</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rPr>
                        <a:t>가 감소추세를 보이고 있음</a:t>
                      </a: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NAV Statement</a:t>
            </a:r>
          </a:p>
        </p:txBody>
      </p:sp>
      <p:sp>
        <p:nvSpPr>
          <p:cNvPr id="37" name="제목 2">
            <a:extLst>
              <a:ext uri="{FF2B5EF4-FFF2-40B4-BE49-F238E27FC236}">
                <a16:creationId xmlns:a16="http://schemas.microsoft.com/office/drawing/2014/main" id="{0DEA42B1-75AA-4FD7-B770-7C5BC12CF9F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38" name="직사각형 119">
            <a:extLst>
              <a:ext uri="{FF2B5EF4-FFF2-40B4-BE49-F238E27FC236}">
                <a16:creationId xmlns:a16="http://schemas.microsoft.com/office/drawing/2014/main" id="{BAD581E0-E859-4F67-A2CE-3E72775D51E0}"/>
              </a:ext>
            </a:extLst>
          </p:cNvPr>
          <p:cNvSpPr/>
          <p:nvPr/>
        </p:nvSpPr>
        <p:spPr bwMode="auto">
          <a:xfrm>
            <a:off x="-636544" y="599203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9" name="TextBox 8">
            <a:extLst>
              <a:ext uri="{FF2B5EF4-FFF2-40B4-BE49-F238E27FC236}">
                <a16:creationId xmlns:a16="http://schemas.microsoft.com/office/drawing/2014/main" id="{31B54A2B-1C50-4EDD-8E68-525E37D9FD6D}"/>
              </a:ext>
            </a:extLst>
          </p:cNvPr>
          <p:cNvSpPr txBox="1"/>
          <p:nvPr/>
        </p:nvSpPr>
        <p:spPr>
          <a:xfrm>
            <a:off x="509631" y="4713574"/>
            <a:ext cx="1476000" cy="1177245"/>
          </a:xfrm>
          <a:prstGeom prst="rect">
            <a:avLst/>
          </a:prstGeom>
          <a:noFill/>
        </p:spPr>
        <p:txBody>
          <a:bodyPr wrap="square" lIns="0" tIns="0" rIns="0" bIns="0">
            <a:spAutoFit/>
          </a:bodyPr>
          <a:lstStyle/>
          <a:p>
            <a:pPr marL="0" marR="0" lvl="0" indent="0" algn="l" defTabSz="914400" rtl="0" eaLnBrk="1" fontAlgn="auto" latinLnBrk="0" hangingPunct="1">
              <a:lnSpc>
                <a:spcPts val="1200"/>
              </a:lnSpc>
              <a:spcBef>
                <a:spcPts val="600"/>
              </a:spcBef>
              <a:spcAft>
                <a:spcPts val="0"/>
              </a:spcAft>
              <a:buClr>
                <a:srgbClr val="00338D"/>
              </a:buClr>
              <a:buSzTx/>
              <a:buFontTx/>
              <a:buNone/>
              <a:tabLst>
                <a:tab pos="4935538" algn="l"/>
              </a:tabLst>
              <a:defRPr/>
            </a:pPr>
            <a:r>
              <a:rPr kumimoji="0" lang="en-US" altLang="ko-KR" sz="800" b="0" i="1"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[Limitation]</a:t>
            </a:r>
          </a:p>
          <a:p>
            <a:pPr marL="0" marR="0" lvl="0" indent="0" algn="l" defTabSz="914400" rtl="0" eaLnBrk="1" fontAlgn="auto" latinLnBrk="0" hangingPunct="1">
              <a:spcBef>
                <a:spcPts val="300"/>
              </a:spcBef>
              <a:spcAft>
                <a:spcPts val="0"/>
              </a:spcAft>
              <a:buClr>
                <a:srgbClr val="00338D"/>
              </a:buClr>
              <a:buSzTx/>
              <a:buFontTx/>
              <a:buNone/>
              <a:tabLst>
                <a:tab pos="4935538" algn="l"/>
              </a:tabLst>
              <a:defRPr/>
            </a:pPr>
            <a:r>
              <a:rPr kumimoji="0" lang="ko-KR" altLang="en-US" sz="800" b="0" i="1"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회사제시 자료 미비 및 커뮤니케이션 제약으로  일부 조정항목에 대해 조사보고서를 준용하였음</a:t>
            </a:r>
            <a:r>
              <a:rPr kumimoji="0" lang="en-US" altLang="ko-KR" sz="800" b="0" i="1"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 2022</a:t>
            </a:r>
            <a:r>
              <a:rPr kumimoji="0" lang="ko-KR" altLang="en-US" sz="800" b="0" i="1"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년의 경우 회사로부터 결산 재무상태표를 수령하지 못하여 조사보고서상 </a:t>
            </a:r>
            <a:r>
              <a:rPr kumimoji="0" lang="en-US" altLang="ko-KR" sz="800" b="0" i="1"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4</a:t>
            </a:r>
            <a:r>
              <a:rPr kumimoji="0" lang="ko-KR" altLang="en-US" sz="800" b="0" i="1"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월말 기준 금액을 토대로 작성함</a:t>
            </a:r>
            <a:endPar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endParaRPr>
          </a:p>
        </p:txBody>
      </p:sp>
      <p:sp>
        <p:nvSpPr>
          <p:cNvPr id="10" name="TextBox 9">
            <a:extLst>
              <a:ext uri="{FF2B5EF4-FFF2-40B4-BE49-F238E27FC236}">
                <a16:creationId xmlns:a16="http://schemas.microsoft.com/office/drawing/2014/main" id="{F47E731B-EB20-4011-A8B1-75CC1145F0F2}"/>
              </a:ext>
            </a:extLst>
          </p:cNvPr>
          <p:cNvSpPr txBox="1"/>
          <p:nvPr/>
        </p:nvSpPr>
        <p:spPr>
          <a:xfrm>
            <a:off x="6168454" y="1523213"/>
            <a:ext cx="3242775" cy="1061894"/>
          </a:xfrm>
          <a:prstGeom prst="rect">
            <a:avLst/>
          </a:prstGeom>
          <a:noFill/>
        </p:spPr>
        <p:txBody>
          <a:bodyPr wrap="square" lIns="0" tIns="0" rIns="0" bIns="0" rtlCol="0">
            <a:spAutoFit/>
          </a:bodyPr>
          <a:lstStyle/>
          <a:p>
            <a:pPr>
              <a:lnSpc>
                <a:spcPts val="1200"/>
              </a:lnSpc>
            </a:pPr>
            <a:r>
              <a:rPr lang="en-US" altLang="ko-KR" sz="900" b="1" u="sng">
                <a:latin typeface="Arial" panose="020B0604020202020204" pitchFamily="34" charset="0"/>
                <a:cs typeface="Arial" panose="020B0604020202020204" pitchFamily="34" charset="0"/>
              </a:rPr>
              <a:t>Net Debt</a:t>
            </a:r>
            <a:endParaRPr lang="en-US" altLang="ko-KR" sz="900" b="1">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임차 해지 및 임차료 상환 등으로 인해 리스부채가 감소하는 추세를 보이고 있으나 </a:t>
            </a:r>
            <a:r>
              <a:rPr lang="en-US" altLang="ko-KR" sz="800">
                <a:latin typeface="Arial" panose="020B0604020202020204" pitchFamily="34" charset="0"/>
                <a:cs typeface="Arial" panose="020B0604020202020204" pitchFamily="34" charset="0"/>
              </a:rPr>
              <a:t>2021</a:t>
            </a:r>
            <a:r>
              <a:rPr lang="ko-KR" altLang="en-US" sz="800">
                <a:latin typeface="Arial" panose="020B0604020202020204" pitchFamily="34" charset="0"/>
                <a:cs typeface="Arial" panose="020B0604020202020204" pitchFamily="34" charset="0"/>
              </a:rPr>
              <a:t>년 </a:t>
            </a:r>
            <a:r>
              <a:rPr lang="ko-KR" altLang="en-US" sz="800" err="1">
                <a:latin typeface="Arial" panose="020B0604020202020204" pitchFamily="34" charset="0"/>
                <a:cs typeface="Arial" panose="020B0604020202020204" pitchFamily="34" charset="0"/>
              </a:rPr>
              <a:t>우리은행으로부터</a:t>
            </a:r>
            <a:r>
              <a:rPr lang="ko-KR" altLang="en-US" sz="800">
                <a:latin typeface="Arial" panose="020B0604020202020204" pitchFamily="34" charset="0"/>
                <a:cs typeface="Arial" panose="020B0604020202020204" pitchFamily="34" charset="0"/>
              </a:rPr>
              <a:t> 한도차입 약 </a:t>
            </a:r>
            <a:r>
              <a:rPr lang="en-US" altLang="ko-KR" sz="800">
                <a:latin typeface="Arial" panose="020B0604020202020204" pitchFamily="34" charset="0"/>
                <a:cs typeface="Arial" panose="020B0604020202020204" pitchFamily="34" charset="0"/>
              </a:rPr>
              <a:t>50</a:t>
            </a:r>
            <a:r>
              <a:rPr lang="ko-KR" altLang="en-US" sz="800">
                <a:latin typeface="Arial" panose="020B0604020202020204" pitchFamily="34" charset="0"/>
                <a:cs typeface="Arial" panose="020B0604020202020204" pitchFamily="34" charset="0"/>
              </a:rPr>
              <a:t>억원을 실행하면서 </a:t>
            </a:r>
            <a:r>
              <a:rPr lang="en-US" altLang="ko-KR" sz="800">
                <a:latin typeface="Arial" panose="020B0604020202020204" pitchFamily="34" charset="0"/>
                <a:cs typeface="Arial" panose="020B0604020202020204" pitchFamily="34" charset="0"/>
              </a:rPr>
              <a:t>Net Debt</a:t>
            </a:r>
            <a:r>
              <a:rPr lang="ko-KR" altLang="en-US" sz="800">
                <a:latin typeface="Arial" panose="020B0604020202020204" pitchFamily="34" charset="0"/>
                <a:cs typeface="Arial" panose="020B0604020202020204" pitchFamily="34" charset="0"/>
              </a:rPr>
              <a:t>은 최근 </a:t>
            </a:r>
            <a:r>
              <a:rPr lang="en-US" altLang="ko-KR" sz="800">
                <a:latin typeface="Arial" panose="020B0604020202020204" pitchFamily="34" charset="0"/>
                <a:cs typeface="Arial" panose="020B0604020202020204" pitchFamily="34" charset="0"/>
              </a:rPr>
              <a:t>3</a:t>
            </a:r>
            <a:r>
              <a:rPr lang="ko-KR" altLang="en-US" sz="800">
                <a:latin typeface="Arial" panose="020B0604020202020204" pitchFamily="34" charset="0"/>
                <a:cs typeface="Arial" panose="020B0604020202020204" pitchFamily="34" charset="0"/>
              </a:rPr>
              <a:t>개년간 약 </a:t>
            </a:r>
            <a:r>
              <a:rPr lang="en-US" altLang="ko-KR" sz="800">
                <a:latin typeface="Arial" panose="020B0604020202020204" pitchFamily="34" charset="0"/>
                <a:cs typeface="Arial" panose="020B0604020202020204" pitchFamily="34" charset="0"/>
              </a:rPr>
              <a:t>580</a:t>
            </a:r>
            <a:r>
              <a:rPr lang="ko-KR" altLang="en-US" sz="800">
                <a:latin typeface="Arial" panose="020B0604020202020204" pitchFamily="34" charset="0"/>
                <a:cs typeface="Arial" panose="020B0604020202020204" pitchFamily="34" charset="0"/>
              </a:rPr>
              <a:t>억원 수준을 유지함</a:t>
            </a: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회사 보유 </a:t>
            </a:r>
            <a:r>
              <a:rPr lang="ko-KR" altLang="en-US" sz="800" err="1">
                <a:latin typeface="Arial" panose="020B0604020202020204" pitchFamily="34" charset="0"/>
                <a:cs typeface="Arial" panose="020B0604020202020204" pitchFamily="34" charset="0"/>
              </a:rPr>
              <a:t>현금및현금성자산과</a:t>
            </a:r>
            <a:r>
              <a:rPr lang="ko-KR" altLang="en-US" sz="800">
                <a:latin typeface="Arial" panose="020B0604020202020204" pitchFamily="34" charset="0"/>
                <a:cs typeface="Arial" panose="020B0604020202020204" pitchFamily="34" charset="0"/>
              </a:rPr>
              <a:t> 단기금융상품은 대부분 질권설정 되어 있으며</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장단기차입금 관련하여 회사 보유 토지 및 건물</a:t>
            </a:r>
            <a:r>
              <a:rPr lang="en-US" altLang="ko-KR" sz="800">
                <a:latin typeface="Arial" panose="020B0604020202020204" pitchFamily="34" charset="0"/>
                <a:cs typeface="Arial" panose="020B0604020202020204" pitchFamily="34" charset="0"/>
              </a:rPr>
              <a:t>(</a:t>
            </a:r>
            <a:r>
              <a:rPr lang="ko-KR" altLang="en-US" sz="800">
                <a:latin typeface="Arial" panose="020B0604020202020204" pitchFamily="34" charset="0"/>
                <a:cs typeface="Arial" panose="020B0604020202020204" pitchFamily="34" charset="0"/>
              </a:rPr>
              <a:t>경기도 파주시 </a:t>
            </a:r>
            <a:r>
              <a:rPr lang="ko-KR" altLang="en-US" sz="800" err="1">
                <a:latin typeface="Arial" panose="020B0604020202020204" pitchFamily="34" charset="0"/>
                <a:cs typeface="Arial" panose="020B0604020202020204" pitchFamily="34" charset="0"/>
              </a:rPr>
              <a:t>탄현면</a:t>
            </a:r>
            <a:r>
              <a:rPr lang="en-US" altLang="ko-KR" sz="800">
                <a:latin typeface="Arial" panose="020B0604020202020204" pitchFamily="34" charset="0"/>
                <a:cs typeface="Arial" panose="020B0604020202020204" pitchFamily="34" charset="0"/>
              </a:rPr>
              <a:t>)</a:t>
            </a:r>
            <a:r>
              <a:rPr lang="ko-KR" altLang="en-US" sz="800">
                <a:latin typeface="Arial" panose="020B0604020202020204" pitchFamily="34" charset="0"/>
                <a:cs typeface="Arial" panose="020B0604020202020204" pitchFamily="34" charset="0"/>
              </a:rPr>
              <a:t>에 담보 설정 되어 있음</a:t>
            </a:r>
            <a:endParaRPr lang="en-US" altLang="ko-KR" sz="80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7439031-F864-4B31-91A9-D6908C532C42}"/>
              </a:ext>
            </a:extLst>
          </p:cNvPr>
          <p:cNvSpPr txBox="1"/>
          <p:nvPr/>
        </p:nvSpPr>
        <p:spPr>
          <a:xfrm>
            <a:off x="6168454" y="2706333"/>
            <a:ext cx="3242775" cy="754117"/>
          </a:xfrm>
          <a:prstGeom prst="rect">
            <a:avLst/>
          </a:prstGeom>
          <a:noFill/>
        </p:spPr>
        <p:txBody>
          <a:bodyPr wrap="square" lIns="0" tIns="0" rIns="0" bIns="0" rtlCol="0">
            <a:spAutoFit/>
          </a:bodyPr>
          <a:lstStyle/>
          <a:p>
            <a:pPr>
              <a:lnSpc>
                <a:spcPts val="1200"/>
              </a:lnSpc>
            </a:pPr>
            <a:r>
              <a:rPr lang="en-US" altLang="ko-KR" sz="900" b="1" u="sng">
                <a:latin typeface="Arial" panose="020B0604020202020204" pitchFamily="34" charset="0"/>
                <a:cs typeface="Arial" panose="020B0604020202020204" pitchFamily="34" charset="0"/>
              </a:rPr>
              <a:t>Net Working Capital</a:t>
            </a:r>
            <a:endParaRPr lang="en-US" altLang="ko-KR" sz="900" b="1">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회사의 운전자본은 매출채권</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계약자산</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재고자산</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매입채무</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계약부채로 구성됨</a:t>
            </a: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매출채권 회전기일은 감소하는 반면 매입채무 회전기일은 증가하는 추세에 따라 </a:t>
            </a:r>
            <a:r>
              <a:rPr lang="en-US" altLang="ko-KR" sz="800">
                <a:latin typeface="Arial" panose="020B0604020202020204" pitchFamily="34" charset="0"/>
                <a:cs typeface="Arial" panose="020B0604020202020204" pitchFamily="34" charset="0"/>
              </a:rPr>
              <a:t>NWC</a:t>
            </a:r>
            <a:r>
              <a:rPr lang="ko-KR" altLang="en-US" sz="800">
                <a:latin typeface="Arial" panose="020B0604020202020204" pitchFamily="34" charset="0"/>
                <a:cs typeface="Arial" panose="020B0604020202020204" pitchFamily="34" charset="0"/>
              </a:rPr>
              <a:t>가 감소하는 추세를 보임</a:t>
            </a:r>
            <a:endParaRPr lang="en-US" altLang="ko-KR" sz="8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1EB97586-6615-47C6-9944-D295109F818E}"/>
              </a:ext>
            </a:extLst>
          </p:cNvPr>
          <p:cNvSpPr txBox="1"/>
          <p:nvPr/>
        </p:nvSpPr>
        <p:spPr>
          <a:xfrm>
            <a:off x="6168454" y="3581676"/>
            <a:ext cx="3242775" cy="1369670"/>
          </a:xfrm>
          <a:prstGeom prst="rect">
            <a:avLst/>
          </a:prstGeom>
          <a:noFill/>
        </p:spPr>
        <p:txBody>
          <a:bodyPr wrap="square" lIns="0" tIns="0" rIns="0" bIns="0" rtlCol="0">
            <a:spAutoFit/>
          </a:bodyPr>
          <a:lstStyle/>
          <a:p>
            <a:pPr>
              <a:lnSpc>
                <a:spcPts val="1200"/>
              </a:lnSpc>
            </a:pPr>
            <a:r>
              <a:rPr lang="en-US" altLang="ko-KR" sz="900" b="1" u="sng">
                <a:latin typeface="Arial" panose="020B0604020202020204" pitchFamily="34" charset="0"/>
                <a:cs typeface="Arial" panose="020B0604020202020204" pitchFamily="34" charset="0"/>
              </a:rPr>
              <a:t>PP&amp;E</a:t>
            </a:r>
            <a:endParaRPr lang="en-US" altLang="ko-KR" sz="900" b="1">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en-US" altLang="ko-KR" sz="800">
                <a:latin typeface="Arial" panose="020B0604020202020204" pitchFamily="34" charset="0"/>
                <a:cs typeface="Arial" panose="020B0604020202020204" pitchFamily="34" charset="0"/>
              </a:rPr>
              <a:t>2021</a:t>
            </a:r>
            <a:r>
              <a:rPr lang="ko-KR" altLang="en-US" sz="800">
                <a:latin typeface="Arial" panose="020B0604020202020204" pitchFamily="34" charset="0"/>
                <a:cs typeface="Arial" panose="020B0604020202020204" pitchFamily="34" charset="0"/>
              </a:rPr>
              <a:t>년 </a:t>
            </a:r>
            <a:r>
              <a:rPr lang="ko-KR" altLang="en-US" sz="800" err="1">
                <a:latin typeface="Arial" panose="020B0604020202020204" pitchFamily="34" charset="0"/>
                <a:cs typeface="Arial" panose="020B0604020202020204" pitchFamily="34" charset="0"/>
              </a:rPr>
              <a:t>용평호텔앤리조트</a:t>
            </a:r>
            <a:r>
              <a:rPr lang="ko-KR" altLang="en-US" sz="800">
                <a:latin typeface="Arial" panose="020B0604020202020204" pitchFamily="34" charset="0"/>
                <a:cs typeface="Arial" panose="020B0604020202020204" pitchFamily="34" charset="0"/>
              </a:rPr>
              <a:t> </a:t>
            </a:r>
            <a:r>
              <a:rPr lang="ko-KR" altLang="en-US" sz="800" err="1">
                <a:latin typeface="Arial" panose="020B0604020202020204" pitchFamily="34" charset="0"/>
                <a:cs typeface="Arial" panose="020B0604020202020204" pitchFamily="34" charset="0"/>
              </a:rPr>
              <a:t>아폴리스콘도</a:t>
            </a:r>
            <a:r>
              <a:rPr lang="ko-KR" altLang="en-US" sz="800">
                <a:latin typeface="Arial" panose="020B0604020202020204" pitchFamily="34" charset="0"/>
                <a:cs typeface="Arial" panose="020B0604020202020204" pitchFamily="34" charset="0"/>
              </a:rPr>
              <a:t> 준공으로 토지 및 건물이 증가함</a:t>
            </a: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en-US" altLang="ko-KR" sz="800">
                <a:latin typeface="Arial" panose="020B0604020202020204" pitchFamily="34" charset="0"/>
                <a:cs typeface="Arial" panose="020B0604020202020204" pitchFamily="34" charset="0"/>
              </a:rPr>
              <a:t>IFRS 16 </a:t>
            </a:r>
            <a:r>
              <a:rPr lang="ko-KR" altLang="en-US" sz="800">
                <a:latin typeface="Arial" panose="020B0604020202020204" pitchFamily="34" charset="0"/>
                <a:cs typeface="Arial" panose="020B0604020202020204" pitchFamily="34" charset="0"/>
              </a:rPr>
              <a:t>리스기준서 도입으로 </a:t>
            </a:r>
            <a:r>
              <a:rPr lang="en-US" altLang="ko-KR" sz="800">
                <a:latin typeface="Arial" panose="020B0604020202020204" pitchFamily="34" charset="0"/>
                <a:cs typeface="Arial" panose="020B0604020202020204" pitchFamily="34" charset="0"/>
              </a:rPr>
              <a:t>2019</a:t>
            </a:r>
            <a:r>
              <a:rPr lang="ko-KR" altLang="en-US" sz="800">
                <a:latin typeface="Arial" panose="020B0604020202020204" pitchFamily="34" charset="0"/>
                <a:cs typeface="Arial" panose="020B0604020202020204" pitchFamily="34" charset="0"/>
              </a:rPr>
              <a:t>년 사용권자산 계상 후 </a:t>
            </a:r>
            <a:r>
              <a:rPr lang="ko-KR" altLang="en-US" sz="800" err="1">
                <a:latin typeface="Arial" panose="020B0604020202020204" pitchFamily="34" charset="0"/>
                <a:cs typeface="Arial" panose="020B0604020202020204" pitchFamily="34" charset="0"/>
              </a:rPr>
              <a:t>상각됨에</a:t>
            </a:r>
            <a:r>
              <a:rPr lang="ko-KR" altLang="en-US" sz="800">
                <a:latin typeface="Arial" panose="020B0604020202020204" pitchFamily="34" charset="0"/>
                <a:cs typeface="Arial" panose="020B0604020202020204" pitchFamily="34" charset="0"/>
              </a:rPr>
              <a:t> 따라 감소추세를 보임</a:t>
            </a: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en-US" altLang="ko-KR" sz="800">
                <a:latin typeface="Arial" panose="020B0604020202020204" pitchFamily="34" charset="0"/>
                <a:cs typeface="Arial" panose="020B0604020202020204" pitchFamily="34" charset="0"/>
              </a:rPr>
              <a:t>2020</a:t>
            </a:r>
            <a:r>
              <a:rPr lang="ko-KR" altLang="en-US" sz="800">
                <a:latin typeface="Arial" panose="020B0604020202020204" pitchFamily="34" charset="0"/>
                <a:cs typeface="Arial" panose="020B0604020202020204" pitchFamily="34" charset="0"/>
              </a:rPr>
              <a:t>년 종속회사 </a:t>
            </a:r>
            <a:r>
              <a:rPr lang="ko-KR" altLang="en-US" sz="800" err="1">
                <a:latin typeface="Arial" panose="020B0604020202020204" pitchFamily="34" charset="0"/>
                <a:cs typeface="Arial" panose="020B0604020202020204" pitchFamily="34" charset="0"/>
              </a:rPr>
              <a:t>쵸코스퀘어와</a:t>
            </a:r>
            <a:r>
              <a:rPr lang="ko-KR" altLang="en-US" sz="800">
                <a:latin typeface="Arial" panose="020B0604020202020204" pitchFamily="34" charset="0"/>
                <a:cs typeface="Arial" panose="020B0604020202020204" pitchFamily="34" charset="0"/>
              </a:rPr>
              <a:t> 지분을 공유</a:t>
            </a:r>
            <a:r>
              <a:rPr lang="en-US" altLang="ko-KR" sz="800">
                <a:latin typeface="Arial" panose="020B0604020202020204" pitchFamily="34" charset="0"/>
                <a:cs typeface="Arial" panose="020B0604020202020204" pitchFamily="34" charset="0"/>
              </a:rPr>
              <a:t>(</a:t>
            </a:r>
            <a:r>
              <a:rPr lang="ko-KR" altLang="en-US" sz="800" err="1">
                <a:latin typeface="Arial" panose="020B0604020202020204" pitchFamily="34" charset="0"/>
                <a:cs typeface="Arial" panose="020B0604020202020204" pitchFamily="34" charset="0"/>
              </a:rPr>
              <a:t>좋은사람들</a:t>
            </a:r>
            <a:r>
              <a:rPr lang="ko-KR" altLang="en-US" sz="800">
                <a:latin typeface="Arial" panose="020B0604020202020204" pitchFamily="34" charset="0"/>
                <a:cs typeface="Arial" panose="020B0604020202020204" pitchFamily="34" charset="0"/>
              </a:rPr>
              <a:t> 공유지분 </a:t>
            </a:r>
            <a:r>
              <a:rPr lang="en-US" altLang="ko-KR" sz="800">
                <a:latin typeface="Arial" panose="020B0604020202020204" pitchFamily="34" charset="0"/>
                <a:cs typeface="Arial" panose="020B0604020202020204" pitchFamily="34" charset="0"/>
              </a:rPr>
              <a:t>35/115, </a:t>
            </a:r>
            <a:r>
              <a:rPr lang="ko-KR" altLang="en-US" sz="800" err="1">
                <a:latin typeface="Arial" panose="020B0604020202020204" pitchFamily="34" charset="0"/>
                <a:cs typeface="Arial" panose="020B0604020202020204" pitchFamily="34" charset="0"/>
              </a:rPr>
              <a:t>쵸코스퀘어</a:t>
            </a:r>
            <a:r>
              <a:rPr lang="ko-KR" altLang="en-US" sz="800">
                <a:latin typeface="Arial" panose="020B0604020202020204" pitchFamily="34" charset="0"/>
                <a:cs typeface="Arial" panose="020B0604020202020204" pitchFamily="34" charset="0"/>
              </a:rPr>
              <a:t> 공유지분 </a:t>
            </a:r>
            <a:r>
              <a:rPr lang="en-US" altLang="ko-KR" sz="800">
                <a:latin typeface="Arial" panose="020B0604020202020204" pitchFamily="34" charset="0"/>
                <a:cs typeface="Arial" panose="020B0604020202020204" pitchFamily="34" charset="0"/>
              </a:rPr>
              <a:t>80/115)</a:t>
            </a:r>
            <a:r>
              <a:rPr lang="ko-KR" altLang="en-US" sz="800">
                <a:latin typeface="Arial" panose="020B0604020202020204" pitchFamily="34" charset="0"/>
                <a:cs typeface="Arial" panose="020B0604020202020204" pitchFamily="34" charset="0"/>
              </a:rPr>
              <a:t>하여 충청남도 홍성군 소재 임대목적 오피스텔</a:t>
            </a:r>
            <a:r>
              <a:rPr lang="en-US" altLang="ko-KR" sz="800">
                <a:latin typeface="Arial" panose="020B0604020202020204" pitchFamily="34" charset="0"/>
                <a:cs typeface="Arial" panose="020B0604020202020204" pitchFamily="34" charset="0"/>
              </a:rPr>
              <a:t>(SFC</a:t>
            </a:r>
            <a:r>
              <a:rPr lang="ko-KR" altLang="en-US" sz="800">
                <a:latin typeface="Arial" panose="020B0604020202020204" pitchFamily="34" charset="0"/>
                <a:cs typeface="Arial" panose="020B0604020202020204" pitchFamily="34" charset="0"/>
              </a:rPr>
              <a:t>타워</a:t>
            </a:r>
            <a:r>
              <a:rPr lang="en-US" altLang="ko-KR" sz="800">
                <a:latin typeface="Arial" panose="020B0604020202020204" pitchFamily="34" charset="0"/>
                <a:cs typeface="Arial" panose="020B0604020202020204" pitchFamily="34" charset="0"/>
              </a:rPr>
              <a:t>)</a:t>
            </a:r>
            <a:r>
              <a:rPr lang="ko-KR" altLang="en-US" sz="800">
                <a:latin typeface="Arial" panose="020B0604020202020204" pitchFamily="34" charset="0"/>
                <a:cs typeface="Arial" panose="020B0604020202020204" pitchFamily="34" charset="0"/>
              </a:rPr>
              <a:t>을 취득하였으며</a:t>
            </a:r>
            <a:r>
              <a:rPr lang="en-US" altLang="ko-KR" sz="800">
                <a:latin typeface="Arial" panose="020B0604020202020204" pitchFamily="34" charset="0"/>
                <a:cs typeface="Arial" panose="020B0604020202020204" pitchFamily="34" charset="0"/>
              </a:rPr>
              <a:t>, </a:t>
            </a:r>
            <a:r>
              <a:rPr lang="ko-KR" altLang="en-US" sz="800" err="1">
                <a:latin typeface="Arial" panose="020B0604020202020204" pitchFamily="34" charset="0"/>
                <a:cs typeface="Arial" panose="020B0604020202020204" pitchFamily="34" charset="0"/>
              </a:rPr>
              <a:t>쵸코스퀘어의</a:t>
            </a:r>
            <a:r>
              <a:rPr lang="ko-KR" altLang="en-US" sz="800">
                <a:latin typeface="Arial" panose="020B0604020202020204" pitchFamily="34" charset="0"/>
                <a:cs typeface="Arial" panose="020B0604020202020204" pitchFamily="34" charset="0"/>
              </a:rPr>
              <a:t> 새마을금고 차입금 </a:t>
            </a:r>
            <a:r>
              <a:rPr lang="en-US" altLang="ko-KR" sz="800">
                <a:latin typeface="Arial" panose="020B0604020202020204" pitchFamily="34" charset="0"/>
                <a:cs typeface="Arial" panose="020B0604020202020204" pitchFamily="34" charset="0"/>
              </a:rPr>
              <a:t>80</a:t>
            </a:r>
            <a:r>
              <a:rPr lang="ko-KR" altLang="en-US" sz="800">
                <a:latin typeface="Arial" panose="020B0604020202020204" pitchFamily="34" charset="0"/>
                <a:cs typeface="Arial" panose="020B0604020202020204" pitchFamily="34" charset="0"/>
              </a:rPr>
              <a:t>억에 대하여 부동산 담보신탁 제공중에 있음</a:t>
            </a:r>
            <a:endParaRPr lang="en-US" altLang="ko-KR" sz="80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5DE10E3F-4575-4E27-9483-0E2CBFF92413}"/>
              </a:ext>
            </a:extLst>
          </p:cNvPr>
          <p:cNvSpPr txBox="1"/>
          <p:nvPr/>
        </p:nvSpPr>
        <p:spPr>
          <a:xfrm>
            <a:off x="6168454" y="5072571"/>
            <a:ext cx="3242775" cy="600229"/>
          </a:xfrm>
          <a:prstGeom prst="rect">
            <a:avLst/>
          </a:prstGeom>
          <a:noFill/>
        </p:spPr>
        <p:txBody>
          <a:bodyPr wrap="square" lIns="0" tIns="0" rIns="0" bIns="0" rtlCol="0">
            <a:spAutoFit/>
          </a:bodyPr>
          <a:lstStyle/>
          <a:p>
            <a:pPr>
              <a:lnSpc>
                <a:spcPts val="1200"/>
              </a:lnSpc>
            </a:pPr>
            <a:r>
              <a:rPr lang="en-US" altLang="ko-KR" sz="900" b="1" u="sng">
                <a:latin typeface="Arial" panose="020B0604020202020204" pitchFamily="34" charset="0"/>
                <a:cs typeface="Arial" panose="020B0604020202020204" pitchFamily="34" charset="0"/>
              </a:rPr>
              <a:t>Net Asset Value</a:t>
            </a:r>
            <a:endParaRPr lang="en-US" altLang="ko-KR" sz="900" b="1">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주로 매출 감소</a:t>
            </a:r>
            <a:r>
              <a:rPr lang="en-US" altLang="ko-KR" sz="800">
                <a:latin typeface="Arial" panose="020B0604020202020204" pitchFamily="34" charset="0"/>
                <a:cs typeface="Arial" panose="020B0604020202020204" pitchFamily="34" charset="0"/>
              </a:rPr>
              <a:t>, </a:t>
            </a:r>
            <a:r>
              <a:rPr lang="ko-KR" altLang="en-US" sz="800" err="1">
                <a:latin typeface="Arial" panose="020B0604020202020204" pitchFamily="34" charset="0"/>
                <a:cs typeface="Arial" panose="020B0604020202020204" pitchFamily="34" charset="0"/>
              </a:rPr>
              <a:t>대손상각비</a:t>
            </a:r>
            <a:r>
              <a:rPr lang="ko-KR" altLang="en-US" sz="800">
                <a:latin typeface="Arial" panose="020B0604020202020204" pitchFamily="34" charset="0"/>
                <a:cs typeface="Arial" panose="020B0604020202020204" pitchFamily="34" charset="0"/>
              </a:rPr>
              <a:t> 인식 및 가용자금 부족에 따른 매입채무와 단기차입금 증가의 영향으로 </a:t>
            </a:r>
            <a:r>
              <a:rPr lang="en-US" altLang="ko-KR" sz="800">
                <a:latin typeface="Arial" panose="020B0604020202020204" pitchFamily="34" charset="0"/>
                <a:cs typeface="Arial" panose="020B0604020202020204" pitchFamily="34" charset="0"/>
              </a:rPr>
              <a:t>NAV</a:t>
            </a:r>
            <a:r>
              <a:rPr lang="ko-KR" altLang="en-US" sz="800">
                <a:latin typeface="Arial" panose="020B0604020202020204" pitchFamily="34" charset="0"/>
                <a:cs typeface="Arial" panose="020B0604020202020204" pitchFamily="34" charset="0"/>
              </a:rPr>
              <a:t>가 지속적으로 감소하는 추세를 보임</a:t>
            </a:r>
            <a:endParaRPr lang="en-US" altLang="ko-KR" sz="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68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직선 연결선 8">
            <a:extLst>
              <a:ext uri="{FF2B5EF4-FFF2-40B4-BE49-F238E27FC236}">
                <a16:creationId xmlns:a16="http://schemas.microsoft.com/office/drawing/2014/main" id="{F0B4B5EE-EB81-46DC-B20A-1987300DEA20}"/>
              </a:ext>
            </a:extLst>
          </p:cNvPr>
          <p:cNvCxnSpPr>
            <a:cxnSpLocks/>
          </p:cNvCxnSpPr>
          <p:nvPr/>
        </p:nvCxnSpPr>
        <p:spPr>
          <a:xfrm>
            <a:off x="2174916" y="5773665"/>
            <a:ext cx="719450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1615966765"/>
              </p:ext>
            </p:extLst>
          </p:nvPr>
        </p:nvGraphicFramePr>
        <p:xfrm>
          <a:off x="468001" y="1191600"/>
          <a:ext cx="9038334" cy="505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Operating Results</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회사는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2019</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이후 매년 음</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의 영업현금흐름을 창출하고 있으며</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10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기보유</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Cash </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및 재무현금흐름 유입 해당액을 통해 영업현금유출을 보전하였음</a:t>
                      </a: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Operating Results (1/7)</a:t>
            </a:r>
          </a:p>
        </p:txBody>
      </p:sp>
      <p:sp>
        <p:nvSpPr>
          <p:cNvPr id="46" name="순서도: 연결자 45">
            <a:extLst>
              <a:ext uri="{FF2B5EF4-FFF2-40B4-BE49-F238E27FC236}">
                <a16:creationId xmlns:a16="http://schemas.microsoft.com/office/drawing/2014/main" id="{D395F604-8278-4FB2-87E0-8D5AB3182525}"/>
              </a:ext>
            </a:extLst>
          </p:cNvPr>
          <p:cNvSpPr/>
          <p:nvPr/>
        </p:nvSpPr>
        <p:spPr bwMode="auto">
          <a:xfrm>
            <a:off x="5987899" y="152877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47" name="TextBox 46">
            <a:extLst>
              <a:ext uri="{FF2B5EF4-FFF2-40B4-BE49-F238E27FC236}">
                <a16:creationId xmlns:a16="http://schemas.microsoft.com/office/drawing/2014/main" id="{2F549734-9AD5-4930-92FF-4237D9FF5612}"/>
              </a:ext>
            </a:extLst>
          </p:cNvPr>
          <p:cNvSpPr txBox="1"/>
          <p:nvPr/>
        </p:nvSpPr>
        <p:spPr>
          <a:xfrm>
            <a:off x="6168454" y="1523213"/>
            <a:ext cx="3242775" cy="600229"/>
          </a:xfrm>
          <a:prstGeom prst="rect">
            <a:avLst/>
          </a:prstGeom>
          <a:noFill/>
        </p:spPr>
        <p:txBody>
          <a:bodyPr wrap="square" lIns="0" tIns="0" rIns="0" bIns="0" rtlCol="0">
            <a:spAutoFit/>
          </a:bodyPr>
          <a:lstStyle/>
          <a:p>
            <a:pPr>
              <a:lnSpc>
                <a:spcPts val="1200"/>
              </a:lnSpc>
            </a:pPr>
            <a:r>
              <a:rPr lang="en-US" altLang="ko-KR" sz="900" b="1" u="sng">
                <a:latin typeface="Arial" panose="020B0604020202020204" pitchFamily="34" charset="0"/>
                <a:cs typeface="Arial" panose="020B0604020202020204" pitchFamily="34" charset="0"/>
              </a:rPr>
              <a:t>Net Cash Flow </a:t>
            </a:r>
            <a:r>
              <a:rPr lang="ko-KR" altLang="en-US" sz="900" b="1" u="sng">
                <a:latin typeface="Arial" panose="020B0604020202020204" pitchFamily="34" charset="0"/>
                <a:cs typeface="Arial" panose="020B0604020202020204" pitchFamily="34" charset="0"/>
              </a:rPr>
              <a:t>감소 </a:t>
            </a:r>
            <a:r>
              <a:rPr lang="en-US" altLang="ko-KR" sz="900" b="1" u="sng">
                <a:latin typeface="Arial" panose="020B0604020202020204" pitchFamily="34" charset="0"/>
                <a:cs typeface="Arial" panose="020B0604020202020204" pitchFamily="34" charset="0"/>
              </a:rPr>
              <a:t>(-188</a:t>
            </a:r>
            <a:r>
              <a:rPr lang="ko-KR" altLang="en-US" sz="900" b="1" u="sng">
                <a:latin typeface="Arial" panose="020B0604020202020204" pitchFamily="34" charset="0"/>
                <a:cs typeface="Arial" panose="020B0604020202020204" pitchFamily="34" charset="0"/>
              </a:rPr>
              <a:t>억원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 </a:t>
            </a:r>
          </a:p>
          <a:p>
            <a:pPr marL="144000" indent="-108000">
              <a:lnSpc>
                <a:spcPts val="1200"/>
              </a:lnSpc>
              <a:buClr>
                <a:srgbClr val="00338D"/>
              </a:buClr>
              <a:buFont typeface="Arial" panose="020B0604020202020204" pitchFamily="34" charset="0"/>
              <a:buChar char="•"/>
            </a:pPr>
            <a:r>
              <a:rPr lang="en-US" altLang="ko-KR" sz="800">
                <a:latin typeface="Arial" panose="020B0604020202020204" pitchFamily="34" charset="0"/>
                <a:cs typeface="Arial" panose="020B0604020202020204" pitchFamily="34" charset="0"/>
              </a:rPr>
              <a:t>2019</a:t>
            </a:r>
            <a:r>
              <a:rPr lang="ko-KR" altLang="en-US" sz="800">
                <a:latin typeface="Arial" panose="020B0604020202020204" pitchFamily="34" charset="0"/>
                <a:cs typeface="Arial" panose="020B0604020202020204" pitchFamily="34" charset="0"/>
              </a:rPr>
              <a:t>년 이후 </a:t>
            </a:r>
            <a:r>
              <a:rPr lang="ko-KR" altLang="en-US" sz="800" err="1">
                <a:latin typeface="Arial" panose="020B0604020202020204" pitchFamily="34" charset="0"/>
                <a:cs typeface="Arial" panose="020B0604020202020204" pitchFamily="34" charset="0"/>
              </a:rPr>
              <a:t>활동별</a:t>
            </a:r>
            <a:r>
              <a:rPr lang="ko-KR" altLang="en-US" sz="800">
                <a:latin typeface="Arial" panose="020B0604020202020204" pitchFamily="34" charset="0"/>
                <a:cs typeface="Arial" panose="020B0604020202020204" pitchFamily="34" charset="0"/>
              </a:rPr>
              <a:t> 현금흐름은 영업활동현금흐름 </a:t>
            </a:r>
            <a:r>
              <a:rPr lang="en-US" altLang="ko-KR" sz="800">
                <a:latin typeface="Arial" panose="020B0604020202020204" pitchFamily="34" charset="0"/>
                <a:cs typeface="Arial" panose="020B0604020202020204" pitchFamily="34" charset="0"/>
              </a:rPr>
              <a:t>-257</a:t>
            </a:r>
            <a:r>
              <a:rPr lang="ko-KR" altLang="en-US" sz="800">
                <a:latin typeface="Arial" panose="020B0604020202020204" pitchFamily="34" charset="0"/>
                <a:cs typeface="Arial" panose="020B0604020202020204" pitchFamily="34" charset="0"/>
              </a:rPr>
              <a:t>억원</a:t>
            </a:r>
            <a:r>
              <a:rPr lang="en-US" altLang="ko-KR" sz="800">
                <a:latin typeface="Arial" panose="020B0604020202020204" pitchFamily="34" charset="0"/>
                <a:cs typeface="Arial" panose="020B0604020202020204" pitchFamily="34" charset="0"/>
              </a:rPr>
              <a:t>,</a:t>
            </a:r>
            <a:r>
              <a:rPr lang="ko-KR" altLang="en-US" sz="800">
                <a:latin typeface="Arial" panose="020B0604020202020204" pitchFamily="34" charset="0"/>
                <a:cs typeface="Arial" panose="020B0604020202020204" pitchFamily="34" charset="0"/>
              </a:rPr>
              <a:t> 투자활동현금흐름</a:t>
            </a:r>
            <a:r>
              <a:rPr lang="en-US" altLang="ko-KR" sz="800">
                <a:latin typeface="Arial" panose="020B0604020202020204" pitchFamily="34" charset="0"/>
                <a:cs typeface="Arial" panose="020B0604020202020204" pitchFamily="34" charset="0"/>
              </a:rPr>
              <a:t> -302</a:t>
            </a:r>
            <a:r>
              <a:rPr lang="ko-KR" altLang="en-US" sz="800">
                <a:latin typeface="Arial" panose="020B0604020202020204" pitchFamily="34" charset="0"/>
                <a:cs typeface="Arial" panose="020B0604020202020204" pitchFamily="34" charset="0"/>
              </a:rPr>
              <a:t>억원 및</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재무활동현금흐름</a:t>
            </a:r>
            <a:r>
              <a:rPr lang="en-US" altLang="ko-KR" sz="800">
                <a:latin typeface="Arial" panose="020B0604020202020204" pitchFamily="34" charset="0"/>
                <a:cs typeface="Arial" panose="020B0604020202020204" pitchFamily="34" charset="0"/>
              </a:rPr>
              <a:t> 371</a:t>
            </a:r>
            <a:r>
              <a:rPr lang="ko-KR" altLang="en-US" sz="800">
                <a:latin typeface="Arial" panose="020B0604020202020204" pitchFamily="34" charset="0"/>
                <a:cs typeface="Arial" panose="020B0604020202020204" pitchFamily="34" charset="0"/>
              </a:rPr>
              <a:t>억원으로</a:t>
            </a:r>
            <a:r>
              <a:rPr lang="en-US" altLang="ko-KR" sz="800">
                <a:latin typeface="Arial" panose="020B0604020202020204" pitchFamily="34" charset="0"/>
                <a:cs typeface="Arial" panose="020B0604020202020204" pitchFamily="34" charset="0"/>
              </a:rPr>
              <a:t>, Net Cash</a:t>
            </a:r>
            <a:r>
              <a:rPr lang="ko-KR" altLang="en-US" sz="800">
                <a:latin typeface="Arial" panose="020B0604020202020204" pitchFamily="34" charset="0"/>
                <a:cs typeface="Arial" panose="020B0604020202020204" pitchFamily="34" charset="0"/>
              </a:rPr>
              <a:t>로 약 </a:t>
            </a:r>
            <a:r>
              <a:rPr lang="en-US" altLang="ko-KR" sz="800">
                <a:latin typeface="Arial" panose="020B0604020202020204" pitchFamily="34" charset="0"/>
                <a:cs typeface="Arial" panose="020B0604020202020204" pitchFamily="34" charset="0"/>
              </a:rPr>
              <a:t>188</a:t>
            </a:r>
            <a:r>
              <a:rPr lang="ko-KR" altLang="en-US" sz="800">
                <a:latin typeface="Arial" panose="020B0604020202020204" pitchFamily="34" charset="0"/>
                <a:cs typeface="Arial" panose="020B0604020202020204" pitchFamily="34" charset="0"/>
              </a:rPr>
              <a:t>억원이 유출됨</a:t>
            </a:r>
            <a:endParaRPr lang="en-US" altLang="ko-KR" sz="800">
              <a:latin typeface="Arial" panose="020B0604020202020204" pitchFamily="34" charset="0"/>
              <a:cs typeface="Arial" panose="020B0604020202020204" pitchFamily="34" charset="0"/>
            </a:endParaRPr>
          </a:p>
        </p:txBody>
      </p:sp>
      <p:sp>
        <p:nvSpPr>
          <p:cNvPr id="48" name="순서도: 연결자 47">
            <a:extLst>
              <a:ext uri="{FF2B5EF4-FFF2-40B4-BE49-F238E27FC236}">
                <a16:creationId xmlns:a16="http://schemas.microsoft.com/office/drawing/2014/main" id="{3F6BF513-FAA5-48D0-8821-588976874340}"/>
              </a:ext>
            </a:extLst>
          </p:cNvPr>
          <p:cNvSpPr/>
          <p:nvPr/>
        </p:nvSpPr>
        <p:spPr bwMode="auto">
          <a:xfrm>
            <a:off x="5987899" y="222749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50" name="TextBox 49">
            <a:extLst>
              <a:ext uri="{FF2B5EF4-FFF2-40B4-BE49-F238E27FC236}">
                <a16:creationId xmlns:a16="http://schemas.microsoft.com/office/drawing/2014/main" id="{59CF5DB7-3E8D-44C4-8F87-E0F9C9E9A1DF}"/>
              </a:ext>
            </a:extLst>
          </p:cNvPr>
          <p:cNvSpPr txBox="1"/>
          <p:nvPr/>
        </p:nvSpPr>
        <p:spPr>
          <a:xfrm>
            <a:off x="6170400" y="2221926"/>
            <a:ext cx="3242775" cy="2677721"/>
          </a:xfrm>
          <a:prstGeom prst="rect">
            <a:avLst/>
          </a:prstGeom>
          <a:noFill/>
        </p:spPr>
        <p:txBody>
          <a:bodyPr wrap="square" lIns="0" tIns="0" rIns="0" bIns="0" rtlCol="0">
            <a:spAutoFit/>
          </a:bodyPr>
          <a:lstStyle/>
          <a:p>
            <a:pPr>
              <a:lnSpc>
                <a:spcPts val="1200"/>
              </a:lnSpc>
            </a:pPr>
            <a:r>
              <a:rPr lang="ko-KR" altLang="en-US" sz="900" b="1" u="sng">
                <a:latin typeface="Arial" panose="020B0604020202020204" pitchFamily="34" charset="0"/>
                <a:cs typeface="Arial" panose="020B0604020202020204" pitchFamily="34" charset="0"/>
              </a:rPr>
              <a:t>영업현금흐름 감소 </a:t>
            </a:r>
            <a:r>
              <a:rPr lang="en-US" altLang="ko-KR" sz="900" b="1" u="sng">
                <a:latin typeface="Arial" panose="020B0604020202020204" pitchFamily="34" charset="0"/>
                <a:cs typeface="Arial" panose="020B0604020202020204" pitchFamily="34" charset="0"/>
              </a:rPr>
              <a:t>(-257</a:t>
            </a:r>
            <a:r>
              <a:rPr lang="ko-KR" altLang="en-US" sz="900" b="1" u="sng">
                <a:latin typeface="Arial" panose="020B0604020202020204" pitchFamily="34" charset="0"/>
                <a:cs typeface="Arial" panose="020B0604020202020204" pitchFamily="34" charset="0"/>
              </a:rPr>
              <a:t>억원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 </a:t>
            </a:r>
          </a:p>
          <a:p>
            <a:pPr marL="144000" indent="-108000">
              <a:lnSpc>
                <a:spcPts val="1200"/>
              </a:lnSpc>
              <a:spcBef>
                <a:spcPts val="300"/>
              </a:spcBef>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현금흐름표 재작성 결과 회사는 과거 매년 약 </a:t>
            </a:r>
            <a:r>
              <a:rPr lang="en-US" altLang="ko-KR" sz="800">
                <a:latin typeface="Arial" panose="020B0604020202020204" pitchFamily="34" charset="0"/>
                <a:cs typeface="Arial" panose="020B0604020202020204" pitchFamily="34" charset="0"/>
              </a:rPr>
              <a:t>74~108</a:t>
            </a:r>
            <a:r>
              <a:rPr lang="ko-KR" altLang="en-US" sz="800">
                <a:latin typeface="Arial" panose="020B0604020202020204" pitchFamily="34" charset="0"/>
                <a:cs typeface="Arial" panose="020B0604020202020204" pitchFamily="34" charset="0"/>
              </a:rPr>
              <a:t>억원의 영업현금흐름 유출이 발생하는 것으로 분석됨</a:t>
            </a:r>
            <a:endParaRPr lang="en-US" altLang="ko-KR" sz="80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이는 회사의 공시 영업현금흐름인 </a:t>
            </a:r>
            <a:r>
              <a:rPr lang="en-US" altLang="ko-KR" sz="800">
                <a:latin typeface="Arial" panose="020B0604020202020204" pitchFamily="34" charset="0"/>
                <a:cs typeface="Arial" panose="020B0604020202020204" pitchFamily="34" charset="0"/>
              </a:rPr>
              <a:t>2019</a:t>
            </a:r>
            <a:r>
              <a:rPr lang="ko-KR" altLang="en-US" sz="800">
                <a:latin typeface="Arial" panose="020B0604020202020204" pitchFamily="34" charset="0"/>
                <a:cs typeface="Arial" panose="020B0604020202020204" pitchFamily="34" charset="0"/>
              </a:rPr>
              <a:t>년 </a:t>
            </a:r>
            <a:r>
              <a:rPr lang="en-US" altLang="ko-KR" sz="800">
                <a:latin typeface="Arial" panose="020B0604020202020204" pitchFamily="34" charset="0"/>
                <a:cs typeface="Arial" panose="020B0604020202020204" pitchFamily="34" charset="0"/>
              </a:rPr>
              <a:t>-112</a:t>
            </a:r>
            <a:r>
              <a:rPr lang="ko-KR" altLang="en-US" sz="800">
                <a:latin typeface="Arial" panose="020B0604020202020204" pitchFamily="34" charset="0"/>
                <a:cs typeface="Arial" panose="020B0604020202020204" pitchFamily="34" charset="0"/>
              </a:rPr>
              <a:t>억원</a:t>
            </a:r>
            <a:r>
              <a:rPr lang="en-US" altLang="ko-KR" sz="800">
                <a:latin typeface="Arial" panose="020B0604020202020204" pitchFamily="34" charset="0"/>
                <a:cs typeface="Arial" panose="020B0604020202020204" pitchFamily="34" charset="0"/>
              </a:rPr>
              <a:t>, 2020</a:t>
            </a:r>
            <a:r>
              <a:rPr lang="ko-KR" altLang="en-US" sz="800">
                <a:latin typeface="Arial" panose="020B0604020202020204" pitchFamily="34" charset="0"/>
                <a:cs typeface="Arial" panose="020B0604020202020204" pitchFamily="34" charset="0"/>
              </a:rPr>
              <a:t>년 </a:t>
            </a:r>
            <a:r>
              <a:rPr lang="en-US" altLang="ko-KR" sz="800">
                <a:latin typeface="Arial" panose="020B0604020202020204" pitchFamily="34" charset="0"/>
                <a:cs typeface="Arial" panose="020B0604020202020204" pitchFamily="34" charset="0"/>
              </a:rPr>
              <a:t>38</a:t>
            </a:r>
            <a:r>
              <a:rPr lang="ko-KR" altLang="en-US" sz="800">
                <a:latin typeface="Arial" panose="020B0604020202020204" pitchFamily="34" charset="0"/>
                <a:cs typeface="Arial" panose="020B0604020202020204" pitchFamily="34" charset="0"/>
              </a:rPr>
              <a:t>억원</a:t>
            </a:r>
            <a:r>
              <a:rPr lang="en-US" altLang="ko-KR" sz="800">
                <a:latin typeface="Arial" panose="020B0604020202020204" pitchFamily="34" charset="0"/>
                <a:cs typeface="Arial" panose="020B0604020202020204" pitchFamily="34" charset="0"/>
              </a:rPr>
              <a:t>, 2021</a:t>
            </a:r>
            <a:r>
              <a:rPr lang="ko-KR" altLang="en-US" sz="800">
                <a:latin typeface="Arial" panose="020B0604020202020204" pitchFamily="34" charset="0"/>
                <a:cs typeface="Arial" panose="020B0604020202020204" pitchFamily="34" charset="0"/>
              </a:rPr>
              <a:t>년 </a:t>
            </a:r>
            <a:r>
              <a:rPr lang="en-US" altLang="ko-KR" sz="800">
                <a:latin typeface="Arial" panose="020B0604020202020204" pitchFamily="34" charset="0"/>
                <a:cs typeface="Arial" panose="020B0604020202020204" pitchFamily="34" charset="0"/>
              </a:rPr>
              <a:t>-23</a:t>
            </a:r>
            <a:r>
              <a:rPr lang="ko-KR" altLang="en-US" sz="800">
                <a:latin typeface="Arial" panose="020B0604020202020204" pitchFamily="34" charset="0"/>
                <a:cs typeface="Arial" panose="020B0604020202020204" pitchFamily="34" charset="0"/>
              </a:rPr>
              <a:t>억원과 금액의 차이가 존재함</a:t>
            </a:r>
            <a:endParaRPr lang="en-US" altLang="ko-KR" sz="80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이는 임차료 지급의 영업현금흐름 분류</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항목별 계산금액의 차이</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제공자료의 한계로 인한 계산의 부정확성</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등에 기인함</a:t>
            </a:r>
            <a:endParaRPr lang="en-US" altLang="ko-KR" sz="80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r>
              <a:rPr lang="en-US" altLang="ko-KR" sz="800">
                <a:latin typeface="Arial" panose="020B0604020202020204" pitchFamily="34" charset="0"/>
                <a:cs typeface="Arial" panose="020B0604020202020204" pitchFamily="34" charset="0"/>
              </a:rPr>
              <a:t>2021</a:t>
            </a:r>
            <a:r>
              <a:rPr lang="ko-KR" altLang="en-US" sz="800">
                <a:latin typeface="Arial" panose="020B0604020202020204" pitchFamily="34" charset="0"/>
                <a:cs typeface="Arial" panose="020B0604020202020204" pitchFamily="34" charset="0"/>
              </a:rPr>
              <a:t>년 영업현금흐름에는 불법행위미수금 고려로 인한 음</a:t>
            </a:r>
            <a:r>
              <a:rPr lang="en-US" altLang="ko-KR" sz="800">
                <a:latin typeface="Arial" panose="020B0604020202020204" pitchFamily="34" charset="0"/>
                <a:cs typeface="Arial" panose="020B0604020202020204" pitchFamily="34" charset="0"/>
              </a:rPr>
              <a:t>(-)</a:t>
            </a:r>
            <a:r>
              <a:rPr lang="ko-KR" altLang="en-US" sz="800">
                <a:latin typeface="Arial" panose="020B0604020202020204" pitchFamily="34" charset="0"/>
                <a:cs typeface="Arial" panose="020B0604020202020204" pitchFamily="34" charset="0"/>
              </a:rPr>
              <a:t>의 영업현금흐름 효과가 존재하며</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그 금액은 다음과 같음</a:t>
            </a:r>
            <a:endParaRPr lang="en-US" altLang="ko-KR" sz="80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endParaRPr lang="en-US" altLang="ko-KR" sz="80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endParaRPr lang="en-US" altLang="ko-KR" sz="80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endParaRPr lang="en-US" altLang="ko-KR" sz="800">
              <a:latin typeface="Arial" panose="020B0604020202020204" pitchFamily="34" charset="0"/>
              <a:cs typeface="Arial" panose="020B0604020202020204" pitchFamily="34" charset="0"/>
            </a:endParaRPr>
          </a:p>
          <a:p>
            <a:pPr marL="144000" indent="-108000">
              <a:lnSpc>
                <a:spcPts val="1200"/>
              </a:lnSpc>
              <a:spcBef>
                <a:spcPts val="900"/>
              </a:spcBef>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상기 불법행위미수금 금액 </a:t>
            </a:r>
            <a:r>
              <a:rPr lang="ko-KR" altLang="en-US" sz="800" err="1">
                <a:latin typeface="Arial" panose="020B0604020202020204" pitchFamily="34" charset="0"/>
                <a:cs typeface="Arial" panose="020B0604020202020204" pitchFamily="34" charset="0"/>
              </a:rPr>
              <a:t>미발생</a:t>
            </a:r>
            <a:r>
              <a:rPr lang="ko-KR" altLang="en-US" sz="800">
                <a:latin typeface="Arial" panose="020B0604020202020204" pitchFamily="34" charset="0"/>
                <a:cs typeface="Arial" panose="020B0604020202020204" pitchFamily="34" charset="0"/>
              </a:rPr>
              <a:t> 가정 시</a:t>
            </a:r>
            <a:r>
              <a:rPr lang="en-US" altLang="ko-KR" sz="800">
                <a:latin typeface="Arial" panose="020B0604020202020204" pitchFamily="34" charset="0"/>
                <a:cs typeface="Arial" panose="020B0604020202020204" pitchFamily="34" charset="0"/>
              </a:rPr>
              <a:t>, 2019</a:t>
            </a:r>
            <a:r>
              <a:rPr lang="ko-KR" altLang="en-US" sz="800">
                <a:latin typeface="Arial" panose="020B0604020202020204" pitchFamily="34" charset="0"/>
                <a:cs typeface="Arial" panose="020B0604020202020204" pitchFamily="34" charset="0"/>
              </a:rPr>
              <a:t>년 이후 영업현금흐름은 매년 개선되고 있는 것으로 볼 수 있으며</a:t>
            </a:r>
            <a:r>
              <a:rPr lang="en-US" altLang="ko-KR" sz="800">
                <a:latin typeface="Arial" panose="020B0604020202020204" pitchFamily="34" charset="0"/>
                <a:cs typeface="Arial" panose="020B0604020202020204" pitchFamily="34" charset="0"/>
              </a:rPr>
              <a:t>, 2021</a:t>
            </a:r>
            <a:r>
              <a:rPr lang="ko-KR" altLang="en-US" sz="800">
                <a:latin typeface="Arial" panose="020B0604020202020204" pitchFamily="34" charset="0"/>
                <a:cs typeface="Arial" panose="020B0604020202020204" pitchFamily="34" charset="0"/>
              </a:rPr>
              <a:t>년의 영업현금흐름은 양</a:t>
            </a:r>
            <a:r>
              <a:rPr lang="en-US" altLang="ko-KR" sz="800">
                <a:latin typeface="Arial" panose="020B0604020202020204" pitchFamily="34" charset="0"/>
                <a:cs typeface="Arial" panose="020B0604020202020204" pitchFamily="34" charset="0"/>
              </a:rPr>
              <a:t>(+)</a:t>
            </a:r>
            <a:r>
              <a:rPr lang="ko-KR" altLang="en-US" sz="800">
                <a:latin typeface="Arial" panose="020B0604020202020204" pitchFamily="34" charset="0"/>
                <a:cs typeface="Arial" panose="020B0604020202020204" pitchFamily="34" charset="0"/>
              </a:rPr>
              <a:t>의 영업현금흐름으로 계산될 수 있음</a:t>
            </a:r>
            <a:endParaRPr lang="en-US" altLang="ko-KR" sz="800">
              <a:latin typeface="Arial" panose="020B0604020202020204" pitchFamily="34" charset="0"/>
              <a:cs typeface="Arial" panose="020B0604020202020204" pitchFamily="34" charset="0"/>
            </a:endParaRPr>
          </a:p>
        </p:txBody>
      </p:sp>
      <p:sp>
        <p:nvSpPr>
          <p:cNvPr id="37" name="제목 2">
            <a:extLst>
              <a:ext uri="{FF2B5EF4-FFF2-40B4-BE49-F238E27FC236}">
                <a16:creationId xmlns:a16="http://schemas.microsoft.com/office/drawing/2014/main" id="{0DEA42B1-75AA-4FD7-B770-7C5BC12CF9F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27" name="직사각형 119">
            <a:extLst>
              <a:ext uri="{FF2B5EF4-FFF2-40B4-BE49-F238E27FC236}">
                <a16:creationId xmlns:a16="http://schemas.microsoft.com/office/drawing/2014/main" id="{919705B1-2CA2-4714-B8D3-FB75761DBD2E}"/>
              </a:ext>
            </a:extLst>
          </p:cNvPr>
          <p:cNvSpPr/>
          <p:nvPr/>
        </p:nvSpPr>
        <p:spPr bwMode="auto">
          <a:xfrm>
            <a:off x="-636544" y="599203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graphicFrame>
        <p:nvGraphicFramePr>
          <p:cNvPr id="4" name="표 3">
            <a:extLst>
              <a:ext uri="{FF2B5EF4-FFF2-40B4-BE49-F238E27FC236}">
                <a16:creationId xmlns:a16="http://schemas.microsoft.com/office/drawing/2014/main" id="{0AF5A604-92A2-4291-B3BD-60C67CD801D3}"/>
              </a:ext>
            </a:extLst>
          </p:cNvPr>
          <p:cNvGraphicFramePr>
            <a:graphicFrameLocks noGrp="1"/>
          </p:cNvGraphicFramePr>
          <p:nvPr>
            <p:extLst>
              <p:ext uri="{D42A27DB-BD31-4B8C-83A1-F6EECF244321}">
                <p14:modId xmlns:p14="http://schemas.microsoft.com/office/powerpoint/2010/main" val="406866050"/>
              </p:ext>
            </p:extLst>
          </p:nvPr>
        </p:nvGraphicFramePr>
        <p:xfrm>
          <a:off x="2138400" y="1515600"/>
          <a:ext cx="3722401" cy="3413760"/>
        </p:xfrm>
        <a:graphic>
          <a:graphicData uri="http://schemas.openxmlformats.org/drawingml/2006/table">
            <a:tbl>
              <a:tblPr/>
              <a:tblGrid>
                <a:gridCol w="104140">
                  <a:extLst>
                    <a:ext uri="{9D8B030D-6E8A-4147-A177-3AD203B41FA5}">
                      <a16:colId xmlns:a16="http://schemas.microsoft.com/office/drawing/2014/main" val="1488899283"/>
                    </a:ext>
                  </a:extLst>
                </a:gridCol>
                <a:gridCol w="692840">
                  <a:extLst>
                    <a:ext uri="{9D8B030D-6E8A-4147-A177-3AD203B41FA5}">
                      <a16:colId xmlns:a16="http://schemas.microsoft.com/office/drawing/2014/main" val="1643562383"/>
                    </a:ext>
                  </a:extLst>
                </a:gridCol>
                <a:gridCol w="692840">
                  <a:extLst>
                    <a:ext uri="{9D8B030D-6E8A-4147-A177-3AD203B41FA5}">
                      <a16:colId xmlns:a16="http://schemas.microsoft.com/office/drawing/2014/main" val="3781798112"/>
                    </a:ext>
                  </a:extLst>
                </a:gridCol>
                <a:gridCol w="558231">
                  <a:extLst>
                    <a:ext uri="{9D8B030D-6E8A-4147-A177-3AD203B41FA5}">
                      <a16:colId xmlns:a16="http://schemas.microsoft.com/office/drawing/2014/main" val="2800810546"/>
                    </a:ext>
                  </a:extLst>
                </a:gridCol>
                <a:gridCol w="558231">
                  <a:extLst>
                    <a:ext uri="{9D8B030D-6E8A-4147-A177-3AD203B41FA5}">
                      <a16:colId xmlns:a16="http://schemas.microsoft.com/office/drawing/2014/main" val="2547418984"/>
                    </a:ext>
                  </a:extLst>
                </a:gridCol>
                <a:gridCol w="557888">
                  <a:extLst>
                    <a:ext uri="{9D8B030D-6E8A-4147-A177-3AD203B41FA5}">
                      <a16:colId xmlns:a16="http://schemas.microsoft.com/office/drawing/2014/main" val="4110355793"/>
                    </a:ext>
                  </a:extLst>
                </a:gridCol>
                <a:gridCol w="558231">
                  <a:extLst>
                    <a:ext uri="{9D8B030D-6E8A-4147-A177-3AD203B41FA5}">
                      <a16:colId xmlns:a16="http://schemas.microsoft.com/office/drawing/2014/main" val="3706058737"/>
                    </a:ext>
                  </a:extLst>
                </a:gridCol>
              </a:tblGrid>
              <a:tr h="36666">
                <a:tc gridSpan="2">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rPr>
                        <a:t>Cash Flow</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Total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978670598"/>
                  </a:ext>
                </a:extLst>
              </a:tr>
              <a:tr h="36666">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20946458"/>
                  </a:ext>
                </a:extLst>
              </a:tr>
              <a:tr h="36666">
                <a:tc gridSpan="2">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98341327"/>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기초</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en-US" sz="800" b="1" i="0" u="none" strike="noStrike">
                          <a:solidFill>
                            <a:srgbClr val="000000"/>
                          </a:solidFill>
                          <a:effectLst/>
                          <a:latin typeface="Arial" panose="020B0604020202020204" pitchFamily="34" charset="0"/>
                          <a:ea typeface="맑은 고딕" panose="020B0503020000020004" pitchFamily="50" charset="-127"/>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21,978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948723212"/>
                  </a:ext>
                </a:extLst>
              </a:tr>
              <a:tr h="36666">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Revenue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126,695</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111,683</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90,097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328,476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4172089363"/>
                  </a:ext>
                </a:extLst>
              </a:tr>
              <a:tr h="36666">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(1,028)</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(14,247)</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(4,476)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(19,751)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08680786"/>
                  </a:ext>
                </a:extLst>
              </a:tr>
              <a:tr h="36666">
                <a:tc gridSpan="2">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(12.8%)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46737410"/>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영업</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(10,834)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(7,447)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(25,747)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84005345"/>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매출</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현금유입</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123,715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117,050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91,840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332,604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77941054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상품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및</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원재료의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매입</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(19,516)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(15,668)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(9,014)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(44,197)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47714735"/>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인건비성</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항목의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(18,693)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(19,490)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(12,117)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(50,301)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89802484"/>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임차료의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(6,862)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(6,747)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(5,098)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(18,707)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2268528"/>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외주가공비의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(37,337)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(32,430)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(21,649)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(91,416)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0255524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수수료의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(38,997)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(30,973)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(106,312)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209759"/>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(13,144)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(13,821)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(20,455)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(47,420)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75134355"/>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투자</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(8,506)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(23,689)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(30,195)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633754890"/>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유형자산의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취득</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(6,159)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646856642"/>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유형자산의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처분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9560622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투자부동산의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취득</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(3,661)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(3,661)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45141802"/>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대여금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(4,562)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(12,392)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8669982"/>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투자자산</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(5,084)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(4,777)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87972278"/>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임차보증금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등</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90952552"/>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재무</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33,370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4,411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37,131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95889719"/>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차입금의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차입및상환</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3,185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390385241"/>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임대보증금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9432755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유상증자</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33,872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33,872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67235544"/>
                  </a:ext>
                </a:extLst>
              </a:tr>
              <a:tr h="36666">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Net Cash Flow</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(19,990)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2,234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(18,811)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90874689"/>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기말</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en-US" sz="800" b="1" i="0" u="none" strike="noStrike">
                          <a:solidFill>
                            <a:srgbClr val="000000"/>
                          </a:solidFill>
                          <a:effectLst/>
                          <a:latin typeface="Arial" panose="020B0604020202020204" pitchFamily="34" charset="0"/>
                          <a:ea typeface="맑은 고딕" panose="020B0503020000020004" pitchFamily="50" charset="-127"/>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40999422"/>
                  </a:ext>
                </a:extLst>
              </a:tr>
            </a:tbl>
          </a:graphicData>
        </a:graphic>
      </p:graphicFrame>
      <p:sp>
        <p:nvSpPr>
          <p:cNvPr id="31" name="직사각형 30">
            <a:extLst>
              <a:ext uri="{FF2B5EF4-FFF2-40B4-BE49-F238E27FC236}">
                <a16:creationId xmlns:a16="http://schemas.microsoft.com/office/drawing/2014/main" id="{D653717B-D67C-4DC8-B225-53FC96A0DFD3}"/>
              </a:ext>
            </a:extLst>
          </p:cNvPr>
          <p:cNvSpPr/>
          <p:nvPr/>
        </p:nvSpPr>
        <p:spPr>
          <a:xfrm>
            <a:off x="2154963" y="4680676"/>
            <a:ext cx="3705554"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C521C0D4-9939-4D6E-9643-ED075D90A16A}"/>
              </a:ext>
            </a:extLst>
          </p:cNvPr>
          <p:cNvSpPr/>
          <p:nvPr/>
        </p:nvSpPr>
        <p:spPr>
          <a:xfrm>
            <a:off x="2154963" y="2363657"/>
            <a:ext cx="3705554"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연결자 37">
            <a:extLst>
              <a:ext uri="{FF2B5EF4-FFF2-40B4-BE49-F238E27FC236}">
                <a16:creationId xmlns:a16="http://schemas.microsoft.com/office/drawing/2014/main" id="{CE6452C1-FA98-4CAA-B196-6A64E400DFC9}"/>
              </a:ext>
            </a:extLst>
          </p:cNvPr>
          <p:cNvSpPr/>
          <p:nvPr/>
        </p:nvSpPr>
        <p:spPr bwMode="auto">
          <a:xfrm>
            <a:off x="2027741" y="235334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39" name="순서도: 연결자 38">
            <a:extLst>
              <a:ext uri="{FF2B5EF4-FFF2-40B4-BE49-F238E27FC236}">
                <a16:creationId xmlns:a16="http://schemas.microsoft.com/office/drawing/2014/main" id="{917CEEF6-6DE4-4E7C-8274-E2FA3E6F3994}"/>
              </a:ext>
            </a:extLst>
          </p:cNvPr>
          <p:cNvSpPr/>
          <p:nvPr/>
        </p:nvSpPr>
        <p:spPr bwMode="auto">
          <a:xfrm>
            <a:off x="2027741" y="467036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5" name="TextBox 4">
            <a:extLst>
              <a:ext uri="{FF2B5EF4-FFF2-40B4-BE49-F238E27FC236}">
                <a16:creationId xmlns:a16="http://schemas.microsoft.com/office/drawing/2014/main" id="{014BAF7F-9DA5-462A-9E7B-7B557893A710}"/>
              </a:ext>
            </a:extLst>
          </p:cNvPr>
          <p:cNvSpPr txBox="1"/>
          <p:nvPr/>
        </p:nvSpPr>
        <p:spPr>
          <a:xfrm>
            <a:off x="513942" y="4804985"/>
            <a:ext cx="1497360" cy="1184940"/>
          </a:xfrm>
          <a:prstGeom prst="rect">
            <a:avLst/>
          </a:prstGeom>
          <a:noFill/>
        </p:spPr>
        <p:txBody>
          <a:bodyPr wrap="square" lIns="0" tIns="0" rIns="0" bIns="0" rtlCol="0">
            <a:spAutoFit/>
          </a:bodyPr>
          <a:lstStyle/>
          <a:p>
            <a:pPr>
              <a:spcAft>
                <a:spcPts val="300"/>
              </a:spcAft>
            </a:pPr>
            <a:r>
              <a:rPr lang="en-US" altLang="ko-KR" sz="800" i="1">
                <a:latin typeface="Arial" panose="020B0604020202020204" pitchFamily="34" charset="0"/>
                <a:ea typeface="+mj-ea"/>
                <a:cs typeface="Arial" panose="020B0604020202020204" pitchFamily="34" charset="0"/>
              </a:rPr>
              <a:t>[Limitation]</a:t>
            </a:r>
          </a:p>
          <a:p>
            <a:pPr>
              <a:spcAft>
                <a:spcPts val="300"/>
              </a:spcAft>
            </a:pPr>
            <a:r>
              <a:rPr lang="en-US" altLang="ko-KR" sz="800" i="1">
                <a:latin typeface="Arial" panose="020B0604020202020204" pitchFamily="34" charset="0"/>
                <a:ea typeface="+mj-ea"/>
                <a:cs typeface="Arial" panose="020B0604020202020204" pitchFamily="34" charset="0"/>
              </a:rPr>
              <a:t>1. </a:t>
            </a:r>
            <a:r>
              <a:rPr lang="ko-KR" altLang="en-US" sz="800" i="1">
                <a:latin typeface="Arial" panose="020B0604020202020204" pitchFamily="34" charset="0"/>
                <a:ea typeface="+mj-ea"/>
                <a:cs typeface="Arial" panose="020B0604020202020204" pitchFamily="34" charset="0"/>
              </a:rPr>
              <a:t>회사 제시 재무제표 및 명세서를 기반으로 현금흐름표를 </a:t>
            </a:r>
            <a:r>
              <a:rPr lang="ko-KR" altLang="en-US" sz="800" i="1" err="1">
                <a:latin typeface="Arial" panose="020B0604020202020204" pitchFamily="34" charset="0"/>
                <a:ea typeface="+mj-ea"/>
                <a:cs typeface="Arial" panose="020B0604020202020204" pitchFamily="34" charset="0"/>
              </a:rPr>
              <a:t>재작성하였으며</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제공 자료의 한계로 계산이 일부 부정확할 수 있음</a:t>
            </a:r>
            <a:endParaRPr lang="en-US" altLang="ko-KR" sz="800" i="1">
              <a:latin typeface="Arial" panose="020B0604020202020204" pitchFamily="34" charset="0"/>
              <a:ea typeface="+mj-ea"/>
              <a:cs typeface="Arial" panose="020B0604020202020204" pitchFamily="34" charset="0"/>
            </a:endParaRPr>
          </a:p>
          <a:p>
            <a:pPr>
              <a:spcAft>
                <a:spcPts val="300"/>
              </a:spcAft>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제공 자료의 한계로 </a:t>
            </a:r>
            <a:r>
              <a:rPr lang="en-US" altLang="ko-KR" sz="800" i="1">
                <a:latin typeface="Arial" panose="020B0604020202020204" pitchFamily="34" charset="0"/>
                <a:ea typeface="+mj-ea"/>
                <a:cs typeface="Arial" panose="020B0604020202020204" pitchFamily="34" charset="0"/>
              </a:rPr>
              <a:t>2022</a:t>
            </a:r>
            <a:r>
              <a:rPr lang="ko-KR" altLang="en-US" sz="800" i="1">
                <a:latin typeface="Arial" panose="020B0604020202020204" pitchFamily="34" charset="0"/>
                <a:ea typeface="+mj-ea"/>
                <a:cs typeface="Arial" panose="020B0604020202020204" pitchFamily="34" charset="0"/>
              </a:rPr>
              <a:t>년 개시결정일까지의 </a:t>
            </a:r>
            <a:r>
              <a:rPr lang="en-US" altLang="ko-KR" sz="800" i="1">
                <a:latin typeface="Arial" panose="020B0604020202020204" pitchFamily="34" charset="0"/>
                <a:ea typeface="+mj-ea"/>
                <a:cs typeface="Arial" panose="020B0604020202020204" pitchFamily="34" charset="0"/>
              </a:rPr>
              <a:t>CF </a:t>
            </a:r>
            <a:r>
              <a:rPr lang="ko-KR" altLang="en-US" sz="800" i="1">
                <a:latin typeface="Arial" panose="020B0604020202020204" pitchFamily="34" charset="0"/>
                <a:ea typeface="+mj-ea"/>
                <a:cs typeface="Arial" panose="020B0604020202020204" pitchFamily="34" charset="0"/>
              </a:rPr>
              <a:t>분석은 불가함</a:t>
            </a:r>
          </a:p>
        </p:txBody>
      </p:sp>
      <p:graphicFrame>
        <p:nvGraphicFramePr>
          <p:cNvPr id="7" name="표 6">
            <a:extLst>
              <a:ext uri="{FF2B5EF4-FFF2-40B4-BE49-F238E27FC236}">
                <a16:creationId xmlns:a16="http://schemas.microsoft.com/office/drawing/2014/main" id="{A3DE61C4-41D8-4A66-8B07-1AC22B41F8AE}"/>
              </a:ext>
            </a:extLst>
          </p:cNvPr>
          <p:cNvGraphicFramePr>
            <a:graphicFrameLocks noGrp="1"/>
          </p:cNvGraphicFramePr>
          <p:nvPr>
            <p:extLst>
              <p:ext uri="{D42A27DB-BD31-4B8C-83A1-F6EECF244321}">
                <p14:modId xmlns:p14="http://schemas.microsoft.com/office/powerpoint/2010/main" val="2118322374"/>
              </p:ext>
            </p:extLst>
          </p:nvPr>
        </p:nvGraphicFramePr>
        <p:xfrm>
          <a:off x="6314932" y="3777968"/>
          <a:ext cx="1371600" cy="609600"/>
        </p:xfrm>
        <a:graphic>
          <a:graphicData uri="http://schemas.openxmlformats.org/drawingml/2006/table">
            <a:tbl>
              <a:tblPr/>
              <a:tblGrid>
                <a:gridCol w="685800">
                  <a:extLst>
                    <a:ext uri="{9D8B030D-6E8A-4147-A177-3AD203B41FA5}">
                      <a16:colId xmlns:a16="http://schemas.microsoft.com/office/drawing/2014/main" val="1506482438"/>
                    </a:ext>
                  </a:extLst>
                </a:gridCol>
                <a:gridCol w="685800">
                  <a:extLst>
                    <a:ext uri="{9D8B030D-6E8A-4147-A177-3AD203B41FA5}">
                      <a16:colId xmlns:a16="http://schemas.microsoft.com/office/drawing/2014/main" val="46953724"/>
                    </a:ext>
                  </a:extLst>
                </a:gridCol>
              </a:tblGrid>
              <a:tr h="101976">
                <a:tc>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5806774"/>
                  </a:ext>
                </a:extLst>
              </a:tr>
              <a:tr h="10197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(3,943)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868307054"/>
                  </a:ext>
                </a:extLst>
              </a:tr>
              <a:tr h="10197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선급금</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(1,274)</a:t>
                      </a:r>
                    </a:p>
                  </a:txBody>
                  <a:tcPr marL="36000" marR="36000" marT="0" marB="0" anchor="ctr">
                    <a:lnL>
                      <a:noFill/>
                    </a:lnL>
                    <a:lnR>
                      <a:noFill/>
                    </a:lnR>
                    <a:lnT>
                      <a:noFill/>
                    </a:lnT>
                    <a:lnB>
                      <a:noFill/>
                    </a:lnB>
                  </a:tcPr>
                </a:tc>
                <a:extLst>
                  <a:ext uri="{0D108BD9-81ED-4DB2-BD59-A6C34878D82A}">
                    <a16:rowId xmlns:a16="http://schemas.microsoft.com/office/drawing/2014/main" val="1683208602"/>
                  </a:ext>
                </a:extLst>
              </a:tr>
              <a:tr h="10197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미수금</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(8,482)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4594229"/>
                  </a:ext>
                </a:extLst>
              </a:tr>
              <a:tr h="10835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(13,699)</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133675019"/>
                  </a:ext>
                </a:extLst>
              </a:tr>
            </a:tbl>
          </a:graphicData>
        </a:graphic>
      </p:graphicFrame>
      <p:cxnSp>
        <p:nvCxnSpPr>
          <p:cNvPr id="43" name="꺾인 연결선 40">
            <a:extLst>
              <a:ext uri="{FF2B5EF4-FFF2-40B4-BE49-F238E27FC236}">
                <a16:creationId xmlns:a16="http://schemas.microsoft.com/office/drawing/2014/main" id="{FA22A03E-DD6D-4929-AF37-124E7A767BFA}"/>
              </a:ext>
            </a:extLst>
          </p:cNvPr>
          <p:cNvCxnSpPr>
            <a:cxnSpLocks/>
          </p:cNvCxnSpPr>
          <p:nvPr/>
        </p:nvCxnSpPr>
        <p:spPr>
          <a:xfrm rot="16200000" flipH="1">
            <a:off x="3674694" y="4220928"/>
            <a:ext cx="178814" cy="2923224"/>
          </a:xfrm>
          <a:prstGeom prst="bentConnector3">
            <a:avLst>
              <a:gd name="adj1" fmla="val -362219"/>
            </a:avLst>
          </a:prstGeom>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5809DD8-BFD0-438F-B8D5-B12F635B45DB}"/>
              </a:ext>
            </a:extLst>
          </p:cNvPr>
          <p:cNvSpPr txBox="1"/>
          <p:nvPr/>
        </p:nvSpPr>
        <p:spPr>
          <a:xfrm>
            <a:off x="3041814" y="4960389"/>
            <a:ext cx="1606127" cy="123111"/>
          </a:xfrm>
          <a:prstGeom prst="rect">
            <a:avLst/>
          </a:prstGeom>
          <a:noFill/>
        </p:spPr>
        <p:txBody>
          <a:bodyPr wrap="square" lIns="36000" tIns="0" rIns="36000" bIns="0" rtlCol="0" anchor="ctr">
            <a:spAutoFit/>
          </a:bodyPr>
          <a:lstStyle/>
          <a:p>
            <a:pPr algn="ctr"/>
            <a:r>
              <a:rPr lang="en-US" altLang="ko-KR" sz="800">
                <a:solidFill>
                  <a:schemeClr val="accent1">
                    <a:lumMod val="75000"/>
                  </a:schemeClr>
                </a:solidFill>
                <a:latin typeface="Arial" panose="020B0604020202020204" pitchFamily="34" charset="0"/>
                <a:cs typeface="Arial" panose="020B0604020202020204" pitchFamily="34" charset="0"/>
              </a:rPr>
              <a:t>Total Operating CF: (25,747)</a:t>
            </a:r>
            <a:endParaRPr lang="ko-KR" altLang="en-US" sz="800">
              <a:solidFill>
                <a:schemeClr val="accent1">
                  <a:lumMod val="75000"/>
                </a:schemeClr>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8E631BFF-912D-40B9-B9A6-118B57EFBD69}"/>
              </a:ext>
            </a:extLst>
          </p:cNvPr>
          <p:cNvSpPr txBox="1"/>
          <p:nvPr/>
        </p:nvSpPr>
        <p:spPr>
          <a:xfrm>
            <a:off x="5684463" y="4980330"/>
            <a:ext cx="1698809" cy="123111"/>
          </a:xfrm>
          <a:prstGeom prst="rect">
            <a:avLst/>
          </a:prstGeom>
          <a:solidFill>
            <a:schemeClr val="bg1"/>
          </a:solidFill>
        </p:spPr>
        <p:txBody>
          <a:bodyPr wrap="square" lIns="36000" tIns="0" rIns="36000" bIns="0" rtlCol="0" anchor="ctr">
            <a:spAutoFit/>
          </a:bodyPr>
          <a:lstStyle/>
          <a:p>
            <a:pPr algn="ctr"/>
            <a:r>
              <a:rPr lang="en-US" altLang="ko-KR" sz="800">
                <a:solidFill>
                  <a:schemeClr val="accent5">
                    <a:lumMod val="50000"/>
                  </a:schemeClr>
                </a:solidFill>
                <a:latin typeface="Arial" panose="020B0604020202020204" pitchFamily="34" charset="0"/>
                <a:cs typeface="Arial" panose="020B0604020202020204" pitchFamily="34" charset="0"/>
              </a:rPr>
              <a:t>Total Investing CF: (30,195)</a:t>
            </a:r>
            <a:endParaRPr lang="ko-KR" altLang="en-US" sz="800">
              <a:solidFill>
                <a:schemeClr val="accent5">
                  <a:lumMod val="50000"/>
                </a:schemeClr>
              </a:solidFill>
              <a:latin typeface="Arial" panose="020B0604020202020204" pitchFamily="34" charset="0"/>
              <a:cs typeface="Arial" panose="020B0604020202020204" pitchFamily="34" charset="0"/>
            </a:endParaRPr>
          </a:p>
        </p:txBody>
      </p:sp>
      <p:cxnSp>
        <p:nvCxnSpPr>
          <p:cNvPr id="56" name="꺾인 연결선 42">
            <a:extLst>
              <a:ext uri="{FF2B5EF4-FFF2-40B4-BE49-F238E27FC236}">
                <a16:creationId xmlns:a16="http://schemas.microsoft.com/office/drawing/2014/main" id="{22AAA313-DE01-4E93-9F8F-CBA98C06418E}"/>
              </a:ext>
            </a:extLst>
          </p:cNvPr>
          <p:cNvCxnSpPr>
            <a:cxnSpLocks/>
          </p:cNvCxnSpPr>
          <p:nvPr/>
        </p:nvCxnSpPr>
        <p:spPr>
          <a:xfrm rot="16200000" flipH="1" flipV="1">
            <a:off x="6465288" y="4487976"/>
            <a:ext cx="83820" cy="2506416"/>
          </a:xfrm>
          <a:prstGeom prst="bentConnector3">
            <a:avLst>
              <a:gd name="adj1" fmla="val -900000"/>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0B64C88-B79F-4F80-8580-0581B89DFA36}"/>
              </a:ext>
            </a:extLst>
          </p:cNvPr>
          <p:cNvSpPr txBox="1"/>
          <p:nvPr/>
        </p:nvSpPr>
        <p:spPr>
          <a:xfrm>
            <a:off x="7832391" y="4980329"/>
            <a:ext cx="1358813" cy="123111"/>
          </a:xfrm>
          <a:prstGeom prst="rect">
            <a:avLst/>
          </a:prstGeom>
          <a:solidFill>
            <a:schemeClr val="bg1"/>
          </a:solidFill>
        </p:spPr>
        <p:txBody>
          <a:bodyPr wrap="square" lIns="36000" tIns="0" rIns="36000" bIns="0" rtlCol="0" anchor="ctr">
            <a:spAutoFit/>
          </a:bodyPr>
          <a:lstStyle/>
          <a:p>
            <a:pPr algn="ctr"/>
            <a:r>
              <a:rPr lang="en-US" altLang="ko-KR" sz="800">
                <a:solidFill>
                  <a:schemeClr val="accent1">
                    <a:lumMod val="75000"/>
                  </a:schemeClr>
                </a:solidFill>
                <a:latin typeface="Arial" panose="020B0604020202020204" pitchFamily="34" charset="0"/>
                <a:cs typeface="Arial" panose="020B0604020202020204" pitchFamily="34" charset="0"/>
              </a:rPr>
              <a:t>Total Financing CF: 37,131</a:t>
            </a:r>
            <a:endParaRPr lang="ko-KR" altLang="en-US" sz="800">
              <a:solidFill>
                <a:schemeClr val="accent1">
                  <a:lumMod val="75000"/>
                </a:schemeClr>
              </a:solidFill>
              <a:latin typeface="Arial" panose="020B0604020202020204" pitchFamily="34" charset="0"/>
              <a:cs typeface="Arial" panose="020B0604020202020204" pitchFamily="34" charset="0"/>
            </a:endParaRPr>
          </a:p>
        </p:txBody>
      </p:sp>
      <p:cxnSp>
        <p:nvCxnSpPr>
          <p:cNvPr id="60" name="꺾인 연결선 48">
            <a:extLst>
              <a:ext uri="{FF2B5EF4-FFF2-40B4-BE49-F238E27FC236}">
                <a16:creationId xmlns:a16="http://schemas.microsoft.com/office/drawing/2014/main" id="{65CDE052-93E5-4731-8BF6-3740E75639F9}"/>
              </a:ext>
            </a:extLst>
          </p:cNvPr>
          <p:cNvCxnSpPr>
            <a:cxnSpLocks/>
          </p:cNvCxnSpPr>
          <p:nvPr/>
        </p:nvCxnSpPr>
        <p:spPr>
          <a:xfrm rot="5400000" flipH="1" flipV="1">
            <a:off x="8471328" y="4936911"/>
            <a:ext cx="82951" cy="1433000"/>
          </a:xfrm>
          <a:prstGeom prst="bentConnector3">
            <a:avLst>
              <a:gd name="adj1" fmla="val 908381"/>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cx1="http://schemas.microsoft.com/office/drawing/2015/9/8/chartex">
        <mc:Choice Requires="cx1">
          <p:graphicFrame>
            <p:nvGraphicFramePr>
              <p:cNvPr id="68" name="차트 67">
                <a:extLst>
                  <a:ext uri="{FF2B5EF4-FFF2-40B4-BE49-F238E27FC236}">
                    <a16:creationId xmlns:a16="http://schemas.microsoft.com/office/drawing/2014/main" id="{EB5E11EA-2DBF-4333-9946-02E139D2CD92}"/>
                  </a:ext>
                </a:extLst>
              </p:cNvPr>
              <p:cNvGraphicFramePr/>
              <p:nvPr>
                <p:extLst>
                  <p:ext uri="{D42A27DB-BD31-4B8C-83A1-F6EECF244321}">
                    <p14:modId xmlns:p14="http://schemas.microsoft.com/office/powerpoint/2010/main" val="3969921083"/>
                  </p:ext>
                </p:extLst>
              </p:nvPr>
            </p:nvGraphicFramePr>
            <p:xfrm>
              <a:off x="2026763" y="4880564"/>
              <a:ext cx="7477200" cy="13680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8" name="차트 67">
                <a:extLst>
                  <a:ext uri="{FF2B5EF4-FFF2-40B4-BE49-F238E27FC236}">
                    <a16:creationId xmlns:a16="http://schemas.microsoft.com/office/drawing/2014/main" id="{EB5E11EA-2DBF-4333-9946-02E139D2CD92}"/>
                  </a:ext>
                </a:extLst>
              </p:cNvPr>
              <p:cNvPicPr>
                <a:picLocks noGrp="1" noRot="1" noChangeAspect="1" noMove="1" noResize="1" noEditPoints="1" noAdjustHandles="1" noChangeArrowheads="1" noChangeShapeType="1"/>
              </p:cNvPicPr>
              <p:nvPr/>
            </p:nvPicPr>
            <p:blipFill>
              <a:blip r:embed="rId4"/>
              <a:stretch>
                <a:fillRect/>
              </a:stretch>
            </p:blipFill>
            <p:spPr>
              <a:xfrm>
                <a:off x="2026763" y="4880564"/>
                <a:ext cx="7477200" cy="1368000"/>
              </a:xfrm>
              <a:prstGeom prst="rect">
                <a:avLst/>
              </a:prstGeom>
            </p:spPr>
          </p:pic>
        </mc:Fallback>
      </mc:AlternateContent>
      <p:sp>
        <p:nvSpPr>
          <p:cNvPr id="25" name="TextBox 24">
            <a:extLst>
              <a:ext uri="{FF2B5EF4-FFF2-40B4-BE49-F238E27FC236}">
                <a16:creationId xmlns:a16="http://schemas.microsoft.com/office/drawing/2014/main" id="{5D839296-0B28-4B0A-A041-D44B95BB25C1}"/>
              </a:ext>
            </a:extLst>
          </p:cNvPr>
          <p:cNvSpPr txBox="1"/>
          <p:nvPr/>
        </p:nvSpPr>
        <p:spPr>
          <a:xfrm>
            <a:off x="5088416" y="5942095"/>
            <a:ext cx="427962" cy="276999"/>
          </a:xfrm>
          <a:prstGeom prst="rect">
            <a:avLst/>
          </a:prstGeom>
          <a:solidFill>
            <a:schemeClr val="bg1"/>
          </a:solidFill>
        </p:spPr>
        <p:txBody>
          <a:bodyPr wrap="square" lIns="0" tIns="0" rIns="0" bIns="0" rtlCol="0">
            <a:spAutoFit/>
          </a:bodyPr>
          <a:lstStyle/>
          <a:p>
            <a:r>
              <a:rPr lang="en-US" altLang="ko-KR" sz="600" b="1">
                <a:latin typeface="Arial" panose="020B0604020202020204" pitchFamily="34" charset="0"/>
                <a:cs typeface="Arial" panose="020B0604020202020204" pitchFamily="34" charset="0"/>
              </a:rPr>
              <a:t>Cash </a:t>
            </a:r>
          </a:p>
          <a:p>
            <a:r>
              <a:rPr lang="en-US" altLang="ko-KR" sz="600" b="1">
                <a:latin typeface="Arial" panose="020B0604020202020204" pitchFamily="34" charset="0"/>
                <a:cs typeface="Arial" panose="020B0604020202020204" pitchFamily="34" charset="0"/>
              </a:rPr>
              <a:t>after </a:t>
            </a:r>
            <a:r>
              <a:rPr lang="en-US" altLang="ko-KR" sz="600" b="1" spc="-50">
                <a:latin typeface="Arial" panose="020B0604020202020204" pitchFamily="34" charset="0"/>
                <a:cs typeface="Arial" panose="020B0604020202020204" pitchFamily="34" charset="0"/>
              </a:rPr>
              <a:t>Operating</a:t>
            </a:r>
            <a:endParaRPr lang="ko-KR" altLang="en-US" sz="600" b="1" spc="-5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BAD4557F-4272-4CBC-908D-EB3B6B3A50F7}"/>
              </a:ext>
            </a:extLst>
          </p:cNvPr>
          <p:cNvSpPr txBox="1"/>
          <p:nvPr/>
        </p:nvSpPr>
        <p:spPr>
          <a:xfrm>
            <a:off x="7605215" y="5965101"/>
            <a:ext cx="495686" cy="276999"/>
          </a:xfrm>
          <a:prstGeom prst="rect">
            <a:avLst/>
          </a:prstGeom>
          <a:solidFill>
            <a:schemeClr val="bg1"/>
          </a:solidFill>
        </p:spPr>
        <p:txBody>
          <a:bodyPr wrap="square" lIns="0" tIns="0" rIns="0" bIns="0" rtlCol="0">
            <a:spAutoFit/>
          </a:bodyPr>
          <a:lstStyle/>
          <a:p>
            <a:r>
              <a:rPr lang="en-US" altLang="ko-KR" sz="600" b="1">
                <a:latin typeface="Arial" panose="020B0604020202020204" pitchFamily="34" charset="0"/>
                <a:cs typeface="Arial" panose="020B0604020202020204" pitchFamily="34" charset="0"/>
              </a:rPr>
              <a:t>Cash after </a:t>
            </a:r>
            <a:r>
              <a:rPr lang="en-US" altLang="ko-KR" sz="600" b="1" spc="-50">
                <a:latin typeface="Arial" panose="020B0604020202020204" pitchFamily="34" charset="0"/>
                <a:cs typeface="Arial" panose="020B0604020202020204" pitchFamily="34" charset="0"/>
              </a:rPr>
              <a:t>Operating &amp;</a:t>
            </a:r>
          </a:p>
          <a:p>
            <a:r>
              <a:rPr lang="en-US" altLang="ko-KR" sz="600" b="1" spc="-50">
                <a:latin typeface="Arial" panose="020B0604020202020204" pitchFamily="34" charset="0"/>
                <a:cs typeface="Arial" panose="020B0604020202020204" pitchFamily="34" charset="0"/>
              </a:rPr>
              <a:t>Investing</a:t>
            </a:r>
            <a:endParaRPr lang="ko-KR" altLang="en-US" sz="600" b="1" spc="-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4544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674597010"/>
              </p:ext>
            </p:extLst>
          </p:nvPr>
        </p:nvGraphicFramePr>
        <p:xfrm>
          <a:off x="468001" y="1191600"/>
          <a:ext cx="9038334" cy="505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Operating Results  (</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회사는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2019</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이후 매년 음</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의 영업현금흐름을 창출하고 있으며</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10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기보유</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Cash </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및 재무현금흐름 유입 해당액을 통해 영업현금유출을 보전하였음</a:t>
                      </a: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Operating Results (2/7)</a:t>
            </a:r>
          </a:p>
        </p:txBody>
      </p:sp>
      <p:sp>
        <p:nvSpPr>
          <p:cNvPr id="46" name="순서도: 연결자 45">
            <a:extLst>
              <a:ext uri="{FF2B5EF4-FFF2-40B4-BE49-F238E27FC236}">
                <a16:creationId xmlns:a16="http://schemas.microsoft.com/office/drawing/2014/main" id="{D395F604-8278-4FB2-87E0-8D5AB3182525}"/>
              </a:ext>
            </a:extLst>
          </p:cNvPr>
          <p:cNvSpPr/>
          <p:nvPr/>
        </p:nvSpPr>
        <p:spPr bwMode="auto">
          <a:xfrm>
            <a:off x="5987899" y="152877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47" name="TextBox 46">
            <a:extLst>
              <a:ext uri="{FF2B5EF4-FFF2-40B4-BE49-F238E27FC236}">
                <a16:creationId xmlns:a16="http://schemas.microsoft.com/office/drawing/2014/main" id="{2F549734-9AD5-4930-92FF-4237D9FF5612}"/>
              </a:ext>
            </a:extLst>
          </p:cNvPr>
          <p:cNvSpPr txBox="1"/>
          <p:nvPr/>
        </p:nvSpPr>
        <p:spPr>
          <a:xfrm>
            <a:off x="6168454" y="1523213"/>
            <a:ext cx="3242775" cy="754117"/>
          </a:xfrm>
          <a:prstGeom prst="rect">
            <a:avLst/>
          </a:prstGeom>
          <a:noFill/>
        </p:spPr>
        <p:txBody>
          <a:bodyPr wrap="square" lIns="0" tIns="0" rIns="0" bIns="0" rtlCol="0">
            <a:spAutoFit/>
          </a:bodyPr>
          <a:lstStyle/>
          <a:p>
            <a:pPr>
              <a:lnSpc>
                <a:spcPts val="1200"/>
              </a:lnSpc>
            </a:pPr>
            <a:r>
              <a:rPr lang="ko-KR" altLang="en-US" sz="900" b="1" u="sng">
                <a:latin typeface="Arial" panose="020B0604020202020204" pitchFamily="34" charset="0"/>
                <a:cs typeface="Arial" panose="020B0604020202020204" pitchFamily="34" charset="0"/>
              </a:rPr>
              <a:t>매출 현금유입 </a:t>
            </a:r>
            <a:r>
              <a:rPr lang="en-US" altLang="ko-KR" sz="900" b="1" u="sng">
                <a:latin typeface="Arial" panose="020B0604020202020204" pitchFamily="34" charset="0"/>
                <a:cs typeface="Arial" panose="020B0604020202020204" pitchFamily="34" charset="0"/>
              </a:rPr>
              <a:t>(3,326</a:t>
            </a:r>
            <a:r>
              <a:rPr lang="ko-KR" altLang="en-US" sz="900" b="1" u="sng">
                <a:latin typeface="Arial" panose="020B0604020202020204" pitchFamily="34" charset="0"/>
                <a:cs typeface="Arial" panose="020B0604020202020204" pitchFamily="34" charset="0"/>
              </a:rPr>
              <a:t>억원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 </a:t>
            </a:r>
          </a:p>
          <a:p>
            <a:pPr marL="144000" indent="-108000">
              <a:lnSpc>
                <a:spcPts val="1200"/>
              </a:lnSpc>
              <a:buClr>
                <a:srgbClr val="00338D"/>
              </a:buClr>
              <a:buFont typeface="Arial" panose="020B0604020202020204" pitchFamily="34" charset="0"/>
              <a:buChar char="•"/>
            </a:pPr>
            <a:r>
              <a:rPr lang="en-US" altLang="ko-KR" sz="800">
                <a:latin typeface="Arial" panose="020B0604020202020204" pitchFamily="34" charset="0"/>
                <a:cs typeface="Arial" panose="020B0604020202020204" pitchFamily="34" charset="0"/>
              </a:rPr>
              <a:t>2019</a:t>
            </a:r>
            <a:r>
              <a:rPr lang="ko-KR" altLang="en-US" sz="800">
                <a:latin typeface="Arial" panose="020B0604020202020204" pitchFamily="34" charset="0"/>
                <a:cs typeface="Arial" panose="020B0604020202020204" pitchFamily="34" charset="0"/>
              </a:rPr>
              <a:t>년 이후 매년 매출액의 감소로 인해 매출 현금유입 또한 감소하는 추세임</a:t>
            </a: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매출 규모를 고려할 때</a:t>
            </a:r>
            <a:r>
              <a:rPr lang="en-US" altLang="ko-KR" sz="800">
                <a:latin typeface="Arial" panose="020B0604020202020204" pitchFamily="34" charset="0"/>
                <a:cs typeface="Arial" panose="020B0604020202020204" pitchFamily="34" charset="0"/>
              </a:rPr>
              <a:t>,</a:t>
            </a:r>
            <a:r>
              <a:rPr lang="ko-KR" altLang="en-US" sz="800">
                <a:latin typeface="Arial" panose="020B0604020202020204" pitchFamily="34" charset="0"/>
                <a:cs typeface="Arial" panose="020B0604020202020204" pitchFamily="34" charset="0"/>
              </a:rPr>
              <a:t> 운전자본의 변동이 현금흐름에 유의적인 영향을 미치지는 않고 있는 것으로 분석됨</a:t>
            </a:r>
            <a:endParaRPr lang="en-US" altLang="ko-KR" sz="800">
              <a:latin typeface="Arial" panose="020B0604020202020204" pitchFamily="34" charset="0"/>
              <a:cs typeface="Arial" panose="020B0604020202020204" pitchFamily="34" charset="0"/>
            </a:endParaRPr>
          </a:p>
        </p:txBody>
      </p:sp>
      <p:sp>
        <p:nvSpPr>
          <p:cNvPr id="48" name="순서도: 연결자 47">
            <a:extLst>
              <a:ext uri="{FF2B5EF4-FFF2-40B4-BE49-F238E27FC236}">
                <a16:creationId xmlns:a16="http://schemas.microsoft.com/office/drawing/2014/main" id="{3F6BF513-FAA5-48D0-8821-588976874340}"/>
              </a:ext>
            </a:extLst>
          </p:cNvPr>
          <p:cNvSpPr/>
          <p:nvPr/>
        </p:nvSpPr>
        <p:spPr bwMode="auto">
          <a:xfrm>
            <a:off x="5987899" y="320061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5</a:t>
            </a:r>
            <a:endParaRPr lang="ko-KR" altLang="en-US" sz="800" b="1" kern="0">
              <a:solidFill>
                <a:srgbClr val="FFFFFF"/>
              </a:solidFill>
              <a:cs typeface="Arial" panose="020B0604020202020204" pitchFamily="34" charset="0"/>
            </a:endParaRPr>
          </a:p>
        </p:txBody>
      </p:sp>
      <p:sp>
        <p:nvSpPr>
          <p:cNvPr id="50" name="TextBox 49">
            <a:extLst>
              <a:ext uri="{FF2B5EF4-FFF2-40B4-BE49-F238E27FC236}">
                <a16:creationId xmlns:a16="http://schemas.microsoft.com/office/drawing/2014/main" id="{59CF5DB7-3E8D-44C4-8F87-E0F9C9E9A1DF}"/>
              </a:ext>
            </a:extLst>
          </p:cNvPr>
          <p:cNvSpPr txBox="1"/>
          <p:nvPr/>
        </p:nvSpPr>
        <p:spPr>
          <a:xfrm>
            <a:off x="6170400" y="3195050"/>
            <a:ext cx="3242775" cy="908005"/>
          </a:xfrm>
          <a:prstGeom prst="rect">
            <a:avLst/>
          </a:prstGeom>
          <a:noFill/>
        </p:spPr>
        <p:txBody>
          <a:bodyPr wrap="square" lIns="0" tIns="0" rIns="0" bIns="0" rtlCol="0">
            <a:spAutoFit/>
          </a:bodyPr>
          <a:lstStyle/>
          <a:p>
            <a:pPr>
              <a:lnSpc>
                <a:spcPts val="1200"/>
              </a:lnSpc>
            </a:pPr>
            <a:r>
              <a:rPr lang="ko-KR" altLang="en-US" sz="900" b="1" u="sng">
                <a:latin typeface="Arial" panose="020B0604020202020204" pitchFamily="34" charset="0"/>
                <a:cs typeface="Arial" panose="020B0604020202020204" pitchFamily="34" charset="0"/>
              </a:rPr>
              <a:t>인건비성 항목의 지급 </a:t>
            </a:r>
            <a:r>
              <a:rPr lang="en-US" altLang="ko-KR" sz="900" b="1" u="sng">
                <a:latin typeface="Arial" panose="020B0604020202020204" pitchFamily="34" charset="0"/>
                <a:cs typeface="Arial" panose="020B0604020202020204" pitchFamily="34" charset="0"/>
              </a:rPr>
              <a:t>(-503</a:t>
            </a:r>
            <a:r>
              <a:rPr lang="ko-KR" altLang="en-US" sz="900" b="1" u="sng">
                <a:latin typeface="Arial" panose="020B0604020202020204" pitchFamily="34" charset="0"/>
                <a:cs typeface="Arial" panose="020B0604020202020204" pitchFamily="34" charset="0"/>
              </a:rPr>
              <a:t>억원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 </a:t>
            </a:r>
          </a:p>
          <a:p>
            <a:pPr marL="144000" indent="-108000">
              <a:lnSpc>
                <a:spcPts val="1200"/>
              </a:lnSpc>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인건비성 항목은 급여</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퇴직급여</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복리후생비</a:t>
            </a:r>
            <a:r>
              <a:rPr lang="en-US" altLang="ko-KR" sz="800">
                <a:latin typeface="Arial" panose="020B0604020202020204" pitchFamily="34" charset="0"/>
                <a:cs typeface="Arial" panose="020B0604020202020204" pitchFamily="34" charset="0"/>
              </a:rPr>
              <a:t>, </a:t>
            </a:r>
            <a:r>
              <a:rPr lang="ko-KR" altLang="en-US" sz="800" err="1">
                <a:latin typeface="Arial" panose="020B0604020202020204" pitchFamily="34" charset="0"/>
                <a:cs typeface="Arial" panose="020B0604020202020204" pitchFamily="34" charset="0"/>
              </a:rPr>
              <a:t>세금과공과</a:t>
            </a:r>
            <a:r>
              <a:rPr lang="ko-KR" altLang="en-US" sz="800">
                <a:latin typeface="Arial" panose="020B0604020202020204" pitchFamily="34" charset="0"/>
                <a:cs typeface="Arial" panose="020B0604020202020204" pitchFamily="34" charset="0"/>
              </a:rPr>
              <a:t> 등을 포함하며</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자기주식 무상출연 시 상대계정으로 인식한 복리후생비 해당액은 제외됨</a:t>
            </a: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회사는 매년 매출 현금유입의 약 </a:t>
            </a:r>
            <a:r>
              <a:rPr lang="en-US" altLang="ko-KR" sz="800">
                <a:latin typeface="Arial" panose="020B0604020202020204" pitchFamily="34" charset="0"/>
                <a:cs typeface="Arial" panose="020B0604020202020204" pitchFamily="34" charset="0"/>
              </a:rPr>
              <a:t>13~17%</a:t>
            </a:r>
            <a:r>
              <a:rPr lang="ko-KR" altLang="en-US" sz="800">
                <a:latin typeface="Arial" panose="020B0604020202020204" pitchFamily="34" charset="0"/>
                <a:cs typeface="Arial" panose="020B0604020202020204" pitchFamily="34" charset="0"/>
              </a:rPr>
              <a:t>를 인건비성 항목의 지급에 사용하고 있는 것으로 분석됨</a:t>
            </a:r>
            <a:endParaRPr lang="en-US" altLang="ko-KR" sz="800">
              <a:latin typeface="Arial" panose="020B0604020202020204" pitchFamily="34" charset="0"/>
              <a:cs typeface="Arial" panose="020B0604020202020204" pitchFamily="34" charset="0"/>
            </a:endParaRPr>
          </a:p>
        </p:txBody>
      </p:sp>
      <p:sp>
        <p:nvSpPr>
          <p:cNvPr id="37" name="제목 2">
            <a:extLst>
              <a:ext uri="{FF2B5EF4-FFF2-40B4-BE49-F238E27FC236}">
                <a16:creationId xmlns:a16="http://schemas.microsoft.com/office/drawing/2014/main" id="{0DEA42B1-75AA-4FD7-B770-7C5BC12CF9F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27" name="직사각형 119">
            <a:extLst>
              <a:ext uri="{FF2B5EF4-FFF2-40B4-BE49-F238E27FC236}">
                <a16:creationId xmlns:a16="http://schemas.microsoft.com/office/drawing/2014/main" id="{919705B1-2CA2-4714-B8D3-FB75761DBD2E}"/>
              </a:ext>
            </a:extLst>
          </p:cNvPr>
          <p:cNvSpPr/>
          <p:nvPr/>
        </p:nvSpPr>
        <p:spPr bwMode="auto">
          <a:xfrm>
            <a:off x="-636544" y="599203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33" name="직사각형 32">
            <a:extLst>
              <a:ext uri="{FF2B5EF4-FFF2-40B4-BE49-F238E27FC236}">
                <a16:creationId xmlns:a16="http://schemas.microsoft.com/office/drawing/2014/main" id="{C521C0D4-9939-4D6E-9643-ED075D90A16A}"/>
              </a:ext>
            </a:extLst>
          </p:cNvPr>
          <p:cNvSpPr/>
          <p:nvPr/>
        </p:nvSpPr>
        <p:spPr>
          <a:xfrm>
            <a:off x="2247242" y="2489492"/>
            <a:ext cx="3600000"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연결자 37">
            <a:extLst>
              <a:ext uri="{FF2B5EF4-FFF2-40B4-BE49-F238E27FC236}">
                <a16:creationId xmlns:a16="http://schemas.microsoft.com/office/drawing/2014/main" id="{CE6452C1-FA98-4CAA-B196-6A64E400DFC9}"/>
              </a:ext>
            </a:extLst>
          </p:cNvPr>
          <p:cNvSpPr/>
          <p:nvPr/>
        </p:nvSpPr>
        <p:spPr bwMode="auto">
          <a:xfrm>
            <a:off x="2136798" y="247917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25" name="직사각형 24">
            <a:extLst>
              <a:ext uri="{FF2B5EF4-FFF2-40B4-BE49-F238E27FC236}">
                <a16:creationId xmlns:a16="http://schemas.microsoft.com/office/drawing/2014/main" id="{FCD078B5-D83F-436C-AC12-7C0DE77EB3BF}"/>
              </a:ext>
            </a:extLst>
          </p:cNvPr>
          <p:cNvSpPr/>
          <p:nvPr/>
        </p:nvSpPr>
        <p:spPr>
          <a:xfrm>
            <a:off x="2247242" y="2606603"/>
            <a:ext cx="3600000"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연결자 25">
            <a:extLst>
              <a:ext uri="{FF2B5EF4-FFF2-40B4-BE49-F238E27FC236}">
                <a16:creationId xmlns:a16="http://schemas.microsoft.com/office/drawing/2014/main" id="{4A0064C4-96BE-4257-8767-ED529ECE697D}"/>
              </a:ext>
            </a:extLst>
          </p:cNvPr>
          <p:cNvSpPr/>
          <p:nvPr/>
        </p:nvSpPr>
        <p:spPr bwMode="auto">
          <a:xfrm>
            <a:off x="2136798" y="259628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28" name="직사각형 27">
            <a:extLst>
              <a:ext uri="{FF2B5EF4-FFF2-40B4-BE49-F238E27FC236}">
                <a16:creationId xmlns:a16="http://schemas.microsoft.com/office/drawing/2014/main" id="{06D17493-541B-4052-9979-135F388ED4D1}"/>
              </a:ext>
            </a:extLst>
          </p:cNvPr>
          <p:cNvSpPr/>
          <p:nvPr/>
        </p:nvSpPr>
        <p:spPr>
          <a:xfrm>
            <a:off x="2247242" y="2723714"/>
            <a:ext cx="3600000"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연결자 28">
            <a:extLst>
              <a:ext uri="{FF2B5EF4-FFF2-40B4-BE49-F238E27FC236}">
                <a16:creationId xmlns:a16="http://schemas.microsoft.com/office/drawing/2014/main" id="{EB79ACAC-9D46-480F-BBE7-35389002F04E}"/>
              </a:ext>
            </a:extLst>
          </p:cNvPr>
          <p:cNvSpPr/>
          <p:nvPr/>
        </p:nvSpPr>
        <p:spPr bwMode="auto">
          <a:xfrm>
            <a:off x="2136798" y="271339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5</a:t>
            </a:r>
            <a:endParaRPr lang="ko-KR" altLang="en-US" sz="800" b="1" kern="0">
              <a:solidFill>
                <a:srgbClr val="FFFFFF"/>
              </a:solidFill>
              <a:cs typeface="Arial" panose="020B0604020202020204" pitchFamily="34" charset="0"/>
            </a:endParaRPr>
          </a:p>
        </p:txBody>
      </p:sp>
      <p:graphicFrame>
        <p:nvGraphicFramePr>
          <p:cNvPr id="3" name="표 2">
            <a:extLst>
              <a:ext uri="{FF2B5EF4-FFF2-40B4-BE49-F238E27FC236}">
                <a16:creationId xmlns:a16="http://schemas.microsoft.com/office/drawing/2014/main" id="{33389E65-DD69-4837-9A71-9D24DD8AFE39}"/>
              </a:ext>
            </a:extLst>
          </p:cNvPr>
          <p:cNvGraphicFramePr>
            <a:graphicFrameLocks noGrp="1"/>
          </p:cNvGraphicFramePr>
          <p:nvPr>
            <p:extLst>
              <p:ext uri="{D42A27DB-BD31-4B8C-83A1-F6EECF244321}">
                <p14:modId xmlns:p14="http://schemas.microsoft.com/office/powerpoint/2010/main" val="3586327587"/>
              </p:ext>
            </p:extLst>
          </p:nvPr>
        </p:nvGraphicFramePr>
        <p:xfrm>
          <a:off x="6314400" y="2285680"/>
          <a:ext cx="3024000" cy="853440"/>
        </p:xfrm>
        <a:graphic>
          <a:graphicData uri="http://schemas.openxmlformats.org/drawingml/2006/table">
            <a:tbl>
              <a:tblPr/>
              <a:tblGrid>
                <a:gridCol w="576000">
                  <a:extLst>
                    <a:ext uri="{9D8B030D-6E8A-4147-A177-3AD203B41FA5}">
                      <a16:colId xmlns:a16="http://schemas.microsoft.com/office/drawing/2014/main" val="3650766872"/>
                    </a:ext>
                  </a:extLst>
                </a:gridCol>
                <a:gridCol w="576000">
                  <a:extLst>
                    <a:ext uri="{9D8B030D-6E8A-4147-A177-3AD203B41FA5}">
                      <a16:colId xmlns:a16="http://schemas.microsoft.com/office/drawing/2014/main" val="2967372473"/>
                    </a:ext>
                  </a:extLst>
                </a:gridCol>
                <a:gridCol w="468000">
                  <a:extLst>
                    <a:ext uri="{9D8B030D-6E8A-4147-A177-3AD203B41FA5}">
                      <a16:colId xmlns:a16="http://schemas.microsoft.com/office/drawing/2014/main" val="910771165"/>
                    </a:ext>
                  </a:extLst>
                </a:gridCol>
                <a:gridCol w="468000">
                  <a:extLst>
                    <a:ext uri="{9D8B030D-6E8A-4147-A177-3AD203B41FA5}">
                      <a16:colId xmlns:a16="http://schemas.microsoft.com/office/drawing/2014/main" val="1781409095"/>
                    </a:ext>
                  </a:extLst>
                </a:gridCol>
                <a:gridCol w="468000">
                  <a:extLst>
                    <a:ext uri="{9D8B030D-6E8A-4147-A177-3AD203B41FA5}">
                      <a16:colId xmlns:a16="http://schemas.microsoft.com/office/drawing/2014/main" val="2561997578"/>
                    </a:ext>
                  </a:extLst>
                </a:gridCol>
                <a:gridCol w="468000">
                  <a:extLst>
                    <a:ext uri="{9D8B030D-6E8A-4147-A177-3AD203B41FA5}">
                      <a16:colId xmlns:a16="http://schemas.microsoft.com/office/drawing/2014/main" val="1702378432"/>
                    </a:ext>
                  </a:extLst>
                </a:gridCol>
              </a:tblGrid>
              <a:tr h="91904">
                <a:tc gridSpan="2">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87841552"/>
                  </a:ext>
                </a:extLst>
              </a:tr>
              <a:tr h="91904">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매출채권</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순액</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14,556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18,742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12,521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8,008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71637140"/>
                  </a:ext>
                </a:extLst>
              </a:tr>
              <a:tr h="91904">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불법행위미수금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해당액</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3,943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38425074"/>
                  </a:ext>
                </a:extLst>
              </a:tr>
              <a:tr h="91904">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매출채권의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변동</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(4,186)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570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358293154"/>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매출</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r>
                        <a:rPr lang="en-US" sz="800" b="0" i="0" u="none" strike="noStrike">
                          <a:solidFill>
                            <a:srgbClr val="000000"/>
                          </a:solidFill>
                          <a:effectLst/>
                          <a:latin typeface="Arial" panose="020B0604020202020204" pitchFamily="34" charset="0"/>
                          <a:ea typeface="맑은 고딕" panose="020B0503020000020004" pitchFamily="50" charset="-127"/>
                        </a:rPr>
                        <a:t>B)</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126,695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111,683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90,097</a:t>
                      </a:r>
                    </a:p>
                  </a:txBody>
                  <a:tcPr marL="36000" marR="36000" marT="0" marB="0" anchor="ctr">
                    <a:lnL>
                      <a:noFill/>
                    </a:lnL>
                    <a:lnR>
                      <a:noFill/>
                    </a:lnR>
                    <a:lnT>
                      <a:noFill/>
                    </a:lnT>
                    <a:lnB>
                      <a:noFill/>
                    </a:lnB>
                  </a:tcPr>
                </a:tc>
                <a:extLst>
                  <a:ext uri="{0D108BD9-81ED-4DB2-BD59-A6C34878D82A}">
                    <a16:rowId xmlns:a16="http://schemas.microsoft.com/office/drawing/2014/main" val="853892229"/>
                  </a:ext>
                </a:extLst>
              </a:tr>
              <a:tr h="91904">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대손상각비</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en-US" sz="800" b="0" i="0" u="none" strike="noStrike">
                          <a:solidFill>
                            <a:srgbClr val="000000"/>
                          </a:solidFill>
                          <a:effectLst/>
                          <a:latin typeface="Arial" panose="020B0604020202020204" pitchFamily="34" charset="0"/>
                          <a:ea typeface="맑은 고딕" panose="020B0503020000020004" pitchFamily="50" charset="-127"/>
                        </a:rPr>
                        <a:t>C)</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(1,205)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854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(1,173)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52859764"/>
                  </a:ext>
                </a:extLst>
              </a:tr>
              <a:tr h="97648">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매출</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현금유입</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en-US" altLang="ko-KR" sz="800" b="1" i="0" u="none" strike="noStrike">
                          <a:solidFill>
                            <a:srgbClr val="000000"/>
                          </a:solidFill>
                          <a:effectLst/>
                          <a:latin typeface="Arial" panose="020B0604020202020204" pitchFamily="34" charset="0"/>
                          <a:ea typeface="맑은 고딕" panose="020B0503020000020004" pitchFamily="50" charset="-127"/>
                        </a:rPr>
                        <a:t>(A+B-C)</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123,715</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117,050</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91,840</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2652500099"/>
                  </a:ext>
                </a:extLst>
              </a:tr>
            </a:tbl>
          </a:graphicData>
        </a:graphic>
      </p:graphicFrame>
      <p:sp>
        <p:nvSpPr>
          <p:cNvPr id="32" name="순서도: 연결자 31">
            <a:extLst>
              <a:ext uri="{FF2B5EF4-FFF2-40B4-BE49-F238E27FC236}">
                <a16:creationId xmlns:a16="http://schemas.microsoft.com/office/drawing/2014/main" id="{EA0199A5-5023-495F-AAB7-6B7D92CA488D}"/>
              </a:ext>
            </a:extLst>
          </p:cNvPr>
          <p:cNvSpPr/>
          <p:nvPr/>
        </p:nvSpPr>
        <p:spPr bwMode="auto">
          <a:xfrm>
            <a:off x="2134820" y="499629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34" name="TextBox 33">
            <a:extLst>
              <a:ext uri="{FF2B5EF4-FFF2-40B4-BE49-F238E27FC236}">
                <a16:creationId xmlns:a16="http://schemas.microsoft.com/office/drawing/2014/main" id="{8A039521-96AC-4474-8130-38D445E1326D}"/>
              </a:ext>
            </a:extLst>
          </p:cNvPr>
          <p:cNvSpPr txBox="1"/>
          <p:nvPr/>
        </p:nvSpPr>
        <p:spPr>
          <a:xfrm>
            <a:off x="2315374" y="4990730"/>
            <a:ext cx="3906397" cy="446341"/>
          </a:xfrm>
          <a:prstGeom prst="rect">
            <a:avLst/>
          </a:prstGeom>
          <a:noFill/>
        </p:spPr>
        <p:txBody>
          <a:bodyPr wrap="square" lIns="0" tIns="0" rIns="0" bIns="0" rtlCol="0">
            <a:spAutoFit/>
          </a:bodyPr>
          <a:lstStyle/>
          <a:p>
            <a:pPr>
              <a:lnSpc>
                <a:spcPts val="1200"/>
              </a:lnSpc>
            </a:pPr>
            <a:r>
              <a:rPr lang="ko-KR" altLang="en-US" sz="900" b="1" u="sng">
                <a:latin typeface="Arial" panose="020B0604020202020204" pitchFamily="34" charset="0"/>
                <a:cs typeface="Arial" panose="020B0604020202020204" pitchFamily="34" charset="0"/>
              </a:rPr>
              <a:t>상품 및 원재료의 매입 </a:t>
            </a:r>
            <a:r>
              <a:rPr lang="en-US" altLang="ko-KR" sz="900" b="1" u="sng">
                <a:latin typeface="Arial" panose="020B0604020202020204" pitchFamily="34" charset="0"/>
                <a:cs typeface="Arial" panose="020B0604020202020204" pitchFamily="34" charset="0"/>
              </a:rPr>
              <a:t>(-442</a:t>
            </a:r>
            <a:r>
              <a:rPr lang="ko-KR" altLang="en-US" sz="900" b="1" u="sng">
                <a:latin typeface="Arial" panose="020B0604020202020204" pitchFamily="34" charset="0"/>
                <a:cs typeface="Arial" panose="020B0604020202020204" pitchFamily="34" charset="0"/>
              </a:rPr>
              <a:t>억원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 </a:t>
            </a:r>
          </a:p>
          <a:p>
            <a:pPr marL="144000" indent="-108000">
              <a:lnSpc>
                <a:spcPts val="1200"/>
              </a:lnSpc>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회사는 매년 매출 현금유입의 약 </a:t>
            </a:r>
            <a:r>
              <a:rPr lang="en-US" altLang="ko-KR" sz="800">
                <a:latin typeface="Arial" panose="020B0604020202020204" pitchFamily="34" charset="0"/>
                <a:cs typeface="Arial" panose="020B0604020202020204" pitchFamily="34" charset="0"/>
              </a:rPr>
              <a:t>10~16%</a:t>
            </a:r>
            <a:r>
              <a:rPr lang="ko-KR" altLang="en-US" sz="800">
                <a:latin typeface="Arial" panose="020B0604020202020204" pitchFamily="34" charset="0"/>
                <a:cs typeface="Arial" panose="020B0604020202020204" pitchFamily="34" charset="0"/>
              </a:rPr>
              <a:t>를 상품 및 원재료의 매입에 사용하고 있으며</a:t>
            </a:r>
            <a:r>
              <a:rPr lang="en-US" altLang="ko-KR" sz="800">
                <a:latin typeface="Arial" panose="020B0604020202020204" pitchFamily="34" charset="0"/>
                <a:cs typeface="Arial" panose="020B0604020202020204" pitchFamily="34" charset="0"/>
              </a:rPr>
              <a:t>, 2019</a:t>
            </a:r>
            <a:r>
              <a:rPr lang="ko-KR" altLang="en-US" sz="800">
                <a:latin typeface="Arial" panose="020B0604020202020204" pitchFamily="34" charset="0"/>
                <a:cs typeface="Arial" panose="020B0604020202020204" pitchFamily="34" charset="0"/>
              </a:rPr>
              <a:t>년 이후 매출액의 감소로 인해 매입액 또한 감소하고 있는 추세임</a:t>
            </a:r>
            <a:endParaRPr lang="en-US" altLang="ko-KR" sz="800">
              <a:latin typeface="Arial" panose="020B0604020202020204" pitchFamily="34" charset="0"/>
              <a:cs typeface="Arial" panose="020B0604020202020204" pitchFamily="34" charset="0"/>
            </a:endParaRPr>
          </a:p>
        </p:txBody>
      </p:sp>
      <p:graphicFrame>
        <p:nvGraphicFramePr>
          <p:cNvPr id="35" name="표 34">
            <a:extLst>
              <a:ext uri="{FF2B5EF4-FFF2-40B4-BE49-F238E27FC236}">
                <a16:creationId xmlns:a16="http://schemas.microsoft.com/office/drawing/2014/main" id="{F0A287F2-F57B-4992-8D95-F01E249F2887}"/>
              </a:ext>
            </a:extLst>
          </p:cNvPr>
          <p:cNvGraphicFramePr>
            <a:graphicFrameLocks noGrp="1"/>
          </p:cNvGraphicFramePr>
          <p:nvPr>
            <p:extLst>
              <p:ext uri="{D42A27DB-BD31-4B8C-83A1-F6EECF244321}">
                <p14:modId xmlns:p14="http://schemas.microsoft.com/office/powerpoint/2010/main" val="1181260009"/>
              </p:ext>
            </p:extLst>
          </p:nvPr>
        </p:nvGraphicFramePr>
        <p:xfrm>
          <a:off x="2461321" y="5463620"/>
          <a:ext cx="2843923" cy="731520"/>
        </p:xfrm>
        <a:graphic>
          <a:graphicData uri="http://schemas.openxmlformats.org/drawingml/2006/table">
            <a:tbl>
              <a:tblPr/>
              <a:tblGrid>
                <a:gridCol w="1281769">
                  <a:extLst>
                    <a:ext uri="{9D8B030D-6E8A-4147-A177-3AD203B41FA5}">
                      <a16:colId xmlns:a16="http://schemas.microsoft.com/office/drawing/2014/main" val="3650766872"/>
                    </a:ext>
                  </a:extLst>
                </a:gridCol>
                <a:gridCol w="520718">
                  <a:extLst>
                    <a:ext uri="{9D8B030D-6E8A-4147-A177-3AD203B41FA5}">
                      <a16:colId xmlns:a16="http://schemas.microsoft.com/office/drawing/2014/main" val="1781409095"/>
                    </a:ext>
                  </a:extLst>
                </a:gridCol>
                <a:gridCol w="520718">
                  <a:extLst>
                    <a:ext uri="{9D8B030D-6E8A-4147-A177-3AD203B41FA5}">
                      <a16:colId xmlns:a16="http://schemas.microsoft.com/office/drawing/2014/main" val="2561997578"/>
                    </a:ext>
                  </a:extLst>
                </a:gridCol>
                <a:gridCol w="520718">
                  <a:extLst>
                    <a:ext uri="{9D8B030D-6E8A-4147-A177-3AD203B41FA5}">
                      <a16:colId xmlns:a16="http://schemas.microsoft.com/office/drawing/2014/main" val="1702378432"/>
                    </a:ext>
                  </a:extLst>
                </a:gridCol>
              </a:tblGrid>
              <a:tr h="91904">
                <a:tc>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87841552"/>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원재료의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매입</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(9,550)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(8,614)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71637140"/>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부재료의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매입</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(5,192)</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(3,820)</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(1,770)</a:t>
                      </a:r>
                    </a:p>
                  </a:txBody>
                  <a:tcPr marL="36000" marR="36000" marT="0" marB="0" anchor="ctr">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3273588271"/>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상품의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매입</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(5,472)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(2,295)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(1,732)</a:t>
                      </a:r>
                    </a:p>
                  </a:txBody>
                  <a:tcPr marL="36000" marR="36000" marT="0" marB="0" anchor="ctr">
                    <a:lnL>
                      <a:noFill/>
                    </a:lnL>
                    <a:lnR>
                      <a:noFill/>
                    </a:lnR>
                    <a:lnT>
                      <a:noFill/>
                    </a:lnT>
                    <a:lnB>
                      <a:noFill/>
                    </a:lnB>
                  </a:tcPr>
                </a:tc>
                <a:extLst>
                  <a:ext uri="{0D108BD9-81ED-4DB2-BD59-A6C34878D82A}">
                    <a16:rowId xmlns:a16="http://schemas.microsoft.com/office/drawing/2014/main" val="853892229"/>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매입채무의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변동</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699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(938)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(593)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52859764"/>
                  </a:ext>
                </a:extLst>
              </a:tr>
              <a:tr h="97648">
                <a:tc>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상품</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및</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원재료의</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매입</a:t>
                      </a: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(19,516)</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(15,668)</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(9,014)</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2652500099"/>
                  </a:ext>
                </a:extLst>
              </a:tr>
            </a:tbl>
          </a:graphicData>
        </a:graphic>
      </p:graphicFrame>
      <p:graphicFrame>
        <p:nvGraphicFramePr>
          <p:cNvPr id="8" name="표 7">
            <a:extLst>
              <a:ext uri="{FF2B5EF4-FFF2-40B4-BE49-F238E27FC236}">
                <a16:creationId xmlns:a16="http://schemas.microsoft.com/office/drawing/2014/main" id="{D9D68562-7240-46C4-A725-A1C032D49AF4}"/>
              </a:ext>
            </a:extLst>
          </p:cNvPr>
          <p:cNvGraphicFramePr>
            <a:graphicFrameLocks noGrp="1"/>
          </p:cNvGraphicFramePr>
          <p:nvPr>
            <p:extLst>
              <p:ext uri="{D42A27DB-BD31-4B8C-83A1-F6EECF244321}">
                <p14:modId xmlns:p14="http://schemas.microsoft.com/office/powerpoint/2010/main" val="373023938"/>
              </p:ext>
            </p:extLst>
          </p:nvPr>
        </p:nvGraphicFramePr>
        <p:xfrm>
          <a:off x="6314400" y="4117553"/>
          <a:ext cx="3027581" cy="2072640"/>
        </p:xfrm>
        <a:graphic>
          <a:graphicData uri="http://schemas.openxmlformats.org/drawingml/2006/table">
            <a:tbl>
              <a:tblPr/>
              <a:tblGrid>
                <a:gridCol w="113463">
                  <a:extLst>
                    <a:ext uri="{9D8B030D-6E8A-4147-A177-3AD203B41FA5}">
                      <a16:colId xmlns:a16="http://schemas.microsoft.com/office/drawing/2014/main" val="4210270895"/>
                    </a:ext>
                  </a:extLst>
                </a:gridCol>
                <a:gridCol w="720492">
                  <a:extLst>
                    <a:ext uri="{9D8B030D-6E8A-4147-A177-3AD203B41FA5}">
                      <a16:colId xmlns:a16="http://schemas.microsoft.com/office/drawing/2014/main" val="1258163185"/>
                    </a:ext>
                  </a:extLst>
                </a:gridCol>
                <a:gridCol w="605138">
                  <a:extLst>
                    <a:ext uri="{9D8B030D-6E8A-4147-A177-3AD203B41FA5}">
                      <a16:colId xmlns:a16="http://schemas.microsoft.com/office/drawing/2014/main" val="1538377698"/>
                    </a:ext>
                  </a:extLst>
                </a:gridCol>
                <a:gridCol w="529496">
                  <a:extLst>
                    <a:ext uri="{9D8B030D-6E8A-4147-A177-3AD203B41FA5}">
                      <a16:colId xmlns:a16="http://schemas.microsoft.com/office/drawing/2014/main" val="529945495"/>
                    </a:ext>
                  </a:extLst>
                </a:gridCol>
                <a:gridCol w="529496">
                  <a:extLst>
                    <a:ext uri="{9D8B030D-6E8A-4147-A177-3AD203B41FA5}">
                      <a16:colId xmlns:a16="http://schemas.microsoft.com/office/drawing/2014/main" val="34113024"/>
                    </a:ext>
                  </a:extLst>
                </a:gridCol>
                <a:gridCol w="529496">
                  <a:extLst>
                    <a:ext uri="{9D8B030D-6E8A-4147-A177-3AD203B41FA5}">
                      <a16:colId xmlns:a16="http://schemas.microsoft.com/office/drawing/2014/main" val="1448994786"/>
                    </a:ext>
                  </a:extLst>
                </a:gridCol>
              </a:tblGrid>
              <a:tr h="57022">
                <a:tc gridSpan="3">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fontAlgn="ctr"/>
                      <a:endParaRPr lang="en-US" altLang="ko-KR"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183787176"/>
                  </a:ext>
                </a:extLst>
              </a:tr>
              <a:tr h="57022">
                <a:tc gridSpan="3">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노무비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hMerge="1">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(5,717)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(2,936)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73131281"/>
                  </a:ext>
                </a:extLst>
              </a:tr>
              <a:tr h="57022">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급여</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(5,612)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(5,717)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(2,936)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593885662"/>
                  </a:ext>
                </a:extLst>
              </a:tr>
              <a:tr h="57022">
                <a:tc gridSpan="3">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제조경비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hMerge="1">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(570)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(523)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535607986"/>
                  </a:ext>
                </a:extLst>
              </a:tr>
              <a:tr h="57022">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복리후생비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(1,053)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618981581"/>
                  </a:ext>
                </a:extLst>
              </a:tr>
              <a:tr h="57022">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자기주식무상출연분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714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extLst>
                  <a:ext uri="{0D108BD9-81ED-4DB2-BD59-A6C34878D82A}">
                    <a16:rowId xmlns:a16="http://schemas.microsoft.com/office/drawing/2014/main" val="1901812118"/>
                  </a:ext>
                </a:extLst>
              </a:tr>
              <a:tr h="57022">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세금과공과</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441176003"/>
                  </a:ext>
                </a:extLst>
              </a:tr>
              <a:tr h="57022">
                <a:tc gridSpan="3">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판매관리비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hMerge="1">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(11,778)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(11,234)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(8,261)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59336211"/>
                  </a:ext>
                </a:extLst>
              </a:tr>
              <a:tr h="57022">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임원급여</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(551)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507743468"/>
                  </a:ext>
                </a:extLst>
              </a:tr>
              <a:tr h="57022">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직원급여</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(9,661)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(8,984)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(6,264)</a:t>
                      </a:r>
                    </a:p>
                  </a:txBody>
                  <a:tcPr marL="36000" marR="36000" marT="0" marB="0" anchor="ctr">
                    <a:lnL>
                      <a:noFill/>
                    </a:lnL>
                    <a:lnR>
                      <a:noFill/>
                    </a:lnR>
                    <a:lnT>
                      <a:noFill/>
                    </a:lnT>
                    <a:lnB>
                      <a:noFill/>
                    </a:lnB>
                  </a:tcPr>
                </a:tc>
                <a:extLst>
                  <a:ext uri="{0D108BD9-81ED-4DB2-BD59-A6C34878D82A}">
                    <a16:rowId xmlns:a16="http://schemas.microsoft.com/office/drawing/2014/main" val="3107046136"/>
                  </a:ext>
                </a:extLst>
              </a:tr>
              <a:tr h="57022">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복리후생비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(1,956)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(954)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(999)</a:t>
                      </a:r>
                    </a:p>
                  </a:txBody>
                  <a:tcPr marL="36000" marR="36000" marT="0" marB="0" anchor="ctr">
                    <a:lnL>
                      <a:noFill/>
                    </a:lnL>
                    <a:lnR>
                      <a:noFill/>
                    </a:lnR>
                    <a:lnT>
                      <a:noFill/>
                    </a:lnT>
                    <a:lnB>
                      <a:noFill/>
                    </a:lnB>
                  </a:tcPr>
                </a:tc>
                <a:extLst>
                  <a:ext uri="{0D108BD9-81ED-4DB2-BD59-A6C34878D82A}">
                    <a16:rowId xmlns:a16="http://schemas.microsoft.com/office/drawing/2014/main" val="3956713207"/>
                  </a:ext>
                </a:extLst>
              </a:tr>
              <a:tr h="57022">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자기주식무상출연분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911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extLst>
                  <a:ext uri="{0D108BD9-81ED-4DB2-BD59-A6C34878D82A}">
                    <a16:rowId xmlns:a16="http://schemas.microsoft.com/office/drawing/2014/main" val="2849229849"/>
                  </a:ext>
                </a:extLst>
              </a:tr>
              <a:tr h="57022">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세금과공과</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(520)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(571)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82345800"/>
                  </a:ext>
                </a:extLst>
              </a:tr>
              <a:tr h="57022">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예수금의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변동</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89135228"/>
                  </a:ext>
                </a:extLst>
              </a:tr>
              <a:tr h="57022">
                <a:tc gridSpan="3">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인건비성</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미지급비용의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변동</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681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(717)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(333)</a:t>
                      </a:r>
                    </a:p>
                  </a:txBody>
                  <a:tcPr marL="36000" marR="36000" marT="0" marB="0" anchor="ctr">
                    <a:lnL>
                      <a:noFill/>
                    </a:lnL>
                    <a:lnR>
                      <a:noFill/>
                    </a:lnR>
                    <a:lnT>
                      <a:noFill/>
                    </a:lnT>
                    <a:lnB>
                      <a:noFill/>
                    </a:lnB>
                  </a:tcPr>
                </a:tc>
                <a:extLst>
                  <a:ext uri="{0D108BD9-81ED-4DB2-BD59-A6C34878D82A}">
                    <a16:rowId xmlns:a16="http://schemas.microsoft.com/office/drawing/2014/main" val="3254502721"/>
                  </a:ext>
                </a:extLst>
              </a:tr>
              <a:tr h="57022">
                <a:tc gridSpan="3">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퇴직연금의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(1,446)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(1,184)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73319012"/>
                  </a:ext>
                </a:extLst>
              </a:tr>
              <a:tr h="60586">
                <a:tc gridSpan="3">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인건비성</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항목의</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지급</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(18,693)</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(19,490)</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(12,117)</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1983871508"/>
                  </a:ext>
                </a:extLst>
              </a:tr>
            </a:tbl>
          </a:graphicData>
        </a:graphic>
      </p:graphicFrame>
      <p:sp>
        <p:nvSpPr>
          <p:cNvPr id="36" name="TextBox 35">
            <a:extLst>
              <a:ext uri="{FF2B5EF4-FFF2-40B4-BE49-F238E27FC236}">
                <a16:creationId xmlns:a16="http://schemas.microsoft.com/office/drawing/2014/main" id="{5E324B5C-779D-49FF-B33F-C75D239684CE}"/>
              </a:ext>
            </a:extLst>
          </p:cNvPr>
          <p:cNvSpPr txBox="1"/>
          <p:nvPr/>
        </p:nvSpPr>
        <p:spPr>
          <a:xfrm>
            <a:off x="513942" y="4804985"/>
            <a:ext cx="1497360" cy="1184940"/>
          </a:xfrm>
          <a:prstGeom prst="rect">
            <a:avLst/>
          </a:prstGeom>
          <a:noFill/>
        </p:spPr>
        <p:txBody>
          <a:bodyPr wrap="square" lIns="0" tIns="0" rIns="0" bIns="0" rtlCol="0">
            <a:spAutoFit/>
          </a:bodyPr>
          <a:lstStyle/>
          <a:p>
            <a:pPr>
              <a:spcAft>
                <a:spcPts val="300"/>
              </a:spcAft>
            </a:pPr>
            <a:r>
              <a:rPr lang="en-US" altLang="ko-KR" sz="800" i="1">
                <a:latin typeface="Arial" panose="020B0604020202020204" pitchFamily="34" charset="0"/>
                <a:ea typeface="+mj-ea"/>
                <a:cs typeface="Arial" panose="020B0604020202020204" pitchFamily="34" charset="0"/>
              </a:rPr>
              <a:t>[Limitation]</a:t>
            </a:r>
          </a:p>
          <a:p>
            <a:pPr>
              <a:spcAft>
                <a:spcPts val="300"/>
              </a:spcAft>
            </a:pPr>
            <a:r>
              <a:rPr lang="en-US" altLang="ko-KR" sz="800" i="1">
                <a:latin typeface="Arial" panose="020B0604020202020204" pitchFamily="34" charset="0"/>
                <a:ea typeface="+mj-ea"/>
                <a:cs typeface="Arial" panose="020B0604020202020204" pitchFamily="34" charset="0"/>
              </a:rPr>
              <a:t>1. </a:t>
            </a:r>
            <a:r>
              <a:rPr lang="ko-KR" altLang="en-US" sz="800" i="1">
                <a:latin typeface="Arial" panose="020B0604020202020204" pitchFamily="34" charset="0"/>
                <a:ea typeface="+mj-ea"/>
                <a:cs typeface="Arial" panose="020B0604020202020204" pitchFamily="34" charset="0"/>
              </a:rPr>
              <a:t>회사 제시 재무제표 및 명세서를 기반으로 현금흐름표를 </a:t>
            </a:r>
            <a:r>
              <a:rPr lang="ko-KR" altLang="en-US" sz="800" i="1" err="1">
                <a:latin typeface="Arial" panose="020B0604020202020204" pitchFamily="34" charset="0"/>
                <a:ea typeface="+mj-ea"/>
                <a:cs typeface="Arial" panose="020B0604020202020204" pitchFamily="34" charset="0"/>
              </a:rPr>
              <a:t>재작성하였으며</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제공 자료의 한계로 계산이 일부 부정확할 수 있음</a:t>
            </a:r>
            <a:endParaRPr lang="en-US" altLang="ko-KR" sz="800" i="1">
              <a:latin typeface="Arial" panose="020B0604020202020204" pitchFamily="34" charset="0"/>
              <a:ea typeface="+mj-ea"/>
              <a:cs typeface="Arial" panose="020B0604020202020204" pitchFamily="34" charset="0"/>
            </a:endParaRPr>
          </a:p>
          <a:p>
            <a:pPr>
              <a:spcAft>
                <a:spcPts val="300"/>
              </a:spcAft>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제공 자료의 한계로 </a:t>
            </a:r>
            <a:r>
              <a:rPr lang="en-US" altLang="ko-KR" sz="800" i="1">
                <a:latin typeface="Arial" panose="020B0604020202020204" pitchFamily="34" charset="0"/>
                <a:ea typeface="+mj-ea"/>
                <a:cs typeface="Arial" panose="020B0604020202020204" pitchFamily="34" charset="0"/>
              </a:rPr>
              <a:t>2022</a:t>
            </a:r>
            <a:r>
              <a:rPr lang="ko-KR" altLang="en-US" sz="800" i="1">
                <a:latin typeface="Arial" panose="020B0604020202020204" pitchFamily="34" charset="0"/>
                <a:ea typeface="+mj-ea"/>
                <a:cs typeface="Arial" panose="020B0604020202020204" pitchFamily="34" charset="0"/>
              </a:rPr>
              <a:t>년 개시결정일까지의 </a:t>
            </a:r>
            <a:r>
              <a:rPr lang="en-US" altLang="ko-KR" sz="800" i="1">
                <a:latin typeface="Arial" panose="020B0604020202020204" pitchFamily="34" charset="0"/>
                <a:ea typeface="+mj-ea"/>
                <a:cs typeface="Arial" panose="020B0604020202020204" pitchFamily="34" charset="0"/>
              </a:rPr>
              <a:t>CF </a:t>
            </a:r>
            <a:r>
              <a:rPr lang="ko-KR" altLang="en-US" sz="800" i="1">
                <a:latin typeface="Arial" panose="020B0604020202020204" pitchFamily="34" charset="0"/>
                <a:ea typeface="+mj-ea"/>
                <a:cs typeface="Arial" panose="020B0604020202020204" pitchFamily="34" charset="0"/>
              </a:rPr>
              <a:t>분석은 불가함</a:t>
            </a:r>
          </a:p>
        </p:txBody>
      </p:sp>
      <p:graphicFrame>
        <p:nvGraphicFramePr>
          <p:cNvPr id="41" name="표 40">
            <a:extLst>
              <a:ext uri="{FF2B5EF4-FFF2-40B4-BE49-F238E27FC236}">
                <a16:creationId xmlns:a16="http://schemas.microsoft.com/office/drawing/2014/main" id="{1AA41858-C5F8-4C63-998C-7A5645A01931}"/>
              </a:ext>
            </a:extLst>
          </p:cNvPr>
          <p:cNvGraphicFramePr>
            <a:graphicFrameLocks noGrp="1"/>
          </p:cNvGraphicFramePr>
          <p:nvPr>
            <p:extLst>
              <p:ext uri="{D42A27DB-BD31-4B8C-83A1-F6EECF244321}">
                <p14:modId xmlns:p14="http://schemas.microsoft.com/office/powerpoint/2010/main" val="3781583681"/>
              </p:ext>
            </p:extLst>
          </p:nvPr>
        </p:nvGraphicFramePr>
        <p:xfrm>
          <a:off x="2138400" y="1515600"/>
          <a:ext cx="3722401" cy="3413760"/>
        </p:xfrm>
        <a:graphic>
          <a:graphicData uri="http://schemas.openxmlformats.org/drawingml/2006/table">
            <a:tbl>
              <a:tblPr/>
              <a:tblGrid>
                <a:gridCol w="104140">
                  <a:extLst>
                    <a:ext uri="{9D8B030D-6E8A-4147-A177-3AD203B41FA5}">
                      <a16:colId xmlns:a16="http://schemas.microsoft.com/office/drawing/2014/main" val="1488899283"/>
                    </a:ext>
                  </a:extLst>
                </a:gridCol>
                <a:gridCol w="692840">
                  <a:extLst>
                    <a:ext uri="{9D8B030D-6E8A-4147-A177-3AD203B41FA5}">
                      <a16:colId xmlns:a16="http://schemas.microsoft.com/office/drawing/2014/main" val="1643562383"/>
                    </a:ext>
                  </a:extLst>
                </a:gridCol>
                <a:gridCol w="692840">
                  <a:extLst>
                    <a:ext uri="{9D8B030D-6E8A-4147-A177-3AD203B41FA5}">
                      <a16:colId xmlns:a16="http://schemas.microsoft.com/office/drawing/2014/main" val="3781798112"/>
                    </a:ext>
                  </a:extLst>
                </a:gridCol>
                <a:gridCol w="558231">
                  <a:extLst>
                    <a:ext uri="{9D8B030D-6E8A-4147-A177-3AD203B41FA5}">
                      <a16:colId xmlns:a16="http://schemas.microsoft.com/office/drawing/2014/main" val="2800810546"/>
                    </a:ext>
                  </a:extLst>
                </a:gridCol>
                <a:gridCol w="558231">
                  <a:extLst>
                    <a:ext uri="{9D8B030D-6E8A-4147-A177-3AD203B41FA5}">
                      <a16:colId xmlns:a16="http://schemas.microsoft.com/office/drawing/2014/main" val="2547418984"/>
                    </a:ext>
                  </a:extLst>
                </a:gridCol>
                <a:gridCol w="557888">
                  <a:extLst>
                    <a:ext uri="{9D8B030D-6E8A-4147-A177-3AD203B41FA5}">
                      <a16:colId xmlns:a16="http://schemas.microsoft.com/office/drawing/2014/main" val="4110355793"/>
                    </a:ext>
                  </a:extLst>
                </a:gridCol>
                <a:gridCol w="558231">
                  <a:extLst>
                    <a:ext uri="{9D8B030D-6E8A-4147-A177-3AD203B41FA5}">
                      <a16:colId xmlns:a16="http://schemas.microsoft.com/office/drawing/2014/main" val="3706058737"/>
                    </a:ext>
                  </a:extLst>
                </a:gridCol>
              </a:tblGrid>
              <a:tr h="36666">
                <a:tc gridSpan="2">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rPr>
                        <a:t>Cash Flow</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Total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978670598"/>
                  </a:ext>
                </a:extLst>
              </a:tr>
              <a:tr h="36666">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20946458"/>
                  </a:ext>
                </a:extLst>
              </a:tr>
              <a:tr h="36666">
                <a:tc gridSpan="2">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98341327"/>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기초</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en-US" sz="800" b="1" i="0" u="none" strike="noStrike">
                          <a:solidFill>
                            <a:srgbClr val="000000"/>
                          </a:solidFill>
                          <a:effectLst/>
                          <a:latin typeface="Arial" panose="020B0604020202020204" pitchFamily="34" charset="0"/>
                          <a:ea typeface="맑은 고딕" panose="020B0503020000020004" pitchFamily="50" charset="-127"/>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21,978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948723212"/>
                  </a:ext>
                </a:extLst>
              </a:tr>
              <a:tr h="36666">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Revenue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126,695</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111,683</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90,097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328,476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4172089363"/>
                  </a:ext>
                </a:extLst>
              </a:tr>
              <a:tr h="36666">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(1,028)</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(14,247)</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(4,476)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(19,751)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08680786"/>
                  </a:ext>
                </a:extLst>
              </a:tr>
              <a:tr h="36666">
                <a:tc gridSpan="2">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(12.8%)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46737410"/>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영업</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(10,834)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(7,447)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(25,747)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84005345"/>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매출</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현금유입</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123,715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117,050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91,840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332,604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77941054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상품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및</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원재료의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매입</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(19,516)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(15,668)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(9,014)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(44,197)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47714735"/>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인건비성</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항목의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(18,693)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(19,490)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(12,117)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(50,301)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89802484"/>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임차료의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(6,862)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(6,747)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(5,098)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(18,707)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2268528"/>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외주가공비의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(37,337)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(32,430)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(21,649)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(91,416)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0255524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수수료의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(38,997)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(30,973)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(106,312)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209759"/>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(13,144)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(13,821)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(20,455)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(47,420)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75134355"/>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투자</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(8,506)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(23,689)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(30,195)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633754890"/>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유형자산의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취득</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(6,159)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646856642"/>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유형자산의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처분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9560622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투자부동산의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취득</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(3,661)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(3,661)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45141802"/>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대여금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(4,562)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(12,392)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8669982"/>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투자자산</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(5,084)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(4,777)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87972278"/>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임차보증금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등</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90952552"/>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재무</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33,370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4,411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37,131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95889719"/>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차입금의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차입및상환</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3,185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390385241"/>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임대보증금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9432755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유상증자</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33,872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33,872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67235544"/>
                  </a:ext>
                </a:extLst>
              </a:tr>
              <a:tr h="36666">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Net Cash Flow</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(19,990)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2,234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(18,811)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90874689"/>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기말</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en-US" sz="800" b="1" i="0" u="none" strike="noStrike">
                          <a:solidFill>
                            <a:srgbClr val="000000"/>
                          </a:solidFill>
                          <a:effectLst/>
                          <a:latin typeface="Arial" panose="020B0604020202020204" pitchFamily="34" charset="0"/>
                          <a:ea typeface="맑은 고딕" panose="020B0503020000020004" pitchFamily="50" charset="-127"/>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40999422"/>
                  </a:ext>
                </a:extLst>
              </a:tr>
            </a:tbl>
          </a:graphicData>
        </a:graphic>
      </p:graphicFrame>
    </p:spTree>
    <p:extLst>
      <p:ext uri="{BB962C8B-B14F-4D97-AF65-F5344CB8AC3E}">
        <p14:creationId xmlns:p14="http://schemas.microsoft.com/office/powerpoint/2010/main" val="2243472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nvGraphicFramePr>
        <p:xfrm>
          <a:off x="468001" y="1191600"/>
          <a:ext cx="9038334" cy="505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Operating Results  (</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회사는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2019</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이후 매년 음</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의 영업현금흐름을 창출하고 있으며</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10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기보유</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Cash </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및 재무현금흐름 유입 해당액을 통해 영업현금유출을 보전하였음</a:t>
                      </a: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Operating Results (3/7)</a:t>
            </a:r>
          </a:p>
        </p:txBody>
      </p:sp>
      <p:sp>
        <p:nvSpPr>
          <p:cNvPr id="46" name="순서도: 연결자 45">
            <a:extLst>
              <a:ext uri="{FF2B5EF4-FFF2-40B4-BE49-F238E27FC236}">
                <a16:creationId xmlns:a16="http://schemas.microsoft.com/office/drawing/2014/main" id="{D395F604-8278-4FB2-87E0-8D5AB3182525}"/>
              </a:ext>
            </a:extLst>
          </p:cNvPr>
          <p:cNvSpPr/>
          <p:nvPr/>
        </p:nvSpPr>
        <p:spPr bwMode="auto">
          <a:xfrm>
            <a:off x="5987899" y="152877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6</a:t>
            </a:r>
            <a:endParaRPr lang="ko-KR" altLang="en-US" sz="800" b="1" kern="0">
              <a:solidFill>
                <a:srgbClr val="FFFFFF"/>
              </a:solidFill>
              <a:cs typeface="Arial" panose="020B0604020202020204" pitchFamily="34" charset="0"/>
            </a:endParaRPr>
          </a:p>
        </p:txBody>
      </p:sp>
      <p:sp>
        <p:nvSpPr>
          <p:cNvPr id="47" name="TextBox 46">
            <a:extLst>
              <a:ext uri="{FF2B5EF4-FFF2-40B4-BE49-F238E27FC236}">
                <a16:creationId xmlns:a16="http://schemas.microsoft.com/office/drawing/2014/main" id="{2F549734-9AD5-4930-92FF-4237D9FF5612}"/>
              </a:ext>
            </a:extLst>
          </p:cNvPr>
          <p:cNvSpPr txBox="1"/>
          <p:nvPr/>
        </p:nvSpPr>
        <p:spPr>
          <a:xfrm>
            <a:off x="6168454" y="1523213"/>
            <a:ext cx="3242775" cy="908005"/>
          </a:xfrm>
          <a:prstGeom prst="rect">
            <a:avLst/>
          </a:prstGeom>
          <a:noFill/>
        </p:spPr>
        <p:txBody>
          <a:bodyPr wrap="square" lIns="0" tIns="0" rIns="0" bIns="0" rtlCol="0">
            <a:spAutoFit/>
          </a:bodyPr>
          <a:lstStyle/>
          <a:p>
            <a:pPr>
              <a:lnSpc>
                <a:spcPts val="1200"/>
              </a:lnSpc>
            </a:pPr>
            <a:r>
              <a:rPr lang="ko-KR" altLang="en-US" sz="900" b="1" u="sng">
                <a:latin typeface="Arial" panose="020B0604020202020204" pitchFamily="34" charset="0"/>
                <a:cs typeface="Arial" panose="020B0604020202020204" pitchFamily="34" charset="0"/>
              </a:rPr>
              <a:t>임차료의 지급 </a:t>
            </a:r>
            <a:r>
              <a:rPr lang="en-US" altLang="ko-KR" sz="900" b="1" u="sng">
                <a:latin typeface="Arial" panose="020B0604020202020204" pitchFamily="34" charset="0"/>
                <a:cs typeface="Arial" panose="020B0604020202020204" pitchFamily="34" charset="0"/>
              </a:rPr>
              <a:t>(-187</a:t>
            </a:r>
            <a:r>
              <a:rPr lang="ko-KR" altLang="en-US" sz="900" b="1" u="sng">
                <a:latin typeface="Arial" panose="020B0604020202020204" pitchFamily="34" charset="0"/>
                <a:cs typeface="Arial" panose="020B0604020202020204" pitchFamily="34" charset="0"/>
              </a:rPr>
              <a:t>억원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 </a:t>
            </a:r>
          </a:p>
          <a:p>
            <a:pPr marL="144000" indent="-108000">
              <a:lnSpc>
                <a:spcPts val="1200"/>
              </a:lnSpc>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회사는 </a:t>
            </a:r>
            <a:r>
              <a:rPr lang="en-US" altLang="ko-KR" sz="800">
                <a:latin typeface="Arial" panose="020B0604020202020204" pitchFamily="34" charset="0"/>
                <a:cs typeface="Arial" panose="020B0604020202020204" pitchFamily="34" charset="0"/>
              </a:rPr>
              <a:t>2020</a:t>
            </a:r>
            <a:r>
              <a:rPr lang="ko-KR" altLang="en-US" sz="800">
                <a:latin typeface="Arial" panose="020B0604020202020204" pitchFamily="34" charset="0"/>
                <a:cs typeface="Arial" panose="020B0604020202020204" pitchFamily="34" charset="0"/>
              </a:rPr>
              <a:t>년 이후 지급임차료에 대해 </a:t>
            </a:r>
            <a:r>
              <a:rPr lang="en-US" altLang="ko-KR" sz="800">
                <a:latin typeface="Arial" panose="020B0604020202020204" pitchFamily="34" charset="0"/>
                <a:cs typeface="Arial" panose="020B0604020202020204" pitchFamily="34" charset="0"/>
              </a:rPr>
              <a:t>IFRS 16 ‘</a:t>
            </a:r>
            <a:r>
              <a:rPr lang="ko-KR" altLang="en-US" sz="800">
                <a:latin typeface="Arial" panose="020B0604020202020204" pitchFamily="34" charset="0"/>
                <a:cs typeface="Arial" panose="020B0604020202020204" pitchFamily="34" charset="0"/>
              </a:rPr>
              <a:t>리스</a:t>
            </a:r>
            <a:r>
              <a:rPr lang="en-US" altLang="ko-KR" sz="800">
                <a:latin typeface="Arial" panose="020B0604020202020204" pitchFamily="34" charset="0"/>
                <a:cs typeface="Arial" panose="020B0604020202020204" pitchFamily="34" charset="0"/>
              </a:rPr>
              <a:t>’</a:t>
            </a:r>
            <a:r>
              <a:rPr lang="ko-KR" altLang="en-US" sz="800">
                <a:latin typeface="Arial" panose="020B0604020202020204" pitchFamily="34" charset="0"/>
                <a:cs typeface="Arial" panose="020B0604020202020204" pitchFamily="34" charset="0"/>
              </a:rPr>
              <a:t>기준서를 적용하여 </a:t>
            </a:r>
            <a:r>
              <a:rPr lang="ko-KR" altLang="en-US" sz="800" err="1">
                <a:latin typeface="Arial" panose="020B0604020202020204" pitchFamily="34" charset="0"/>
                <a:cs typeface="Arial" panose="020B0604020202020204" pitchFamily="34" charset="0"/>
              </a:rPr>
              <a:t>회계처리하고</a:t>
            </a:r>
            <a:r>
              <a:rPr lang="ko-KR" altLang="en-US" sz="800">
                <a:latin typeface="Arial" panose="020B0604020202020204" pitchFamily="34" charset="0"/>
                <a:cs typeface="Arial" panose="020B0604020202020204" pitchFamily="34" charset="0"/>
              </a:rPr>
              <a:t> 있음에 따라</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관련 리스부채 지급액에</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대해 재무현금흐름으로 집계하였음</a:t>
            </a: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해당 분류는 기준서상 타당하나</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비용의 성격을 고려하여 다음과 같은 방식으로 임차료 지급액을 추정하였음</a:t>
            </a:r>
            <a:endParaRPr lang="en-US" altLang="ko-KR" sz="800">
              <a:latin typeface="Arial" panose="020B0604020202020204" pitchFamily="34" charset="0"/>
              <a:cs typeface="Arial" panose="020B0604020202020204" pitchFamily="34" charset="0"/>
            </a:endParaRPr>
          </a:p>
        </p:txBody>
      </p:sp>
      <p:sp>
        <p:nvSpPr>
          <p:cNvPr id="37" name="제목 2">
            <a:extLst>
              <a:ext uri="{FF2B5EF4-FFF2-40B4-BE49-F238E27FC236}">
                <a16:creationId xmlns:a16="http://schemas.microsoft.com/office/drawing/2014/main" id="{0DEA42B1-75AA-4FD7-B770-7C5BC12CF9F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27" name="직사각형 119">
            <a:extLst>
              <a:ext uri="{FF2B5EF4-FFF2-40B4-BE49-F238E27FC236}">
                <a16:creationId xmlns:a16="http://schemas.microsoft.com/office/drawing/2014/main" id="{919705B1-2CA2-4714-B8D3-FB75761DBD2E}"/>
              </a:ext>
            </a:extLst>
          </p:cNvPr>
          <p:cNvSpPr/>
          <p:nvPr/>
        </p:nvSpPr>
        <p:spPr bwMode="auto">
          <a:xfrm>
            <a:off x="-636544" y="599203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33" name="직사각형 32">
            <a:extLst>
              <a:ext uri="{FF2B5EF4-FFF2-40B4-BE49-F238E27FC236}">
                <a16:creationId xmlns:a16="http://schemas.microsoft.com/office/drawing/2014/main" id="{C521C0D4-9939-4D6E-9643-ED075D90A16A}"/>
              </a:ext>
            </a:extLst>
          </p:cNvPr>
          <p:cNvSpPr/>
          <p:nvPr/>
        </p:nvSpPr>
        <p:spPr>
          <a:xfrm>
            <a:off x="2247242" y="2858608"/>
            <a:ext cx="3600000"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연결자 37">
            <a:extLst>
              <a:ext uri="{FF2B5EF4-FFF2-40B4-BE49-F238E27FC236}">
                <a16:creationId xmlns:a16="http://schemas.microsoft.com/office/drawing/2014/main" id="{CE6452C1-FA98-4CAA-B196-6A64E400DFC9}"/>
              </a:ext>
            </a:extLst>
          </p:cNvPr>
          <p:cNvSpPr/>
          <p:nvPr/>
        </p:nvSpPr>
        <p:spPr bwMode="auto">
          <a:xfrm>
            <a:off x="2136798" y="284829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6</a:t>
            </a:r>
            <a:endParaRPr lang="ko-KR" altLang="en-US" sz="800" b="1" kern="0">
              <a:solidFill>
                <a:srgbClr val="FFFFFF"/>
              </a:solidFill>
              <a:cs typeface="Arial" panose="020B0604020202020204" pitchFamily="34" charset="0"/>
            </a:endParaRPr>
          </a:p>
        </p:txBody>
      </p:sp>
      <p:sp>
        <p:nvSpPr>
          <p:cNvPr id="25" name="직사각형 24">
            <a:extLst>
              <a:ext uri="{FF2B5EF4-FFF2-40B4-BE49-F238E27FC236}">
                <a16:creationId xmlns:a16="http://schemas.microsoft.com/office/drawing/2014/main" id="{FCD078B5-D83F-436C-AC12-7C0DE77EB3BF}"/>
              </a:ext>
            </a:extLst>
          </p:cNvPr>
          <p:cNvSpPr/>
          <p:nvPr/>
        </p:nvSpPr>
        <p:spPr>
          <a:xfrm>
            <a:off x="2247242" y="3101554"/>
            <a:ext cx="3600000"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연결자 25">
            <a:extLst>
              <a:ext uri="{FF2B5EF4-FFF2-40B4-BE49-F238E27FC236}">
                <a16:creationId xmlns:a16="http://schemas.microsoft.com/office/drawing/2014/main" id="{4A0064C4-96BE-4257-8767-ED529ECE697D}"/>
              </a:ext>
            </a:extLst>
          </p:cNvPr>
          <p:cNvSpPr/>
          <p:nvPr/>
        </p:nvSpPr>
        <p:spPr bwMode="auto">
          <a:xfrm>
            <a:off x="2136798" y="309123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7</a:t>
            </a:r>
            <a:endParaRPr lang="ko-KR" altLang="en-US" sz="800" b="1" kern="0">
              <a:solidFill>
                <a:srgbClr val="FFFFFF"/>
              </a:solidFill>
              <a:cs typeface="Arial" panose="020B0604020202020204" pitchFamily="34" charset="0"/>
            </a:endParaRPr>
          </a:p>
        </p:txBody>
      </p:sp>
      <p:graphicFrame>
        <p:nvGraphicFramePr>
          <p:cNvPr id="3" name="표 2">
            <a:extLst>
              <a:ext uri="{FF2B5EF4-FFF2-40B4-BE49-F238E27FC236}">
                <a16:creationId xmlns:a16="http://schemas.microsoft.com/office/drawing/2014/main" id="{33389E65-DD69-4837-9A71-9D24DD8AFE39}"/>
              </a:ext>
            </a:extLst>
          </p:cNvPr>
          <p:cNvGraphicFramePr>
            <a:graphicFrameLocks noGrp="1"/>
          </p:cNvGraphicFramePr>
          <p:nvPr>
            <p:extLst>
              <p:ext uri="{D42A27DB-BD31-4B8C-83A1-F6EECF244321}">
                <p14:modId xmlns:p14="http://schemas.microsoft.com/office/powerpoint/2010/main" val="643208849"/>
              </p:ext>
            </p:extLst>
          </p:nvPr>
        </p:nvGraphicFramePr>
        <p:xfrm>
          <a:off x="6314400" y="2450806"/>
          <a:ext cx="3024000" cy="731520"/>
        </p:xfrm>
        <a:graphic>
          <a:graphicData uri="http://schemas.openxmlformats.org/drawingml/2006/table">
            <a:tbl>
              <a:tblPr/>
              <a:tblGrid>
                <a:gridCol w="1152000">
                  <a:extLst>
                    <a:ext uri="{9D8B030D-6E8A-4147-A177-3AD203B41FA5}">
                      <a16:colId xmlns:a16="http://schemas.microsoft.com/office/drawing/2014/main" val="3650766872"/>
                    </a:ext>
                  </a:extLst>
                </a:gridCol>
                <a:gridCol w="468000">
                  <a:extLst>
                    <a:ext uri="{9D8B030D-6E8A-4147-A177-3AD203B41FA5}">
                      <a16:colId xmlns:a16="http://schemas.microsoft.com/office/drawing/2014/main" val="910771165"/>
                    </a:ext>
                  </a:extLst>
                </a:gridCol>
                <a:gridCol w="468000">
                  <a:extLst>
                    <a:ext uri="{9D8B030D-6E8A-4147-A177-3AD203B41FA5}">
                      <a16:colId xmlns:a16="http://schemas.microsoft.com/office/drawing/2014/main" val="1781409095"/>
                    </a:ext>
                  </a:extLst>
                </a:gridCol>
                <a:gridCol w="468000">
                  <a:extLst>
                    <a:ext uri="{9D8B030D-6E8A-4147-A177-3AD203B41FA5}">
                      <a16:colId xmlns:a16="http://schemas.microsoft.com/office/drawing/2014/main" val="2561997578"/>
                    </a:ext>
                  </a:extLst>
                </a:gridCol>
                <a:gridCol w="468000">
                  <a:extLst>
                    <a:ext uri="{9D8B030D-6E8A-4147-A177-3AD203B41FA5}">
                      <a16:colId xmlns:a16="http://schemas.microsoft.com/office/drawing/2014/main" val="1702378432"/>
                    </a:ext>
                  </a:extLst>
                </a:gridCol>
              </a:tblGrid>
              <a:tr h="91904">
                <a:tc>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endParaRPr lang="en-US" altLang="ko-KR"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87841552"/>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금융리스부채의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증가</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4,697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71637140"/>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금융리스부채의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(6,667)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(5,098)</a:t>
                      </a:r>
                    </a:p>
                  </a:txBody>
                  <a:tcPr marL="36000" marR="36000" marT="0" marB="0" anchor="ctr">
                    <a:lnL>
                      <a:noFill/>
                    </a:lnL>
                    <a:lnR>
                      <a:noFill/>
                    </a:lnR>
                    <a:lnT>
                      <a:noFill/>
                    </a:lnT>
                    <a:lnB>
                      <a:noFill/>
                    </a:lnB>
                  </a:tcPr>
                </a:tc>
                <a:extLst>
                  <a:ext uri="{0D108BD9-81ED-4DB2-BD59-A6C34878D82A}">
                    <a16:rowId xmlns:a16="http://schemas.microsoft.com/office/drawing/2014/main" val="853892229"/>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지급임차료</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조정</a:t>
                      </a:r>
                      <a:r>
                        <a:rPr lang="en-US" altLang="ko-KR" sz="800" b="0" i="0" u="none" strike="noStrike" baseline="30000">
                          <a:solidFill>
                            <a:srgbClr val="000000"/>
                          </a:solidFill>
                          <a:effectLst/>
                          <a:latin typeface="맑은 고딕" panose="020B0503020000020004" pitchFamily="50" charset="-127"/>
                          <a:ea typeface="맑은 고딕" panose="020B0503020000020004" pitchFamily="50" charset="-127"/>
                        </a:rPr>
                        <a:t>1</a:t>
                      </a:r>
                      <a:endParaRPr lang="ko-KR" altLang="en-US" sz="800" b="0" i="0" u="none" strike="noStrike" baseline="3000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(6,300)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extLst>
                  <a:ext uri="{0D108BD9-81ED-4DB2-BD59-A6C34878D82A}">
                    <a16:rowId xmlns:a16="http://schemas.microsoft.com/office/drawing/2014/main" val="817909640"/>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유형자산</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취득</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분류</a:t>
                      </a:r>
                      <a:r>
                        <a:rPr lang="en-US" altLang="ko-KR" sz="800" b="0" i="0" u="none" strike="noStrike" baseline="30000">
                          <a:solidFill>
                            <a:srgbClr val="000000"/>
                          </a:solidFill>
                          <a:effectLst/>
                          <a:latin typeface="맑은 고딕" panose="020B0503020000020004" pitchFamily="50" charset="-127"/>
                          <a:ea typeface="맑은 고딕" panose="020B0503020000020004" pitchFamily="50" charset="-127"/>
                        </a:rPr>
                        <a:t>2</a:t>
                      </a:r>
                      <a:endParaRPr lang="ko-KR" altLang="en-US" sz="800" b="0" i="0" u="none" strike="noStrike" baseline="3000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(4,697)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52859764"/>
                  </a:ext>
                </a:extLst>
              </a:tr>
              <a:tr h="97648">
                <a:tc>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임차료의</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(6,862)</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(6,747)</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(5,098)</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2652500099"/>
                  </a:ext>
                </a:extLst>
              </a:tr>
            </a:tbl>
          </a:graphicData>
        </a:graphic>
      </p:graphicFrame>
      <p:sp>
        <p:nvSpPr>
          <p:cNvPr id="32" name="순서도: 연결자 31">
            <a:extLst>
              <a:ext uri="{FF2B5EF4-FFF2-40B4-BE49-F238E27FC236}">
                <a16:creationId xmlns:a16="http://schemas.microsoft.com/office/drawing/2014/main" id="{EA0199A5-5023-495F-AAB7-6B7D92CA488D}"/>
              </a:ext>
            </a:extLst>
          </p:cNvPr>
          <p:cNvSpPr/>
          <p:nvPr/>
        </p:nvSpPr>
        <p:spPr bwMode="auto">
          <a:xfrm>
            <a:off x="5987898" y="492918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7</a:t>
            </a:r>
            <a:endParaRPr lang="ko-KR" altLang="en-US" sz="800" b="1" kern="0">
              <a:solidFill>
                <a:srgbClr val="FFFFFF"/>
              </a:solidFill>
              <a:cs typeface="Arial" panose="020B0604020202020204" pitchFamily="34" charset="0"/>
            </a:endParaRPr>
          </a:p>
        </p:txBody>
      </p:sp>
      <p:sp>
        <p:nvSpPr>
          <p:cNvPr id="34" name="TextBox 33">
            <a:extLst>
              <a:ext uri="{FF2B5EF4-FFF2-40B4-BE49-F238E27FC236}">
                <a16:creationId xmlns:a16="http://schemas.microsoft.com/office/drawing/2014/main" id="{8A039521-96AC-4474-8130-38D445E1326D}"/>
              </a:ext>
            </a:extLst>
          </p:cNvPr>
          <p:cNvSpPr txBox="1"/>
          <p:nvPr/>
        </p:nvSpPr>
        <p:spPr>
          <a:xfrm>
            <a:off x="6168452" y="4923618"/>
            <a:ext cx="3337883" cy="446341"/>
          </a:xfrm>
          <a:prstGeom prst="rect">
            <a:avLst/>
          </a:prstGeom>
          <a:noFill/>
        </p:spPr>
        <p:txBody>
          <a:bodyPr wrap="square" lIns="0" tIns="0" rIns="0" bIns="0" rtlCol="0">
            <a:spAutoFit/>
          </a:bodyPr>
          <a:lstStyle/>
          <a:p>
            <a:pPr>
              <a:lnSpc>
                <a:spcPts val="1200"/>
              </a:lnSpc>
            </a:pPr>
            <a:r>
              <a:rPr lang="ko-KR" altLang="en-US" sz="900" b="1" u="sng">
                <a:latin typeface="Arial" panose="020B0604020202020204" pitchFamily="34" charset="0"/>
                <a:cs typeface="Arial" panose="020B0604020202020204" pitchFamily="34" charset="0"/>
              </a:rPr>
              <a:t>수수료의 지급 </a:t>
            </a:r>
            <a:r>
              <a:rPr lang="en-US" altLang="ko-KR" sz="900" b="1" u="sng">
                <a:latin typeface="Arial" panose="020B0604020202020204" pitchFamily="34" charset="0"/>
                <a:cs typeface="Arial" panose="020B0604020202020204" pitchFamily="34" charset="0"/>
              </a:rPr>
              <a:t>(-1,063</a:t>
            </a:r>
            <a:r>
              <a:rPr lang="ko-KR" altLang="en-US" sz="900" b="1" u="sng">
                <a:latin typeface="Arial" panose="020B0604020202020204" pitchFamily="34" charset="0"/>
                <a:cs typeface="Arial" panose="020B0604020202020204" pitchFamily="34" charset="0"/>
              </a:rPr>
              <a:t>억원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 </a:t>
            </a:r>
          </a:p>
          <a:p>
            <a:pPr marL="144000" indent="-108000">
              <a:lnSpc>
                <a:spcPts val="1200"/>
              </a:lnSpc>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회사는 매년 매출 현금유입의 약 </a:t>
            </a:r>
            <a:r>
              <a:rPr lang="en-US" altLang="ko-KR" sz="800">
                <a:latin typeface="Arial" panose="020B0604020202020204" pitchFamily="34" charset="0"/>
                <a:cs typeface="Arial" panose="020B0604020202020204" pitchFamily="34" charset="0"/>
              </a:rPr>
              <a:t>31~34%</a:t>
            </a:r>
            <a:r>
              <a:rPr lang="ko-KR" altLang="en-US" sz="800">
                <a:latin typeface="Arial" panose="020B0604020202020204" pitchFamily="34" charset="0"/>
                <a:cs typeface="Arial" panose="020B0604020202020204" pitchFamily="34" charset="0"/>
              </a:rPr>
              <a:t>를 지급수수료 및 판매수수료의 지급으로 지출하고 있음</a:t>
            </a:r>
            <a:endParaRPr lang="en-US" altLang="ko-KR" sz="800">
              <a:latin typeface="Arial" panose="020B0604020202020204" pitchFamily="34" charset="0"/>
              <a:cs typeface="Arial" panose="020B0604020202020204" pitchFamily="34" charset="0"/>
            </a:endParaRPr>
          </a:p>
        </p:txBody>
      </p:sp>
      <p:graphicFrame>
        <p:nvGraphicFramePr>
          <p:cNvPr id="35" name="표 34">
            <a:extLst>
              <a:ext uri="{FF2B5EF4-FFF2-40B4-BE49-F238E27FC236}">
                <a16:creationId xmlns:a16="http://schemas.microsoft.com/office/drawing/2014/main" id="{F0A287F2-F57B-4992-8D95-F01E249F2887}"/>
              </a:ext>
            </a:extLst>
          </p:cNvPr>
          <p:cNvGraphicFramePr>
            <a:graphicFrameLocks noGrp="1"/>
          </p:cNvGraphicFramePr>
          <p:nvPr>
            <p:extLst>
              <p:ext uri="{D42A27DB-BD31-4B8C-83A1-F6EECF244321}">
                <p14:modId xmlns:p14="http://schemas.microsoft.com/office/powerpoint/2010/main" val="2261382509"/>
              </p:ext>
            </p:extLst>
          </p:nvPr>
        </p:nvGraphicFramePr>
        <p:xfrm>
          <a:off x="6314399" y="5396508"/>
          <a:ext cx="2987999" cy="731520"/>
        </p:xfrm>
        <a:graphic>
          <a:graphicData uri="http://schemas.openxmlformats.org/drawingml/2006/table">
            <a:tbl>
              <a:tblPr/>
              <a:tblGrid>
                <a:gridCol w="1346705">
                  <a:extLst>
                    <a:ext uri="{9D8B030D-6E8A-4147-A177-3AD203B41FA5}">
                      <a16:colId xmlns:a16="http://schemas.microsoft.com/office/drawing/2014/main" val="3650766872"/>
                    </a:ext>
                  </a:extLst>
                </a:gridCol>
                <a:gridCol w="547098">
                  <a:extLst>
                    <a:ext uri="{9D8B030D-6E8A-4147-A177-3AD203B41FA5}">
                      <a16:colId xmlns:a16="http://schemas.microsoft.com/office/drawing/2014/main" val="1781409095"/>
                    </a:ext>
                  </a:extLst>
                </a:gridCol>
                <a:gridCol w="547098">
                  <a:extLst>
                    <a:ext uri="{9D8B030D-6E8A-4147-A177-3AD203B41FA5}">
                      <a16:colId xmlns:a16="http://schemas.microsoft.com/office/drawing/2014/main" val="2561997578"/>
                    </a:ext>
                  </a:extLst>
                </a:gridCol>
                <a:gridCol w="547098">
                  <a:extLst>
                    <a:ext uri="{9D8B030D-6E8A-4147-A177-3AD203B41FA5}">
                      <a16:colId xmlns:a16="http://schemas.microsoft.com/office/drawing/2014/main" val="1702378432"/>
                    </a:ext>
                  </a:extLst>
                </a:gridCol>
              </a:tblGrid>
              <a:tr h="91904">
                <a:tc>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87841552"/>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(4,782)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(5,130)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(7,407)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71637140"/>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판매수수료</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(35,380)</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(30,173)</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(25,246)</a:t>
                      </a:r>
                    </a:p>
                  </a:txBody>
                  <a:tcPr marL="36000" marR="36000" marT="0" marB="0" anchor="ctr">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3273588271"/>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미지급금의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변동</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1,104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(1,298)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1,596</a:t>
                      </a:r>
                    </a:p>
                  </a:txBody>
                  <a:tcPr marL="36000" marR="36000" marT="0" marB="0" anchor="ctr">
                    <a:lnL>
                      <a:noFill/>
                    </a:lnL>
                    <a:lnR>
                      <a:noFill/>
                    </a:lnR>
                    <a:lnT>
                      <a:noFill/>
                    </a:lnT>
                    <a:lnB>
                      <a:noFill/>
                    </a:lnB>
                  </a:tcPr>
                </a:tc>
                <a:extLst>
                  <a:ext uri="{0D108BD9-81ED-4DB2-BD59-A6C34878D82A}">
                    <a16:rowId xmlns:a16="http://schemas.microsoft.com/office/drawing/2014/main" val="853892229"/>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미지급비용의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변동</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261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52859764"/>
                  </a:ext>
                </a:extLst>
              </a:tr>
              <a:tr h="97648">
                <a:tc>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수수료의</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(38,997)</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(36,341)</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(30,973)</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2652500099"/>
                  </a:ext>
                </a:extLst>
              </a:tr>
            </a:tbl>
          </a:graphicData>
        </a:graphic>
      </p:graphicFrame>
      <p:sp>
        <p:nvSpPr>
          <p:cNvPr id="23" name="TextBox 22">
            <a:extLst>
              <a:ext uri="{FF2B5EF4-FFF2-40B4-BE49-F238E27FC236}">
                <a16:creationId xmlns:a16="http://schemas.microsoft.com/office/drawing/2014/main" id="{8D8D34DD-AFBF-4D2D-BEE8-3286D309F308}"/>
              </a:ext>
            </a:extLst>
          </p:cNvPr>
          <p:cNvSpPr txBox="1"/>
          <p:nvPr/>
        </p:nvSpPr>
        <p:spPr>
          <a:xfrm>
            <a:off x="6314399" y="3219995"/>
            <a:ext cx="3023999" cy="615553"/>
          </a:xfrm>
          <a:prstGeom prst="rect">
            <a:avLst/>
          </a:prstGeom>
          <a:noFill/>
        </p:spPr>
        <p:txBody>
          <a:bodyPr wrap="square" lIns="0" tIns="0" rIns="0" bIns="0" rtlCol="0">
            <a:spAutoFit/>
          </a:bodyPr>
          <a:lstStyle/>
          <a:p>
            <a:r>
              <a:rPr lang="en-US" altLang="ko-KR" sz="800">
                <a:latin typeface="Arial" panose="020B0604020202020204" pitchFamily="34" charset="0"/>
                <a:ea typeface="+mj-ea"/>
                <a:cs typeface="Arial" panose="020B0604020202020204" pitchFamily="34" charset="0"/>
              </a:rPr>
              <a:t>Note 1: 2020</a:t>
            </a:r>
            <a:r>
              <a:rPr lang="ko-KR" altLang="en-US" sz="800">
                <a:latin typeface="Arial" panose="020B0604020202020204" pitchFamily="34" charset="0"/>
                <a:ea typeface="+mj-ea"/>
                <a:cs typeface="Arial" panose="020B0604020202020204" pitchFamily="34" charset="0"/>
              </a:rPr>
              <a:t>년 공시 재무제표상 당기순이익조정을 위한 가감 항목에 포함된 지급임차료 조정 </a:t>
            </a:r>
            <a:r>
              <a:rPr lang="ko-KR" altLang="en-US" sz="800" err="1">
                <a:latin typeface="Arial" panose="020B0604020202020204" pitchFamily="34" charset="0"/>
                <a:ea typeface="+mj-ea"/>
                <a:cs typeface="Arial" panose="020B0604020202020204" pitchFamily="34" charset="0"/>
              </a:rPr>
              <a:t>해당액</a:t>
            </a:r>
            <a:endParaRPr lang="en-US" altLang="ko-KR" sz="800">
              <a:latin typeface="Arial" panose="020B0604020202020204" pitchFamily="34" charset="0"/>
              <a:ea typeface="+mj-ea"/>
              <a:cs typeface="Arial" panose="020B0604020202020204" pitchFamily="34" charset="0"/>
            </a:endParaRPr>
          </a:p>
          <a:p>
            <a:r>
              <a:rPr lang="en-US" altLang="ko-KR" sz="800">
                <a:latin typeface="Arial" panose="020B0604020202020204" pitchFamily="34" charset="0"/>
                <a:ea typeface="+mj-ea"/>
                <a:cs typeface="Arial" panose="020B0604020202020204" pitchFamily="34" charset="0"/>
              </a:rPr>
              <a:t>Note 2: </a:t>
            </a:r>
            <a:r>
              <a:rPr lang="ko-KR" altLang="en-US" sz="800">
                <a:latin typeface="Arial" panose="020B0604020202020204" pitchFamily="34" charset="0"/>
                <a:ea typeface="+mj-ea"/>
                <a:cs typeface="Arial" panose="020B0604020202020204" pitchFamily="34" charset="0"/>
              </a:rPr>
              <a:t>공시 현금흐름표상 유형자산의 취득으로 집계된 금액과 사용권자산을 제외한 유형자산 취득액과의 차이를 사용권자산 증가로 보아 조정한 금액임</a:t>
            </a:r>
          </a:p>
        </p:txBody>
      </p:sp>
      <p:graphicFrame>
        <p:nvGraphicFramePr>
          <p:cNvPr id="24" name="표 23">
            <a:extLst>
              <a:ext uri="{FF2B5EF4-FFF2-40B4-BE49-F238E27FC236}">
                <a16:creationId xmlns:a16="http://schemas.microsoft.com/office/drawing/2014/main" id="{E84BF216-7DB1-424B-A2AC-529FFE14187A}"/>
              </a:ext>
            </a:extLst>
          </p:cNvPr>
          <p:cNvGraphicFramePr>
            <a:graphicFrameLocks noGrp="1"/>
          </p:cNvGraphicFramePr>
          <p:nvPr>
            <p:extLst>
              <p:ext uri="{D42A27DB-BD31-4B8C-83A1-F6EECF244321}">
                <p14:modId xmlns:p14="http://schemas.microsoft.com/office/powerpoint/2010/main" val="2859877526"/>
              </p:ext>
            </p:extLst>
          </p:nvPr>
        </p:nvGraphicFramePr>
        <p:xfrm>
          <a:off x="6520087" y="3864469"/>
          <a:ext cx="2818311" cy="975360"/>
        </p:xfrm>
        <a:graphic>
          <a:graphicData uri="http://schemas.openxmlformats.org/drawingml/2006/table">
            <a:tbl>
              <a:tblPr/>
              <a:tblGrid>
                <a:gridCol w="756000">
                  <a:extLst>
                    <a:ext uri="{9D8B030D-6E8A-4147-A177-3AD203B41FA5}">
                      <a16:colId xmlns:a16="http://schemas.microsoft.com/office/drawing/2014/main" val="3650766872"/>
                    </a:ext>
                  </a:extLst>
                </a:gridCol>
                <a:gridCol w="756000">
                  <a:extLst>
                    <a:ext uri="{9D8B030D-6E8A-4147-A177-3AD203B41FA5}">
                      <a16:colId xmlns:a16="http://schemas.microsoft.com/office/drawing/2014/main" val="3332383179"/>
                    </a:ext>
                  </a:extLst>
                </a:gridCol>
                <a:gridCol w="435437">
                  <a:extLst>
                    <a:ext uri="{9D8B030D-6E8A-4147-A177-3AD203B41FA5}">
                      <a16:colId xmlns:a16="http://schemas.microsoft.com/office/drawing/2014/main" val="1781409095"/>
                    </a:ext>
                  </a:extLst>
                </a:gridCol>
                <a:gridCol w="435437">
                  <a:extLst>
                    <a:ext uri="{9D8B030D-6E8A-4147-A177-3AD203B41FA5}">
                      <a16:colId xmlns:a16="http://schemas.microsoft.com/office/drawing/2014/main" val="2561997578"/>
                    </a:ext>
                  </a:extLst>
                </a:gridCol>
                <a:gridCol w="435437">
                  <a:extLst>
                    <a:ext uri="{9D8B030D-6E8A-4147-A177-3AD203B41FA5}">
                      <a16:colId xmlns:a16="http://schemas.microsoft.com/office/drawing/2014/main" val="1702378432"/>
                    </a:ext>
                  </a:extLst>
                </a:gridCol>
              </a:tblGrid>
              <a:tr h="91904">
                <a:tc>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endParaRPr lang="en-US" altLang="ko-KR"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87841552"/>
                  </a:ext>
                </a:extLst>
              </a:tr>
              <a:tr h="91904">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기계장치의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증가</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71637140"/>
                  </a:ext>
                </a:extLst>
              </a:tr>
              <a:tr h="91904">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차량운반구의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증가</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latinLnBrk="1"/>
                      <a:endParaRPr lang="ko-KR" altLang="en-US"/>
                    </a:p>
                  </a:txBody>
                  <a:tcP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extLst>
                  <a:ext uri="{0D108BD9-81ED-4DB2-BD59-A6C34878D82A}">
                    <a16:rowId xmlns:a16="http://schemas.microsoft.com/office/drawing/2014/main" val="853892229"/>
                  </a:ext>
                </a:extLst>
              </a:tr>
              <a:tr h="91904">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집기비품의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증가</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latinLnBrk="1"/>
                      <a:endParaRPr lang="ko-KR" altLang="en-US"/>
                    </a:p>
                  </a:txBody>
                  <a:tcP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(1,920)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(2,272)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(661)</a:t>
                      </a:r>
                    </a:p>
                  </a:txBody>
                  <a:tcPr marL="36000" marR="36000" marT="0" marB="0" anchor="ctr">
                    <a:lnL>
                      <a:noFill/>
                    </a:lnL>
                    <a:lnR>
                      <a:noFill/>
                    </a:lnR>
                    <a:lnT>
                      <a:noFill/>
                    </a:lnT>
                    <a:lnB>
                      <a:noFill/>
                    </a:lnB>
                  </a:tcPr>
                </a:tc>
                <a:extLst>
                  <a:ext uri="{0D108BD9-81ED-4DB2-BD59-A6C34878D82A}">
                    <a16:rowId xmlns:a16="http://schemas.microsoft.com/office/drawing/2014/main" val="817909640"/>
                  </a:ext>
                </a:extLst>
              </a:tr>
              <a:tr h="91904">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건설중인자산의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증가</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(688)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43842596"/>
                  </a:ext>
                </a:extLst>
              </a:tr>
              <a:tr h="91904">
                <a:tc>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계</a:t>
                      </a: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(2,282)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(3,022)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(774)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20225760"/>
                  </a:ext>
                </a:extLst>
              </a:tr>
              <a:tr h="91904">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유형자산의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취득 </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현금흐름표</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endParaRPr lang="en-US" altLang="ko-KR"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(6,980)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(774)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52859764"/>
                  </a:ext>
                </a:extLst>
              </a:tr>
              <a:tr h="97648">
                <a:tc>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diff</a:t>
                      </a:r>
                      <a:r>
                        <a:rPr lang="en-US" sz="800" b="1" i="0" u="none" strike="noStrike" baseline="30000">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(4,697)</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(80)</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2652500099"/>
                  </a:ext>
                </a:extLst>
              </a:tr>
            </a:tbl>
          </a:graphicData>
        </a:graphic>
      </p:graphicFrame>
      <p:sp>
        <p:nvSpPr>
          <p:cNvPr id="30" name="TextBox 29">
            <a:extLst>
              <a:ext uri="{FF2B5EF4-FFF2-40B4-BE49-F238E27FC236}">
                <a16:creationId xmlns:a16="http://schemas.microsoft.com/office/drawing/2014/main" id="{1008C542-D99B-4A9B-9FEA-D04B34C269F9}"/>
              </a:ext>
            </a:extLst>
          </p:cNvPr>
          <p:cNvSpPr txBox="1"/>
          <p:nvPr/>
        </p:nvSpPr>
        <p:spPr>
          <a:xfrm>
            <a:off x="513942" y="4804985"/>
            <a:ext cx="1497360" cy="1184940"/>
          </a:xfrm>
          <a:prstGeom prst="rect">
            <a:avLst/>
          </a:prstGeom>
          <a:noFill/>
        </p:spPr>
        <p:txBody>
          <a:bodyPr wrap="square" lIns="0" tIns="0" rIns="0" bIns="0" rtlCol="0">
            <a:spAutoFit/>
          </a:bodyPr>
          <a:lstStyle/>
          <a:p>
            <a:pPr>
              <a:spcAft>
                <a:spcPts val="300"/>
              </a:spcAft>
            </a:pPr>
            <a:r>
              <a:rPr lang="en-US" altLang="ko-KR" sz="800" i="1">
                <a:latin typeface="Arial" panose="020B0604020202020204" pitchFamily="34" charset="0"/>
                <a:ea typeface="+mj-ea"/>
                <a:cs typeface="Arial" panose="020B0604020202020204" pitchFamily="34" charset="0"/>
              </a:rPr>
              <a:t>[Limitation]</a:t>
            </a:r>
          </a:p>
          <a:p>
            <a:pPr>
              <a:spcAft>
                <a:spcPts val="300"/>
              </a:spcAft>
            </a:pPr>
            <a:r>
              <a:rPr lang="en-US" altLang="ko-KR" sz="800" i="1">
                <a:latin typeface="Arial" panose="020B0604020202020204" pitchFamily="34" charset="0"/>
                <a:ea typeface="+mj-ea"/>
                <a:cs typeface="Arial" panose="020B0604020202020204" pitchFamily="34" charset="0"/>
              </a:rPr>
              <a:t>1. </a:t>
            </a:r>
            <a:r>
              <a:rPr lang="ko-KR" altLang="en-US" sz="800" i="1">
                <a:latin typeface="Arial" panose="020B0604020202020204" pitchFamily="34" charset="0"/>
                <a:ea typeface="+mj-ea"/>
                <a:cs typeface="Arial" panose="020B0604020202020204" pitchFamily="34" charset="0"/>
              </a:rPr>
              <a:t>회사 제시 재무제표 및 명세서를 기반으로 현금흐름표를 </a:t>
            </a:r>
            <a:r>
              <a:rPr lang="ko-KR" altLang="en-US" sz="800" i="1" err="1">
                <a:latin typeface="Arial" panose="020B0604020202020204" pitchFamily="34" charset="0"/>
                <a:ea typeface="+mj-ea"/>
                <a:cs typeface="Arial" panose="020B0604020202020204" pitchFamily="34" charset="0"/>
              </a:rPr>
              <a:t>재작성하였으며</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제공 자료의 한계로 계산이 일부 부정확할 수 있음</a:t>
            </a:r>
            <a:endParaRPr lang="en-US" altLang="ko-KR" sz="800" i="1">
              <a:latin typeface="Arial" panose="020B0604020202020204" pitchFamily="34" charset="0"/>
              <a:ea typeface="+mj-ea"/>
              <a:cs typeface="Arial" panose="020B0604020202020204" pitchFamily="34" charset="0"/>
            </a:endParaRPr>
          </a:p>
          <a:p>
            <a:pPr>
              <a:spcAft>
                <a:spcPts val="300"/>
              </a:spcAft>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제공 자료의 한계로 </a:t>
            </a:r>
            <a:r>
              <a:rPr lang="en-US" altLang="ko-KR" sz="800" i="1">
                <a:latin typeface="Arial" panose="020B0604020202020204" pitchFamily="34" charset="0"/>
                <a:ea typeface="+mj-ea"/>
                <a:cs typeface="Arial" panose="020B0604020202020204" pitchFamily="34" charset="0"/>
              </a:rPr>
              <a:t>2022</a:t>
            </a:r>
            <a:r>
              <a:rPr lang="ko-KR" altLang="en-US" sz="800" i="1">
                <a:latin typeface="Arial" panose="020B0604020202020204" pitchFamily="34" charset="0"/>
                <a:ea typeface="+mj-ea"/>
                <a:cs typeface="Arial" panose="020B0604020202020204" pitchFamily="34" charset="0"/>
              </a:rPr>
              <a:t>년 개시결정일까지의 </a:t>
            </a:r>
            <a:r>
              <a:rPr lang="en-US" altLang="ko-KR" sz="800" i="1">
                <a:latin typeface="Arial" panose="020B0604020202020204" pitchFamily="34" charset="0"/>
                <a:ea typeface="+mj-ea"/>
                <a:cs typeface="Arial" panose="020B0604020202020204" pitchFamily="34" charset="0"/>
              </a:rPr>
              <a:t>CF </a:t>
            </a:r>
            <a:r>
              <a:rPr lang="ko-KR" altLang="en-US" sz="800" i="1">
                <a:latin typeface="Arial" panose="020B0604020202020204" pitchFamily="34" charset="0"/>
                <a:ea typeface="+mj-ea"/>
                <a:cs typeface="Arial" panose="020B0604020202020204" pitchFamily="34" charset="0"/>
              </a:rPr>
              <a:t>분석은 불가함</a:t>
            </a:r>
          </a:p>
        </p:txBody>
      </p:sp>
      <p:graphicFrame>
        <p:nvGraphicFramePr>
          <p:cNvPr id="31" name="표 30">
            <a:extLst>
              <a:ext uri="{FF2B5EF4-FFF2-40B4-BE49-F238E27FC236}">
                <a16:creationId xmlns:a16="http://schemas.microsoft.com/office/drawing/2014/main" id="{5CAD0535-4268-46F9-8D86-7FA2DC6F9517}"/>
              </a:ext>
            </a:extLst>
          </p:cNvPr>
          <p:cNvGraphicFramePr>
            <a:graphicFrameLocks noGrp="1"/>
          </p:cNvGraphicFramePr>
          <p:nvPr>
            <p:extLst>
              <p:ext uri="{D42A27DB-BD31-4B8C-83A1-F6EECF244321}">
                <p14:modId xmlns:p14="http://schemas.microsoft.com/office/powerpoint/2010/main" val="3781583681"/>
              </p:ext>
            </p:extLst>
          </p:nvPr>
        </p:nvGraphicFramePr>
        <p:xfrm>
          <a:off x="2138400" y="1515600"/>
          <a:ext cx="3722401" cy="3413760"/>
        </p:xfrm>
        <a:graphic>
          <a:graphicData uri="http://schemas.openxmlformats.org/drawingml/2006/table">
            <a:tbl>
              <a:tblPr/>
              <a:tblGrid>
                <a:gridCol w="104140">
                  <a:extLst>
                    <a:ext uri="{9D8B030D-6E8A-4147-A177-3AD203B41FA5}">
                      <a16:colId xmlns:a16="http://schemas.microsoft.com/office/drawing/2014/main" val="1488899283"/>
                    </a:ext>
                  </a:extLst>
                </a:gridCol>
                <a:gridCol w="692840">
                  <a:extLst>
                    <a:ext uri="{9D8B030D-6E8A-4147-A177-3AD203B41FA5}">
                      <a16:colId xmlns:a16="http://schemas.microsoft.com/office/drawing/2014/main" val="1643562383"/>
                    </a:ext>
                  </a:extLst>
                </a:gridCol>
                <a:gridCol w="692840">
                  <a:extLst>
                    <a:ext uri="{9D8B030D-6E8A-4147-A177-3AD203B41FA5}">
                      <a16:colId xmlns:a16="http://schemas.microsoft.com/office/drawing/2014/main" val="3781798112"/>
                    </a:ext>
                  </a:extLst>
                </a:gridCol>
                <a:gridCol w="558231">
                  <a:extLst>
                    <a:ext uri="{9D8B030D-6E8A-4147-A177-3AD203B41FA5}">
                      <a16:colId xmlns:a16="http://schemas.microsoft.com/office/drawing/2014/main" val="2800810546"/>
                    </a:ext>
                  </a:extLst>
                </a:gridCol>
                <a:gridCol w="558231">
                  <a:extLst>
                    <a:ext uri="{9D8B030D-6E8A-4147-A177-3AD203B41FA5}">
                      <a16:colId xmlns:a16="http://schemas.microsoft.com/office/drawing/2014/main" val="2547418984"/>
                    </a:ext>
                  </a:extLst>
                </a:gridCol>
                <a:gridCol w="557888">
                  <a:extLst>
                    <a:ext uri="{9D8B030D-6E8A-4147-A177-3AD203B41FA5}">
                      <a16:colId xmlns:a16="http://schemas.microsoft.com/office/drawing/2014/main" val="4110355793"/>
                    </a:ext>
                  </a:extLst>
                </a:gridCol>
                <a:gridCol w="558231">
                  <a:extLst>
                    <a:ext uri="{9D8B030D-6E8A-4147-A177-3AD203B41FA5}">
                      <a16:colId xmlns:a16="http://schemas.microsoft.com/office/drawing/2014/main" val="3706058737"/>
                    </a:ext>
                  </a:extLst>
                </a:gridCol>
              </a:tblGrid>
              <a:tr h="36666">
                <a:tc gridSpan="2">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rPr>
                        <a:t>Cash Flow</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Total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978670598"/>
                  </a:ext>
                </a:extLst>
              </a:tr>
              <a:tr h="36666">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20946458"/>
                  </a:ext>
                </a:extLst>
              </a:tr>
              <a:tr h="36666">
                <a:tc gridSpan="2">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98341327"/>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기초</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en-US" sz="800" b="1" i="0" u="none" strike="noStrike">
                          <a:solidFill>
                            <a:srgbClr val="000000"/>
                          </a:solidFill>
                          <a:effectLst/>
                          <a:latin typeface="Arial" panose="020B0604020202020204" pitchFamily="34" charset="0"/>
                          <a:ea typeface="맑은 고딕" panose="020B0503020000020004" pitchFamily="50" charset="-127"/>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21,978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948723212"/>
                  </a:ext>
                </a:extLst>
              </a:tr>
              <a:tr h="36666">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Revenue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126,695</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111,683</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90,097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328,476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4172089363"/>
                  </a:ext>
                </a:extLst>
              </a:tr>
              <a:tr h="36666">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(1,028)</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(14,247)</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(4,476)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(19,751)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08680786"/>
                  </a:ext>
                </a:extLst>
              </a:tr>
              <a:tr h="36666">
                <a:tc gridSpan="2">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(12.8%)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46737410"/>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영업</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(10,834)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(7,447)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(25,747)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84005345"/>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매출</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현금유입</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123,715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117,050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91,840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332,604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77941054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상품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및</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원재료의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매입</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(19,516)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(15,668)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(9,014)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(44,197)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47714735"/>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인건비성</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항목의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(18,693)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(19,490)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(12,117)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(50,301)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89802484"/>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임차료의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(6,862)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(6,747)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(5,098)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(18,707)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2268528"/>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외주가공비의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(37,337)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(32,430)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(21,649)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(91,416)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0255524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수수료의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(38,997)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(30,973)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(106,312)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209759"/>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(13,144)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(13,821)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(20,455)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(47,420)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75134355"/>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투자</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(8,506)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(23,689)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(30,195)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633754890"/>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유형자산의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취득</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(6,159)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646856642"/>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유형자산의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처분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9560622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투자부동산의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취득</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(3,661)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(3,661)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45141802"/>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대여금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(4,562)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(12,392)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8669982"/>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투자자산</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(5,084)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(4,777)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87972278"/>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임차보증금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등</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90952552"/>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재무</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33,370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4,411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37,131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95889719"/>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차입금의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차입및상환</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3,185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390385241"/>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임대보증금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9432755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유상증자</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33,872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33,872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67235544"/>
                  </a:ext>
                </a:extLst>
              </a:tr>
              <a:tr h="36666">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Net Cash Flow</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(19,990)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2,234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(18,811)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90874689"/>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기말</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en-US" sz="800" b="1" i="0" u="none" strike="noStrike">
                          <a:solidFill>
                            <a:srgbClr val="000000"/>
                          </a:solidFill>
                          <a:effectLst/>
                          <a:latin typeface="Arial" panose="020B0604020202020204" pitchFamily="34" charset="0"/>
                          <a:ea typeface="맑은 고딕" panose="020B0503020000020004" pitchFamily="50" charset="-127"/>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40999422"/>
                  </a:ext>
                </a:extLst>
              </a:tr>
            </a:tbl>
          </a:graphicData>
        </a:graphic>
      </p:graphicFrame>
    </p:spTree>
    <p:extLst>
      <p:ext uri="{BB962C8B-B14F-4D97-AF65-F5344CB8AC3E}">
        <p14:creationId xmlns:p14="http://schemas.microsoft.com/office/powerpoint/2010/main" val="207646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nvGraphicFramePr>
        <p:xfrm>
          <a:off x="468001" y="1191600"/>
          <a:ext cx="9038334" cy="505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Operating Results  (</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회사는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2019</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이후 매년 음</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의 영업현금흐름을 창출하고 있으며</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10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기보유</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Cash </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및 재무현금흐름 유입 해당액을 통해 영업현금유출을 보전하였음</a:t>
                      </a: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Operating Results (4/7)</a:t>
            </a:r>
          </a:p>
        </p:txBody>
      </p:sp>
      <p:sp>
        <p:nvSpPr>
          <p:cNvPr id="46" name="순서도: 연결자 45">
            <a:extLst>
              <a:ext uri="{FF2B5EF4-FFF2-40B4-BE49-F238E27FC236}">
                <a16:creationId xmlns:a16="http://schemas.microsoft.com/office/drawing/2014/main" id="{D395F604-8278-4FB2-87E0-8D5AB3182525}"/>
              </a:ext>
            </a:extLst>
          </p:cNvPr>
          <p:cNvSpPr/>
          <p:nvPr/>
        </p:nvSpPr>
        <p:spPr bwMode="auto">
          <a:xfrm>
            <a:off x="5987899" y="152877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8</a:t>
            </a:r>
            <a:endParaRPr lang="ko-KR" altLang="en-US" sz="800" b="1" kern="0">
              <a:solidFill>
                <a:srgbClr val="FFFFFF"/>
              </a:solidFill>
              <a:cs typeface="Arial" panose="020B0604020202020204" pitchFamily="34" charset="0"/>
            </a:endParaRPr>
          </a:p>
        </p:txBody>
      </p:sp>
      <p:sp>
        <p:nvSpPr>
          <p:cNvPr id="47" name="TextBox 46">
            <a:extLst>
              <a:ext uri="{FF2B5EF4-FFF2-40B4-BE49-F238E27FC236}">
                <a16:creationId xmlns:a16="http://schemas.microsoft.com/office/drawing/2014/main" id="{2F549734-9AD5-4930-92FF-4237D9FF5612}"/>
              </a:ext>
            </a:extLst>
          </p:cNvPr>
          <p:cNvSpPr txBox="1"/>
          <p:nvPr/>
        </p:nvSpPr>
        <p:spPr>
          <a:xfrm>
            <a:off x="6168454" y="1523213"/>
            <a:ext cx="3242775" cy="4062715"/>
          </a:xfrm>
          <a:prstGeom prst="rect">
            <a:avLst/>
          </a:prstGeom>
          <a:noFill/>
        </p:spPr>
        <p:txBody>
          <a:bodyPr wrap="square" lIns="0" tIns="0" rIns="0" bIns="0" rtlCol="0">
            <a:spAutoFit/>
          </a:bodyPr>
          <a:lstStyle/>
          <a:p>
            <a:pPr>
              <a:lnSpc>
                <a:spcPts val="1200"/>
              </a:lnSpc>
            </a:pPr>
            <a:r>
              <a:rPr lang="ko-KR" altLang="en-US" sz="900" b="1" u="sng">
                <a:latin typeface="Arial" panose="020B0604020202020204" pitchFamily="34" charset="0"/>
                <a:cs typeface="Arial" panose="020B0604020202020204" pitchFamily="34" charset="0"/>
              </a:rPr>
              <a:t>기타</a:t>
            </a:r>
            <a:r>
              <a:rPr lang="en-US" altLang="ko-KR" sz="900" b="1" u="sng">
                <a:latin typeface="Arial" panose="020B0604020202020204" pitchFamily="34" charset="0"/>
                <a:cs typeface="Arial" panose="020B0604020202020204" pitchFamily="34" charset="0"/>
              </a:rPr>
              <a:t>CF</a:t>
            </a:r>
            <a:r>
              <a:rPr lang="ko-KR" altLang="en-US" sz="900" b="1" u="sng">
                <a:latin typeface="Arial" panose="020B0604020202020204" pitchFamily="34" charset="0"/>
                <a:cs typeface="Arial" panose="020B0604020202020204" pitchFamily="34" charset="0"/>
              </a:rPr>
              <a:t> </a:t>
            </a:r>
            <a:r>
              <a:rPr lang="en-US" altLang="ko-KR" sz="900" b="1" u="sng">
                <a:latin typeface="Arial" panose="020B0604020202020204" pitchFamily="34" charset="0"/>
                <a:cs typeface="Arial" panose="020B0604020202020204" pitchFamily="34" charset="0"/>
              </a:rPr>
              <a:t>(-474</a:t>
            </a:r>
            <a:r>
              <a:rPr lang="ko-KR" altLang="en-US" sz="900" b="1" u="sng">
                <a:latin typeface="Arial" panose="020B0604020202020204" pitchFamily="34" charset="0"/>
                <a:cs typeface="Arial" panose="020B0604020202020204" pitchFamily="34" charset="0"/>
              </a:rPr>
              <a:t>억원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 </a:t>
            </a:r>
          </a:p>
          <a:p>
            <a:pPr marL="144000" indent="-108000">
              <a:lnSpc>
                <a:spcPts val="1200"/>
              </a:lnSpc>
              <a:buClr>
                <a:srgbClr val="00338D"/>
              </a:buClr>
              <a:buFont typeface="Arial" panose="020B0604020202020204" pitchFamily="34" charset="0"/>
              <a:buChar char="•"/>
            </a:pP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800">
              <a:latin typeface="Arial" panose="020B0604020202020204" pitchFamily="34" charset="0"/>
              <a:cs typeface="Arial" panose="020B0604020202020204" pitchFamily="34" charset="0"/>
            </a:endParaRPr>
          </a:p>
          <a:p>
            <a:pPr marL="144000" indent="-108000">
              <a:lnSpc>
                <a:spcPts val="1200"/>
              </a:lnSpc>
              <a:spcBef>
                <a:spcPts val="600"/>
              </a:spcBef>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기타제조경비의 대부분은 운반비</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포장비</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소모품비에 해당하나</a:t>
            </a:r>
            <a:r>
              <a:rPr lang="en-US" altLang="ko-KR" sz="800">
                <a:latin typeface="Arial" panose="020B0604020202020204" pitchFamily="34" charset="0"/>
                <a:cs typeface="Arial" panose="020B0604020202020204" pitchFamily="34" charset="0"/>
              </a:rPr>
              <a:t>, 2021</a:t>
            </a:r>
            <a:r>
              <a:rPr lang="ko-KR" altLang="en-US" sz="800">
                <a:latin typeface="Arial" panose="020B0604020202020204" pitchFamily="34" charset="0"/>
                <a:cs typeface="Arial" panose="020B0604020202020204" pitchFamily="34" charset="0"/>
              </a:rPr>
              <a:t>년 전 대표이사에 의한 가공매출 인식에 대한 상대계정으로 매출원가 내 접대비</a:t>
            </a:r>
            <a:r>
              <a:rPr lang="en-US" altLang="ko-KR" sz="800">
                <a:latin typeface="Arial" panose="020B0604020202020204" pitchFamily="34" charset="0"/>
                <a:cs typeface="Arial" panose="020B0604020202020204" pitchFamily="34" charset="0"/>
              </a:rPr>
              <a:t>(16.4</a:t>
            </a:r>
            <a:r>
              <a:rPr lang="ko-KR" altLang="en-US" sz="800">
                <a:latin typeface="Arial" panose="020B0604020202020204" pitchFamily="34" charset="0"/>
                <a:cs typeface="Arial" panose="020B0604020202020204" pitchFamily="34" charset="0"/>
              </a:rPr>
              <a:t>억원</a:t>
            </a:r>
            <a:r>
              <a:rPr lang="en-US" altLang="ko-KR" sz="800">
                <a:latin typeface="Arial" panose="020B0604020202020204" pitchFamily="34" charset="0"/>
                <a:cs typeface="Arial" panose="020B0604020202020204" pitchFamily="34" charset="0"/>
              </a:rPr>
              <a:t>)</a:t>
            </a:r>
            <a:r>
              <a:rPr lang="ko-KR" altLang="en-US" sz="800">
                <a:latin typeface="Arial" panose="020B0604020202020204" pitchFamily="34" charset="0"/>
                <a:cs typeface="Arial" panose="020B0604020202020204" pitchFamily="34" charset="0"/>
              </a:rPr>
              <a:t>를 인식함에 따라 전기 대비 증가하였음</a:t>
            </a:r>
            <a:endParaRPr lang="en-US" altLang="ko-KR" sz="80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기타판매관리비 중 광고선전비가 과반수를 차지하며</a:t>
            </a:r>
            <a:r>
              <a:rPr lang="en-US" altLang="ko-KR" sz="800">
                <a:latin typeface="Arial" panose="020B0604020202020204" pitchFamily="34" charset="0"/>
                <a:cs typeface="Arial" panose="020B0604020202020204" pitchFamily="34" charset="0"/>
              </a:rPr>
              <a:t>(2021</a:t>
            </a:r>
            <a:r>
              <a:rPr lang="ko-KR" altLang="en-US" sz="800">
                <a:latin typeface="Arial" panose="020B0604020202020204" pitchFamily="34" charset="0"/>
                <a:cs typeface="Arial" panose="020B0604020202020204" pitchFamily="34" charset="0"/>
              </a:rPr>
              <a:t>년 기준 약 </a:t>
            </a:r>
            <a:r>
              <a:rPr lang="en-US" altLang="ko-KR" sz="800">
                <a:latin typeface="Arial" panose="020B0604020202020204" pitchFamily="34" charset="0"/>
                <a:cs typeface="Arial" panose="020B0604020202020204" pitchFamily="34" charset="0"/>
              </a:rPr>
              <a:t>40</a:t>
            </a:r>
            <a:r>
              <a:rPr lang="ko-KR" altLang="en-US" sz="800">
                <a:latin typeface="Arial" panose="020B0604020202020204" pitchFamily="34" charset="0"/>
                <a:cs typeface="Arial" panose="020B0604020202020204" pitchFamily="34" charset="0"/>
              </a:rPr>
              <a:t>억원</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여비교통비</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접대비</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통신비</a:t>
            </a:r>
            <a:r>
              <a:rPr lang="en-US" altLang="ko-KR" sz="800">
                <a:latin typeface="Arial" panose="020B0604020202020204" pitchFamily="34" charset="0"/>
                <a:cs typeface="Arial" panose="020B0604020202020204" pitchFamily="34" charset="0"/>
              </a:rPr>
              <a:t>, </a:t>
            </a:r>
            <a:r>
              <a:rPr lang="ko-KR" altLang="en-US" sz="800" err="1">
                <a:latin typeface="Arial" panose="020B0604020202020204" pitchFamily="34" charset="0"/>
                <a:cs typeface="Arial" panose="020B0604020202020204" pitchFamily="34" charset="0"/>
              </a:rPr>
              <a:t>수도광열비</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소모품비 등이 나머지를 구성하고 있음</a:t>
            </a:r>
            <a:endParaRPr lang="en-US" altLang="ko-KR" sz="80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r>
              <a:rPr lang="ko-KR" altLang="en-US" sz="800" err="1">
                <a:latin typeface="Arial" panose="020B0604020202020204" pitchFamily="34" charset="0"/>
                <a:cs typeface="Arial" panose="020B0604020202020204" pitchFamily="34" charset="0"/>
              </a:rPr>
              <a:t>기타수익및비용은</a:t>
            </a:r>
            <a:r>
              <a:rPr lang="ko-KR" altLang="en-US" sz="800">
                <a:latin typeface="Arial" panose="020B0604020202020204" pitchFamily="34" charset="0"/>
                <a:cs typeface="Arial" panose="020B0604020202020204" pitchFamily="34" charset="0"/>
              </a:rPr>
              <a:t> </a:t>
            </a:r>
            <a:r>
              <a:rPr lang="en-US" altLang="ko-KR" sz="800">
                <a:latin typeface="Arial" panose="020B0604020202020204" pitchFamily="34" charset="0"/>
                <a:cs typeface="Arial" panose="020B0604020202020204" pitchFamily="34" charset="0"/>
              </a:rPr>
              <a:t>Below EBITDA </a:t>
            </a:r>
            <a:r>
              <a:rPr lang="ko-KR" altLang="en-US" sz="800">
                <a:latin typeface="Arial" panose="020B0604020202020204" pitchFamily="34" charset="0"/>
                <a:cs typeface="Arial" panose="020B0604020202020204" pitchFamily="34" charset="0"/>
              </a:rPr>
              <a:t>항목 중 임대료수입</a:t>
            </a:r>
            <a:r>
              <a:rPr lang="en-US" altLang="ko-KR" sz="800">
                <a:latin typeface="Arial" panose="020B0604020202020204" pitchFamily="34" charset="0"/>
                <a:cs typeface="Arial" panose="020B0604020202020204" pitchFamily="34" charset="0"/>
              </a:rPr>
              <a:t>, </a:t>
            </a:r>
            <a:r>
              <a:rPr lang="ko-KR" altLang="en-US" sz="800" err="1">
                <a:latin typeface="Arial" panose="020B0604020202020204" pitchFamily="34" charset="0"/>
                <a:cs typeface="Arial" panose="020B0604020202020204" pitchFamily="34" charset="0"/>
              </a:rPr>
              <a:t>잡이익</a:t>
            </a:r>
            <a:r>
              <a:rPr lang="en-US" altLang="ko-KR" sz="800">
                <a:latin typeface="Arial" panose="020B0604020202020204" pitchFamily="34" charset="0"/>
                <a:cs typeface="Arial" panose="020B0604020202020204" pitchFamily="34" charset="0"/>
              </a:rPr>
              <a:t>, </a:t>
            </a:r>
            <a:r>
              <a:rPr lang="ko-KR" altLang="en-US" sz="800" err="1">
                <a:latin typeface="Arial" panose="020B0604020202020204" pitchFamily="34" charset="0"/>
                <a:cs typeface="Arial" panose="020B0604020202020204" pitchFamily="34" charset="0"/>
              </a:rPr>
              <a:t>잡손실</a:t>
            </a:r>
            <a:r>
              <a:rPr lang="ko-KR" altLang="en-US" sz="800">
                <a:latin typeface="Arial" panose="020B0604020202020204" pitchFamily="34" charset="0"/>
                <a:cs typeface="Arial" panose="020B0604020202020204" pitchFamily="34" charset="0"/>
              </a:rPr>
              <a:t> 등을 포함함</a:t>
            </a:r>
            <a:endParaRPr lang="en-US" altLang="ko-KR" sz="80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r>
              <a:rPr lang="ko-KR" altLang="en-US" sz="800" err="1">
                <a:latin typeface="Arial" panose="020B0604020202020204" pitchFamily="34" charset="0"/>
                <a:cs typeface="Arial" panose="020B0604020202020204" pitchFamily="34" charset="0"/>
              </a:rPr>
              <a:t>기타자산및부채변동에는</a:t>
            </a:r>
            <a:r>
              <a:rPr lang="ko-KR" altLang="en-US" sz="800">
                <a:latin typeface="Arial" panose="020B0604020202020204" pitchFamily="34" charset="0"/>
                <a:cs typeface="Arial" panose="020B0604020202020204" pitchFamily="34" charset="0"/>
              </a:rPr>
              <a:t> 선급금</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선급비용</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미수수익</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미수금 등의 변동이 포함되며</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선급금 및 미수금에 포함된 불법행위미수금의 고려로 인한 음</a:t>
            </a:r>
            <a:r>
              <a:rPr lang="en-US" altLang="ko-KR" sz="800">
                <a:latin typeface="Arial" panose="020B0604020202020204" pitchFamily="34" charset="0"/>
                <a:cs typeface="Arial" panose="020B0604020202020204" pitchFamily="34" charset="0"/>
              </a:rPr>
              <a:t>(-)</a:t>
            </a:r>
            <a:r>
              <a:rPr lang="ko-KR" altLang="en-US" sz="800">
                <a:latin typeface="Arial" panose="020B0604020202020204" pitchFamily="34" charset="0"/>
                <a:cs typeface="Arial" panose="020B0604020202020204" pitchFamily="34" charset="0"/>
              </a:rPr>
              <a:t>의 영업현금흐름 효과로 인해 전기 대비 크게 증가하는 모습을 보이고 있음</a:t>
            </a:r>
            <a:endParaRPr lang="en-US" altLang="ko-KR" sz="80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상기 불법행위미수금 </a:t>
            </a:r>
            <a:r>
              <a:rPr lang="ko-KR" altLang="en-US" sz="800" err="1">
                <a:latin typeface="Arial" panose="020B0604020202020204" pitchFamily="34" charset="0"/>
                <a:cs typeface="Arial" panose="020B0604020202020204" pitchFamily="34" charset="0"/>
              </a:rPr>
              <a:t>미발생</a:t>
            </a:r>
            <a:r>
              <a:rPr lang="ko-KR" altLang="en-US" sz="800">
                <a:latin typeface="Arial" panose="020B0604020202020204" pitchFamily="34" charset="0"/>
                <a:cs typeface="Arial" panose="020B0604020202020204" pitchFamily="34" charset="0"/>
              </a:rPr>
              <a:t> 가정 시</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매년 기타</a:t>
            </a:r>
            <a:r>
              <a:rPr lang="en-US" altLang="ko-KR" sz="800">
                <a:latin typeface="Arial" panose="020B0604020202020204" pitchFamily="34" charset="0"/>
                <a:cs typeface="Arial" panose="020B0604020202020204" pitchFamily="34" charset="0"/>
              </a:rPr>
              <a:t>CF </a:t>
            </a:r>
            <a:r>
              <a:rPr lang="ko-KR" altLang="en-US" sz="800">
                <a:latin typeface="Arial" panose="020B0604020202020204" pitchFamily="34" charset="0"/>
                <a:cs typeface="Arial" panose="020B0604020202020204" pitchFamily="34" charset="0"/>
              </a:rPr>
              <a:t>현금유출은 약 </a:t>
            </a:r>
            <a:r>
              <a:rPr lang="en-US" altLang="ko-KR" sz="800">
                <a:latin typeface="Arial" panose="020B0604020202020204" pitchFamily="34" charset="0"/>
                <a:cs typeface="Arial" panose="020B0604020202020204" pitchFamily="34" charset="0"/>
              </a:rPr>
              <a:t>130</a:t>
            </a:r>
            <a:r>
              <a:rPr lang="ko-KR" altLang="en-US" sz="800">
                <a:latin typeface="Arial" panose="020B0604020202020204" pitchFamily="34" charset="0"/>
                <a:cs typeface="Arial" panose="020B0604020202020204" pitchFamily="34" charset="0"/>
              </a:rPr>
              <a:t>억원 전후 수준으로 발생할 것으로 추정됨</a:t>
            </a:r>
            <a:endParaRPr lang="en-US" altLang="ko-KR" sz="800">
              <a:latin typeface="Arial" panose="020B0604020202020204" pitchFamily="34" charset="0"/>
              <a:cs typeface="Arial" panose="020B0604020202020204" pitchFamily="34" charset="0"/>
            </a:endParaRPr>
          </a:p>
        </p:txBody>
      </p:sp>
      <p:sp>
        <p:nvSpPr>
          <p:cNvPr id="37" name="제목 2">
            <a:extLst>
              <a:ext uri="{FF2B5EF4-FFF2-40B4-BE49-F238E27FC236}">
                <a16:creationId xmlns:a16="http://schemas.microsoft.com/office/drawing/2014/main" id="{0DEA42B1-75AA-4FD7-B770-7C5BC12CF9F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27" name="직사각형 119">
            <a:extLst>
              <a:ext uri="{FF2B5EF4-FFF2-40B4-BE49-F238E27FC236}">
                <a16:creationId xmlns:a16="http://schemas.microsoft.com/office/drawing/2014/main" id="{919705B1-2CA2-4714-B8D3-FB75761DBD2E}"/>
              </a:ext>
            </a:extLst>
          </p:cNvPr>
          <p:cNvSpPr/>
          <p:nvPr/>
        </p:nvSpPr>
        <p:spPr bwMode="auto">
          <a:xfrm>
            <a:off x="-636544" y="599203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25" name="직사각형 24">
            <a:extLst>
              <a:ext uri="{FF2B5EF4-FFF2-40B4-BE49-F238E27FC236}">
                <a16:creationId xmlns:a16="http://schemas.microsoft.com/office/drawing/2014/main" id="{FCD078B5-D83F-436C-AC12-7C0DE77EB3BF}"/>
              </a:ext>
            </a:extLst>
          </p:cNvPr>
          <p:cNvSpPr/>
          <p:nvPr/>
        </p:nvSpPr>
        <p:spPr>
          <a:xfrm>
            <a:off x="2247242" y="3219000"/>
            <a:ext cx="3600000"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연결자 25">
            <a:extLst>
              <a:ext uri="{FF2B5EF4-FFF2-40B4-BE49-F238E27FC236}">
                <a16:creationId xmlns:a16="http://schemas.microsoft.com/office/drawing/2014/main" id="{4A0064C4-96BE-4257-8767-ED529ECE697D}"/>
              </a:ext>
            </a:extLst>
          </p:cNvPr>
          <p:cNvSpPr/>
          <p:nvPr/>
        </p:nvSpPr>
        <p:spPr bwMode="auto">
          <a:xfrm>
            <a:off x="2136798" y="320868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8</a:t>
            </a:r>
            <a:endParaRPr lang="ko-KR" altLang="en-US" sz="800" b="1" kern="0">
              <a:solidFill>
                <a:srgbClr val="FFFFFF"/>
              </a:solidFill>
              <a:cs typeface="Arial" panose="020B0604020202020204" pitchFamily="34" charset="0"/>
            </a:endParaRPr>
          </a:p>
        </p:txBody>
      </p:sp>
      <p:sp>
        <p:nvSpPr>
          <p:cNvPr id="30" name="TextBox 29">
            <a:extLst>
              <a:ext uri="{FF2B5EF4-FFF2-40B4-BE49-F238E27FC236}">
                <a16:creationId xmlns:a16="http://schemas.microsoft.com/office/drawing/2014/main" id="{1008C542-D99B-4A9B-9FEA-D04B34C269F9}"/>
              </a:ext>
            </a:extLst>
          </p:cNvPr>
          <p:cNvSpPr txBox="1"/>
          <p:nvPr/>
        </p:nvSpPr>
        <p:spPr>
          <a:xfrm>
            <a:off x="513942" y="4804985"/>
            <a:ext cx="1497360" cy="1184940"/>
          </a:xfrm>
          <a:prstGeom prst="rect">
            <a:avLst/>
          </a:prstGeom>
          <a:noFill/>
        </p:spPr>
        <p:txBody>
          <a:bodyPr wrap="square" lIns="0" tIns="0" rIns="0" bIns="0" rtlCol="0">
            <a:spAutoFit/>
          </a:bodyPr>
          <a:lstStyle/>
          <a:p>
            <a:pPr>
              <a:spcAft>
                <a:spcPts val="300"/>
              </a:spcAft>
            </a:pPr>
            <a:r>
              <a:rPr lang="en-US" altLang="ko-KR" sz="800" i="1">
                <a:latin typeface="Arial" panose="020B0604020202020204" pitchFamily="34" charset="0"/>
                <a:ea typeface="+mj-ea"/>
                <a:cs typeface="Arial" panose="020B0604020202020204" pitchFamily="34" charset="0"/>
              </a:rPr>
              <a:t>[Limitation]</a:t>
            </a:r>
          </a:p>
          <a:p>
            <a:pPr>
              <a:spcAft>
                <a:spcPts val="300"/>
              </a:spcAft>
            </a:pPr>
            <a:r>
              <a:rPr lang="en-US" altLang="ko-KR" sz="800" i="1">
                <a:latin typeface="Arial" panose="020B0604020202020204" pitchFamily="34" charset="0"/>
                <a:ea typeface="+mj-ea"/>
                <a:cs typeface="Arial" panose="020B0604020202020204" pitchFamily="34" charset="0"/>
              </a:rPr>
              <a:t>1. </a:t>
            </a:r>
            <a:r>
              <a:rPr lang="ko-KR" altLang="en-US" sz="800" i="1">
                <a:latin typeface="Arial" panose="020B0604020202020204" pitchFamily="34" charset="0"/>
                <a:ea typeface="+mj-ea"/>
                <a:cs typeface="Arial" panose="020B0604020202020204" pitchFamily="34" charset="0"/>
              </a:rPr>
              <a:t>회사 제시 재무제표 및 명세서를 기반으로 현금흐름표를 </a:t>
            </a:r>
            <a:r>
              <a:rPr lang="ko-KR" altLang="en-US" sz="800" i="1" err="1">
                <a:latin typeface="Arial" panose="020B0604020202020204" pitchFamily="34" charset="0"/>
                <a:ea typeface="+mj-ea"/>
                <a:cs typeface="Arial" panose="020B0604020202020204" pitchFamily="34" charset="0"/>
              </a:rPr>
              <a:t>재작성하였으며</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제공 자료의 한계로 계산이 일부 부정확할 수 있음</a:t>
            </a:r>
            <a:endParaRPr lang="en-US" altLang="ko-KR" sz="800" i="1">
              <a:latin typeface="Arial" panose="020B0604020202020204" pitchFamily="34" charset="0"/>
              <a:ea typeface="+mj-ea"/>
              <a:cs typeface="Arial" panose="020B0604020202020204" pitchFamily="34" charset="0"/>
            </a:endParaRPr>
          </a:p>
          <a:p>
            <a:pPr>
              <a:spcAft>
                <a:spcPts val="300"/>
              </a:spcAft>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제공 자료의 한계로 </a:t>
            </a:r>
            <a:r>
              <a:rPr lang="en-US" altLang="ko-KR" sz="800" i="1">
                <a:latin typeface="Arial" panose="020B0604020202020204" pitchFamily="34" charset="0"/>
                <a:ea typeface="+mj-ea"/>
                <a:cs typeface="Arial" panose="020B0604020202020204" pitchFamily="34" charset="0"/>
              </a:rPr>
              <a:t>2022</a:t>
            </a:r>
            <a:r>
              <a:rPr lang="ko-KR" altLang="en-US" sz="800" i="1">
                <a:latin typeface="Arial" panose="020B0604020202020204" pitchFamily="34" charset="0"/>
                <a:ea typeface="+mj-ea"/>
                <a:cs typeface="Arial" panose="020B0604020202020204" pitchFamily="34" charset="0"/>
              </a:rPr>
              <a:t>년 개시결정일까지의 </a:t>
            </a:r>
            <a:r>
              <a:rPr lang="en-US" altLang="ko-KR" sz="800" i="1">
                <a:latin typeface="Arial" panose="020B0604020202020204" pitchFamily="34" charset="0"/>
                <a:ea typeface="+mj-ea"/>
                <a:cs typeface="Arial" panose="020B0604020202020204" pitchFamily="34" charset="0"/>
              </a:rPr>
              <a:t>CF </a:t>
            </a:r>
            <a:r>
              <a:rPr lang="ko-KR" altLang="en-US" sz="800" i="1">
                <a:latin typeface="Arial" panose="020B0604020202020204" pitchFamily="34" charset="0"/>
                <a:ea typeface="+mj-ea"/>
                <a:cs typeface="Arial" panose="020B0604020202020204" pitchFamily="34" charset="0"/>
              </a:rPr>
              <a:t>분석은 불가함</a:t>
            </a:r>
          </a:p>
        </p:txBody>
      </p:sp>
      <p:graphicFrame>
        <p:nvGraphicFramePr>
          <p:cNvPr id="20" name="표 19">
            <a:extLst>
              <a:ext uri="{FF2B5EF4-FFF2-40B4-BE49-F238E27FC236}">
                <a16:creationId xmlns:a16="http://schemas.microsoft.com/office/drawing/2014/main" id="{4D25ED8F-8C82-4BE4-8A25-994634580757}"/>
              </a:ext>
            </a:extLst>
          </p:cNvPr>
          <p:cNvGraphicFramePr>
            <a:graphicFrameLocks noGrp="1"/>
          </p:cNvGraphicFramePr>
          <p:nvPr>
            <p:extLst>
              <p:ext uri="{D42A27DB-BD31-4B8C-83A1-F6EECF244321}">
                <p14:modId xmlns:p14="http://schemas.microsoft.com/office/powerpoint/2010/main" val="1647826596"/>
              </p:ext>
            </p:extLst>
          </p:nvPr>
        </p:nvGraphicFramePr>
        <p:xfrm>
          <a:off x="6314400" y="1710423"/>
          <a:ext cx="3024000" cy="1341120"/>
        </p:xfrm>
        <a:graphic>
          <a:graphicData uri="http://schemas.openxmlformats.org/drawingml/2006/table">
            <a:tbl>
              <a:tblPr/>
              <a:tblGrid>
                <a:gridCol w="998589">
                  <a:extLst>
                    <a:ext uri="{9D8B030D-6E8A-4147-A177-3AD203B41FA5}">
                      <a16:colId xmlns:a16="http://schemas.microsoft.com/office/drawing/2014/main" val="3650766872"/>
                    </a:ext>
                  </a:extLst>
                </a:gridCol>
                <a:gridCol w="215469">
                  <a:extLst>
                    <a:ext uri="{9D8B030D-6E8A-4147-A177-3AD203B41FA5}">
                      <a16:colId xmlns:a16="http://schemas.microsoft.com/office/drawing/2014/main" val="199064989"/>
                    </a:ext>
                  </a:extLst>
                </a:gridCol>
                <a:gridCol w="603314">
                  <a:extLst>
                    <a:ext uri="{9D8B030D-6E8A-4147-A177-3AD203B41FA5}">
                      <a16:colId xmlns:a16="http://schemas.microsoft.com/office/drawing/2014/main" val="1781409095"/>
                    </a:ext>
                  </a:extLst>
                </a:gridCol>
                <a:gridCol w="603314">
                  <a:extLst>
                    <a:ext uri="{9D8B030D-6E8A-4147-A177-3AD203B41FA5}">
                      <a16:colId xmlns:a16="http://schemas.microsoft.com/office/drawing/2014/main" val="2561997578"/>
                    </a:ext>
                  </a:extLst>
                </a:gridCol>
                <a:gridCol w="603314">
                  <a:extLst>
                    <a:ext uri="{9D8B030D-6E8A-4147-A177-3AD203B41FA5}">
                      <a16:colId xmlns:a16="http://schemas.microsoft.com/office/drawing/2014/main" val="1702378432"/>
                    </a:ext>
                  </a:extLst>
                </a:gridCol>
              </a:tblGrid>
              <a:tr h="91904">
                <a:tc>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endParaRPr lang="en-US" altLang="ko-KR"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87841552"/>
                  </a:ext>
                </a:extLst>
              </a:tr>
              <a:tr h="91904">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기타제조경비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(2,890)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(2,378)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71637140"/>
                  </a:ext>
                </a:extLst>
              </a:tr>
              <a:tr h="91904">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기타판매관리비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latinLnBrk="1"/>
                      <a:endParaRPr lang="ko-KR" altLang="en-US"/>
                    </a:p>
                  </a:txBody>
                  <a:tcP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(8,950)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(9,921)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(7,592)</a:t>
                      </a:r>
                    </a:p>
                  </a:txBody>
                  <a:tcPr marL="36000" marR="36000" marT="0" marB="0" anchor="ctr">
                    <a:lnL>
                      <a:noFill/>
                    </a:lnL>
                    <a:lnR>
                      <a:noFill/>
                    </a:lnR>
                    <a:lnT>
                      <a:noFill/>
                    </a:lnT>
                    <a:lnB>
                      <a:noFill/>
                    </a:lnB>
                  </a:tcPr>
                </a:tc>
                <a:extLst>
                  <a:ext uri="{0D108BD9-81ED-4DB2-BD59-A6C34878D82A}">
                    <a16:rowId xmlns:a16="http://schemas.microsoft.com/office/drawing/2014/main" val="853892229"/>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이자수익</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969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1,754</a:t>
                      </a:r>
                    </a:p>
                  </a:txBody>
                  <a:tcPr marL="36000" marR="36000" marT="0" marB="0" anchor="ctr">
                    <a:lnL>
                      <a:noFill/>
                    </a:lnL>
                    <a:lnR>
                      <a:noFill/>
                    </a:lnR>
                    <a:lnT>
                      <a:noFill/>
                    </a:lnT>
                    <a:lnB>
                      <a:noFill/>
                    </a:lnB>
                  </a:tcPr>
                </a:tc>
                <a:extLst>
                  <a:ext uri="{0D108BD9-81ED-4DB2-BD59-A6C34878D82A}">
                    <a16:rowId xmlns:a16="http://schemas.microsoft.com/office/drawing/2014/main" val="817909640"/>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외환차익</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a:noFill/>
                    </a:lnT>
                    <a:lnB>
                      <a:noFill/>
                    </a:lnB>
                  </a:tcPr>
                </a:tc>
                <a:extLst>
                  <a:ext uri="{0D108BD9-81ED-4DB2-BD59-A6C34878D82A}">
                    <a16:rowId xmlns:a16="http://schemas.microsoft.com/office/drawing/2014/main" val="3618578044"/>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이자비용</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(837)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(136)</a:t>
                      </a:r>
                    </a:p>
                  </a:txBody>
                  <a:tcPr marL="36000" marR="36000" marT="0" marB="0" anchor="ctr">
                    <a:lnL>
                      <a:noFill/>
                    </a:lnL>
                    <a:lnR>
                      <a:noFill/>
                    </a:lnR>
                    <a:lnT>
                      <a:noFill/>
                    </a:lnT>
                    <a:lnB>
                      <a:noFill/>
                    </a:lnB>
                  </a:tcPr>
                </a:tc>
                <a:extLst>
                  <a:ext uri="{0D108BD9-81ED-4DB2-BD59-A6C34878D82A}">
                    <a16:rowId xmlns:a16="http://schemas.microsoft.com/office/drawing/2014/main" val="1567039371"/>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외환차손</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a:noFill/>
                    </a:lnB>
                  </a:tcPr>
                </a:tc>
                <a:extLst>
                  <a:ext uri="{0D108BD9-81ED-4DB2-BD59-A6C34878D82A}">
                    <a16:rowId xmlns:a16="http://schemas.microsoft.com/office/drawing/2014/main" val="2690604424"/>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법인세환급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a:t>
                      </a:r>
                    </a:p>
                  </a:txBody>
                  <a:tcPr marL="36000" marR="36000" marT="0" marB="0" anchor="ctr">
                    <a:lnL>
                      <a:noFill/>
                    </a:lnL>
                    <a:lnR>
                      <a:noFill/>
                    </a:lnR>
                    <a:lnT>
                      <a:noFill/>
                    </a:lnT>
                    <a:lnB>
                      <a:noFill/>
                    </a:lnB>
                  </a:tcPr>
                </a:tc>
                <a:extLst>
                  <a:ext uri="{0D108BD9-81ED-4DB2-BD59-A6C34878D82A}">
                    <a16:rowId xmlns:a16="http://schemas.microsoft.com/office/drawing/2014/main" val="3347330221"/>
                  </a:ext>
                </a:extLst>
              </a:tr>
              <a:tr h="91904">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기타수익및비용</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latinLnBrk="1"/>
                      <a:endParaRPr lang="ko-KR" altLang="en-US"/>
                    </a:p>
                  </a:txBody>
                  <a:tcP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(370)</a:t>
                      </a:r>
                    </a:p>
                  </a:txBody>
                  <a:tcPr marL="36000" marR="36000" marT="0" marB="0" anchor="ctr">
                    <a:lnL>
                      <a:noFill/>
                    </a:lnL>
                    <a:lnR>
                      <a:noFill/>
                    </a:lnR>
                    <a:lnT>
                      <a:noFill/>
                    </a:lnT>
                    <a:lnB>
                      <a:noFill/>
                    </a:lnB>
                  </a:tcPr>
                </a:tc>
                <a:extLst>
                  <a:ext uri="{0D108BD9-81ED-4DB2-BD59-A6C34878D82A}">
                    <a16:rowId xmlns:a16="http://schemas.microsoft.com/office/drawing/2014/main" val="3612997905"/>
                  </a:ext>
                </a:extLst>
              </a:tr>
              <a:tr h="91904">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기타자산및부채변동</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(1,041)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(1,794)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(11,155)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52859764"/>
                  </a:ext>
                </a:extLst>
              </a:tr>
              <a:tr h="97648">
                <a:tc>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기타</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(13,144)</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(13,821)</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(20,455)</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2652500099"/>
                  </a:ext>
                </a:extLst>
              </a:tr>
            </a:tbl>
          </a:graphicData>
        </a:graphic>
      </p:graphicFrame>
      <p:graphicFrame>
        <p:nvGraphicFramePr>
          <p:cNvPr id="21" name="표 20">
            <a:extLst>
              <a:ext uri="{FF2B5EF4-FFF2-40B4-BE49-F238E27FC236}">
                <a16:creationId xmlns:a16="http://schemas.microsoft.com/office/drawing/2014/main" id="{576D1EB4-C914-4D2B-97E0-96B5016C1355}"/>
              </a:ext>
            </a:extLst>
          </p:cNvPr>
          <p:cNvGraphicFramePr>
            <a:graphicFrameLocks noGrp="1"/>
          </p:cNvGraphicFramePr>
          <p:nvPr>
            <p:extLst>
              <p:ext uri="{D42A27DB-BD31-4B8C-83A1-F6EECF244321}">
                <p14:modId xmlns:p14="http://schemas.microsoft.com/office/powerpoint/2010/main" val="1184625961"/>
              </p:ext>
            </p:extLst>
          </p:nvPr>
        </p:nvGraphicFramePr>
        <p:xfrm>
          <a:off x="2138400" y="1515600"/>
          <a:ext cx="3722401" cy="3413760"/>
        </p:xfrm>
        <a:graphic>
          <a:graphicData uri="http://schemas.openxmlformats.org/drawingml/2006/table">
            <a:tbl>
              <a:tblPr/>
              <a:tblGrid>
                <a:gridCol w="104140">
                  <a:extLst>
                    <a:ext uri="{9D8B030D-6E8A-4147-A177-3AD203B41FA5}">
                      <a16:colId xmlns:a16="http://schemas.microsoft.com/office/drawing/2014/main" val="1488899283"/>
                    </a:ext>
                  </a:extLst>
                </a:gridCol>
                <a:gridCol w="692840">
                  <a:extLst>
                    <a:ext uri="{9D8B030D-6E8A-4147-A177-3AD203B41FA5}">
                      <a16:colId xmlns:a16="http://schemas.microsoft.com/office/drawing/2014/main" val="1643562383"/>
                    </a:ext>
                  </a:extLst>
                </a:gridCol>
                <a:gridCol w="692840">
                  <a:extLst>
                    <a:ext uri="{9D8B030D-6E8A-4147-A177-3AD203B41FA5}">
                      <a16:colId xmlns:a16="http://schemas.microsoft.com/office/drawing/2014/main" val="3781798112"/>
                    </a:ext>
                  </a:extLst>
                </a:gridCol>
                <a:gridCol w="558231">
                  <a:extLst>
                    <a:ext uri="{9D8B030D-6E8A-4147-A177-3AD203B41FA5}">
                      <a16:colId xmlns:a16="http://schemas.microsoft.com/office/drawing/2014/main" val="2800810546"/>
                    </a:ext>
                  </a:extLst>
                </a:gridCol>
                <a:gridCol w="558231">
                  <a:extLst>
                    <a:ext uri="{9D8B030D-6E8A-4147-A177-3AD203B41FA5}">
                      <a16:colId xmlns:a16="http://schemas.microsoft.com/office/drawing/2014/main" val="2547418984"/>
                    </a:ext>
                  </a:extLst>
                </a:gridCol>
                <a:gridCol w="557888">
                  <a:extLst>
                    <a:ext uri="{9D8B030D-6E8A-4147-A177-3AD203B41FA5}">
                      <a16:colId xmlns:a16="http://schemas.microsoft.com/office/drawing/2014/main" val="4110355793"/>
                    </a:ext>
                  </a:extLst>
                </a:gridCol>
                <a:gridCol w="558231">
                  <a:extLst>
                    <a:ext uri="{9D8B030D-6E8A-4147-A177-3AD203B41FA5}">
                      <a16:colId xmlns:a16="http://schemas.microsoft.com/office/drawing/2014/main" val="3706058737"/>
                    </a:ext>
                  </a:extLst>
                </a:gridCol>
              </a:tblGrid>
              <a:tr h="36666">
                <a:tc gridSpan="2">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rPr>
                        <a:t>Cash Flow</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Total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978670598"/>
                  </a:ext>
                </a:extLst>
              </a:tr>
              <a:tr h="36666">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20946458"/>
                  </a:ext>
                </a:extLst>
              </a:tr>
              <a:tr h="36666">
                <a:tc gridSpan="2">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98341327"/>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기초</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en-US" sz="800" b="1" i="0" u="none" strike="noStrike">
                          <a:solidFill>
                            <a:srgbClr val="000000"/>
                          </a:solidFill>
                          <a:effectLst/>
                          <a:latin typeface="Arial" panose="020B0604020202020204" pitchFamily="34" charset="0"/>
                          <a:ea typeface="맑은 고딕" panose="020B0503020000020004" pitchFamily="50" charset="-127"/>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21,978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948723212"/>
                  </a:ext>
                </a:extLst>
              </a:tr>
              <a:tr h="36666">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Revenue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126,695</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111,683</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90,097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328,476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4172089363"/>
                  </a:ext>
                </a:extLst>
              </a:tr>
              <a:tr h="36666">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(1,028)</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(14,247)</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(4,476)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(19,751)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08680786"/>
                  </a:ext>
                </a:extLst>
              </a:tr>
              <a:tr h="36666">
                <a:tc gridSpan="2">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(12.8%)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46737410"/>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영업</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(10,834)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(7,447)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(25,747)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84005345"/>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매출</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현금유입</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123,715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117,050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91,840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332,604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77941054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상품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및</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원재료의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매입</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(19,516)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(15,668)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(9,014)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(44,197)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47714735"/>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인건비성</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항목의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(18,693)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(19,490)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(12,117)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(50,301)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89802484"/>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임차료의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(6,862)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(6,747)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(5,098)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(18,707)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2268528"/>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외주가공비의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(37,337)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(32,430)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(21,649)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(91,416)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0255524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수수료의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(38,997)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(30,973)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(106,312)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209759"/>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(13,144)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(13,821)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(20,455)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(47,420)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75134355"/>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투자</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(8,506)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(23,689)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(30,195)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633754890"/>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유형자산의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취득</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(6,159)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646856642"/>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유형자산의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처분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9560622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투자부동산의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취득</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(3,661)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(3,661)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45141802"/>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대여금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(4,562)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(12,392)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8669982"/>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투자자산</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(5,084)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(4,777)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87972278"/>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임차보증금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등</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90952552"/>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재무</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33,370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4,411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37,131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95889719"/>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차입금의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차입및상환</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3,185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390385241"/>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임대보증금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9432755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유상증자</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33,872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33,872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67235544"/>
                  </a:ext>
                </a:extLst>
              </a:tr>
              <a:tr h="36666">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Net Cash Flow</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(19,990)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2,234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(18,811)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90874689"/>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기말</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en-US" sz="800" b="1" i="0" u="none" strike="noStrike">
                          <a:solidFill>
                            <a:srgbClr val="000000"/>
                          </a:solidFill>
                          <a:effectLst/>
                          <a:latin typeface="Arial" panose="020B0604020202020204" pitchFamily="34" charset="0"/>
                          <a:ea typeface="맑은 고딕" panose="020B0503020000020004" pitchFamily="50" charset="-127"/>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40999422"/>
                  </a:ext>
                </a:extLst>
              </a:tr>
            </a:tbl>
          </a:graphicData>
        </a:graphic>
      </p:graphicFrame>
    </p:spTree>
    <p:extLst>
      <p:ext uri="{BB962C8B-B14F-4D97-AF65-F5344CB8AC3E}">
        <p14:creationId xmlns:p14="http://schemas.microsoft.com/office/powerpoint/2010/main" val="1591938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592928484"/>
              </p:ext>
            </p:extLst>
          </p:nvPr>
        </p:nvGraphicFramePr>
        <p:xfrm>
          <a:off x="468001" y="1191600"/>
          <a:ext cx="9038334" cy="505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Operating Results  (</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2020</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이후 회사의 영업무관 대여거래 및 투자자산의 취득으로 인해 투자현금흐름이 큰 폭으로 증가하였으나</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2021</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본사 사무실 임차보증금 회수 등으로 인해 양</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의 투자현금흐름이 나타남</a:t>
                      </a: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Operating Results (5/7)</a:t>
            </a:r>
          </a:p>
        </p:txBody>
      </p:sp>
      <p:sp>
        <p:nvSpPr>
          <p:cNvPr id="46" name="순서도: 연결자 45">
            <a:extLst>
              <a:ext uri="{FF2B5EF4-FFF2-40B4-BE49-F238E27FC236}">
                <a16:creationId xmlns:a16="http://schemas.microsoft.com/office/drawing/2014/main" id="{D395F604-8278-4FB2-87E0-8D5AB3182525}"/>
              </a:ext>
            </a:extLst>
          </p:cNvPr>
          <p:cNvSpPr/>
          <p:nvPr/>
        </p:nvSpPr>
        <p:spPr bwMode="auto">
          <a:xfrm>
            <a:off x="5987899" y="152877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9</a:t>
            </a:r>
            <a:endParaRPr lang="ko-KR" altLang="en-US" sz="800" b="1" kern="0">
              <a:solidFill>
                <a:srgbClr val="FFFFFF"/>
              </a:solidFill>
              <a:cs typeface="Arial" panose="020B0604020202020204" pitchFamily="34" charset="0"/>
            </a:endParaRPr>
          </a:p>
        </p:txBody>
      </p:sp>
      <p:sp>
        <p:nvSpPr>
          <p:cNvPr id="47" name="TextBox 46">
            <a:extLst>
              <a:ext uri="{FF2B5EF4-FFF2-40B4-BE49-F238E27FC236}">
                <a16:creationId xmlns:a16="http://schemas.microsoft.com/office/drawing/2014/main" id="{2F549734-9AD5-4930-92FF-4237D9FF5612}"/>
              </a:ext>
            </a:extLst>
          </p:cNvPr>
          <p:cNvSpPr txBox="1"/>
          <p:nvPr/>
        </p:nvSpPr>
        <p:spPr>
          <a:xfrm>
            <a:off x="6168454" y="1523213"/>
            <a:ext cx="3242775" cy="1215782"/>
          </a:xfrm>
          <a:prstGeom prst="rect">
            <a:avLst/>
          </a:prstGeom>
          <a:noFill/>
        </p:spPr>
        <p:txBody>
          <a:bodyPr wrap="square" lIns="0" tIns="0" rIns="0" bIns="0" rtlCol="0">
            <a:spAutoFit/>
          </a:bodyPr>
          <a:lstStyle/>
          <a:p>
            <a:pPr>
              <a:lnSpc>
                <a:spcPts val="1200"/>
              </a:lnSpc>
            </a:pPr>
            <a:r>
              <a:rPr lang="ko-KR" altLang="en-US" sz="900" b="1" u="sng">
                <a:latin typeface="Arial" panose="020B0604020202020204" pitchFamily="34" charset="0"/>
                <a:cs typeface="Arial" panose="020B0604020202020204" pitchFamily="34" charset="0"/>
              </a:rPr>
              <a:t>유형자산의 취득 </a:t>
            </a:r>
            <a:r>
              <a:rPr lang="en-US" altLang="ko-KR" sz="900" b="1" u="sng">
                <a:latin typeface="Arial" panose="020B0604020202020204" pitchFamily="34" charset="0"/>
                <a:cs typeface="Arial" panose="020B0604020202020204" pitchFamily="34" charset="0"/>
              </a:rPr>
              <a:t>(-62</a:t>
            </a:r>
            <a:r>
              <a:rPr lang="ko-KR" altLang="en-US" sz="900" b="1" u="sng">
                <a:latin typeface="Arial" panose="020B0604020202020204" pitchFamily="34" charset="0"/>
                <a:cs typeface="Arial" panose="020B0604020202020204" pitchFamily="34" charset="0"/>
              </a:rPr>
              <a:t>억원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 </a:t>
            </a:r>
          </a:p>
          <a:p>
            <a:pPr marL="144000" indent="-108000">
              <a:lnSpc>
                <a:spcPts val="1200"/>
              </a:lnSpc>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유형자산 취득은 사용권자산을 제외한 유형자산의 취득금액에 해당하며</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제공자료의 한계로 실제 현금유출 해당액이 아닌 명세서상 유형자산의 증가액을 유형자산의 취득액으로 보아</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실제 현금유출 해당액과 일부 금액적 차이가 존재할 수 있음</a:t>
            </a: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유형자산의 취득 중 대부분은 집기비품 및 </a:t>
            </a:r>
            <a:r>
              <a:rPr lang="ko-KR" altLang="en-US" sz="800" err="1">
                <a:latin typeface="Arial" panose="020B0604020202020204" pitchFamily="34" charset="0"/>
                <a:cs typeface="Arial" panose="020B0604020202020204" pitchFamily="34" charset="0"/>
              </a:rPr>
              <a:t>건설중인자산</a:t>
            </a:r>
            <a:r>
              <a:rPr lang="ko-KR" altLang="en-US" sz="800">
                <a:latin typeface="Arial" panose="020B0604020202020204" pitchFamily="34" charset="0"/>
                <a:cs typeface="Arial" panose="020B0604020202020204" pitchFamily="34" charset="0"/>
              </a:rPr>
              <a:t> 취득액에 해당하며</a:t>
            </a:r>
            <a:r>
              <a:rPr lang="en-US" altLang="ko-KR" sz="800">
                <a:latin typeface="Arial" panose="020B0604020202020204" pitchFamily="34" charset="0"/>
                <a:cs typeface="Arial" panose="020B0604020202020204" pitchFamily="34" charset="0"/>
              </a:rPr>
              <a:t>, 2021</a:t>
            </a:r>
            <a:r>
              <a:rPr lang="ko-KR" altLang="en-US" sz="800">
                <a:latin typeface="Arial" panose="020B0604020202020204" pitchFamily="34" charset="0"/>
                <a:cs typeface="Arial" panose="020B0604020202020204" pitchFamily="34" charset="0"/>
              </a:rPr>
              <a:t>년까지 취득한 </a:t>
            </a:r>
            <a:r>
              <a:rPr lang="ko-KR" altLang="en-US" sz="800" err="1">
                <a:latin typeface="Arial" panose="020B0604020202020204" pitchFamily="34" charset="0"/>
                <a:cs typeface="Arial" panose="020B0604020202020204" pitchFamily="34" charset="0"/>
              </a:rPr>
              <a:t>건설중인자산은</a:t>
            </a:r>
            <a:r>
              <a:rPr lang="ko-KR" altLang="en-US" sz="800">
                <a:latin typeface="Arial" panose="020B0604020202020204" pitchFamily="34" charset="0"/>
                <a:cs typeface="Arial" panose="020B0604020202020204" pitchFamily="34" charset="0"/>
              </a:rPr>
              <a:t> </a:t>
            </a:r>
            <a:r>
              <a:rPr lang="en-US" altLang="ko-KR" sz="800">
                <a:latin typeface="Arial" panose="020B0604020202020204" pitchFamily="34" charset="0"/>
                <a:cs typeface="Arial" panose="020B0604020202020204" pitchFamily="34" charset="0"/>
              </a:rPr>
              <a:t>2021</a:t>
            </a:r>
            <a:r>
              <a:rPr lang="ko-KR" altLang="en-US" sz="800">
                <a:latin typeface="Arial" panose="020B0604020202020204" pitchFamily="34" charset="0"/>
                <a:cs typeface="Arial" panose="020B0604020202020204" pitchFamily="34" charset="0"/>
              </a:rPr>
              <a:t>년 중 토지 및 건물</a:t>
            </a:r>
            <a:r>
              <a:rPr lang="en-US" altLang="ko-KR" sz="800">
                <a:latin typeface="Arial" panose="020B0604020202020204" pitchFamily="34" charset="0"/>
                <a:cs typeface="Arial" panose="020B0604020202020204" pitchFamily="34" charset="0"/>
              </a:rPr>
              <a:t>(</a:t>
            </a:r>
            <a:r>
              <a:rPr lang="ko-KR" altLang="en-US" sz="800" err="1">
                <a:latin typeface="Arial" panose="020B0604020202020204" pitchFamily="34" charset="0"/>
                <a:cs typeface="Arial" panose="020B0604020202020204" pitchFamily="34" charset="0"/>
              </a:rPr>
              <a:t>아폴리스콘도</a:t>
            </a:r>
            <a:r>
              <a:rPr lang="en-US" altLang="ko-KR" sz="800">
                <a:latin typeface="Arial" panose="020B0604020202020204" pitchFamily="34" charset="0"/>
                <a:cs typeface="Arial" panose="020B0604020202020204" pitchFamily="34" charset="0"/>
              </a:rPr>
              <a:t>)</a:t>
            </a:r>
            <a:r>
              <a:rPr lang="ko-KR" altLang="en-US" sz="800">
                <a:latin typeface="Arial" panose="020B0604020202020204" pitchFamily="34" charset="0"/>
                <a:cs typeface="Arial" panose="020B0604020202020204" pitchFamily="34" charset="0"/>
              </a:rPr>
              <a:t>로 대체되었음</a:t>
            </a:r>
            <a:endParaRPr lang="en-US" altLang="ko-KR" sz="800">
              <a:latin typeface="Arial" panose="020B0604020202020204" pitchFamily="34" charset="0"/>
              <a:cs typeface="Arial" panose="020B0604020202020204" pitchFamily="34" charset="0"/>
            </a:endParaRPr>
          </a:p>
        </p:txBody>
      </p:sp>
      <p:sp>
        <p:nvSpPr>
          <p:cNvPr id="37" name="제목 2">
            <a:extLst>
              <a:ext uri="{FF2B5EF4-FFF2-40B4-BE49-F238E27FC236}">
                <a16:creationId xmlns:a16="http://schemas.microsoft.com/office/drawing/2014/main" id="{0DEA42B1-75AA-4FD7-B770-7C5BC12CF9F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27" name="직사각형 119">
            <a:extLst>
              <a:ext uri="{FF2B5EF4-FFF2-40B4-BE49-F238E27FC236}">
                <a16:creationId xmlns:a16="http://schemas.microsoft.com/office/drawing/2014/main" id="{919705B1-2CA2-4714-B8D3-FB75761DBD2E}"/>
              </a:ext>
            </a:extLst>
          </p:cNvPr>
          <p:cNvSpPr/>
          <p:nvPr/>
        </p:nvSpPr>
        <p:spPr bwMode="auto">
          <a:xfrm>
            <a:off x="-636544" y="599203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25" name="직사각형 24">
            <a:extLst>
              <a:ext uri="{FF2B5EF4-FFF2-40B4-BE49-F238E27FC236}">
                <a16:creationId xmlns:a16="http://schemas.microsoft.com/office/drawing/2014/main" id="{FCD078B5-D83F-436C-AC12-7C0DE77EB3BF}"/>
              </a:ext>
            </a:extLst>
          </p:cNvPr>
          <p:cNvSpPr/>
          <p:nvPr/>
        </p:nvSpPr>
        <p:spPr>
          <a:xfrm>
            <a:off x="2247242" y="3462281"/>
            <a:ext cx="3600000"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연결자 25">
            <a:extLst>
              <a:ext uri="{FF2B5EF4-FFF2-40B4-BE49-F238E27FC236}">
                <a16:creationId xmlns:a16="http://schemas.microsoft.com/office/drawing/2014/main" id="{4A0064C4-96BE-4257-8767-ED529ECE697D}"/>
              </a:ext>
            </a:extLst>
          </p:cNvPr>
          <p:cNvSpPr/>
          <p:nvPr/>
        </p:nvSpPr>
        <p:spPr bwMode="auto">
          <a:xfrm>
            <a:off x="2136798" y="345196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9</a:t>
            </a:r>
            <a:endParaRPr lang="ko-KR" altLang="en-US" sz="800" b="1" kern="0">
              <a:solidFill>
                <a:srgbClr val="FFFFFF"/>
              </a:solidFill>
              <a:cs typeface="Arial" panose="020B0604020202020204" pitchFamily="34" charset="0"/>
            </a:endParaRPr>
          </a:p>
        </p:txBody>
      </p:sp>
      <p:sp>
        <p:nvSpPr>
          <p:cNvPr id="30" name="TextBox 29">
            <a:extLst>
              <a:ext uri="{FF2B5EF4-FFF2-40B4-BE49-F238E27FC236}">
                <a16:creationId xmlns:a16="http://schemas.microsoft.com/office/drawing/2014/main" id="{1008C542-D99B-4A9B-9FEA-D04B34C269F9}"/>
              </a:ext>
            </a:extLst>
          </p:cNvPr>
          <p:cNvSpPr txBox="1"/>
          <p:nvPr/>
        </p:nvSpPr>
        <p:spPr>
          <a:xfrm>
            <a:off x="513942" y="4804985"/>
            <a:ext cx="1497360" cy="1184940"/>
          </a:xfrm>
          <a:prstGeom prst="rect">
            <a:avLst/>
          </a:prstGeom>
          <a:noFill/>
        </p:spPr>
        <p:txBody>
          <a:bodyPr wrap="square" lIns="0" tIns="0" rIns="0" bIns="0" rtlCol="0">
            <a:spAutoFit/>
          </a:bodyPr>
          <a:lstStyle/>
          <a:p>
            <a:pPr>
              <a:spcAft>
                <a:spcPts val="300"/>
              </a:spcAft>
            </a:pPr>
            <a:r>
              <a:rPr lang="en-US" altLang="ko-KR" sz="800" i="1">
                <a:latin typeface="Arial" panose="020B0604020202020204" pitchFamily="34" charset="0"/>
                <a:ea typeface="+mj-ea"/>
                <a:cs typeface="Arial" panose="020B0604020202020204" pitchFamily="34" charset="0"/>
              </a:rPr>
              <a:t>[Limitation]</a:t>
            </a:r>
          </a:p>
          <a:p>
            <a:pPr>
              <a:spcAft>
                <a:spcPts val="300"/>
              </a:spcAft>
            </a:pPr>
            <a:r>
              <a:rPr lang="en-US" altLang="ko-KR" sz="800" i="1">
                <a:latin typeface="Arial" panose="020B0604020202020204" pitchFamily="34" charset="0"/>
                <a:ea typeface="+mj-ea"/>
                <a:cs typeface="Arial" panose="020B0604020202020204" pitchFamily="34" charset="0"/>
              </a:rPr>
              <a:t>1. </a:t>
            </a:r>
            <a:r>
              <a:rPr lang="ko-KR" altLang="en-US" sz="800" i="1">
                <a:latin typeface="Arial" panose="020B0604020202020204" pitchFamily="34" charset="0"/>
                <a:ea typeface="+mj-ea"/>
                <a:cs typeface="Arial" panose="020B0604020202020204" pitchFamily="34" charset="0"/>
              </a:rPr>
              <a:t>회사 제시 재무제표 및 명세서를 기반으로 현금흐름표를 </a:t>
            </a:r>
            <a:r>
              <a:rPr lang="ko-KR" altLang="en-US" sz="800" i="1" err="1">
                <a:latin typeface="Arial" panose="020B0604020202020204" pitchFamily="34" charset="0"/>
                <a:ea typeface="+mj-ea"/>
                <a:cs typeface="Arial" panose="020B0604020202020204" pitchFamily="34" charset="0"/>
              </a:rPr>
              <a:t>재작성하였으며</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제공 자료의 한계로 계산이 일부 부정확할 수 있음</a:t>
            </a:r>
            <a:endParaRPr lang="en-US" altLang="ko-KR" sz="800" i="1">
              <a:latin typeface="Arial" panose="020B0604020202020204" pitchFamily="34" charset="0"/>
              <a:ea typeface="+mj-ea"/>
              <a:cs typeface="Arial" panose="020B0604020202020204" pitchFamily="34" charset="0"/>
            </a:endParaRPr>
          </a:p>
          <a:p>
            <a:pPr>
              <a:spcAft>
                <a:spcPts val="300"/>
              </a:spcAft>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제공 자료의 한계로 </a:t>
            </a:r>
            <a:r>
              <a:rPr lang="en-US" altLang="ko-KR" sz="800" i="1">
                <a:latin typeface="Arial" panose="020B0604020202020204" pitchFamily="34" charset="0"/>
                <a:ea typeface="+mj-ea"/>
                <a:cs typeface="Arial" panose="020B0604020202020204" pitchFamily="34" charset="0"/>
              </a:rPr>
              <a:t>2022</a:t>
            </a:r>
            <a:r>
              <a:rPr lang="ko-KR" altLang="en-US" sz="800" i="1">
                <a:latin typeface="Arial" panose="020B0604020202020204" pitchFamily="34" charset="0"/>
                <a:ea typeface="+mj-ea"/>
                <a:cs typeface="Arial" panose="020B0604020202020204" pitchFamily="34" charset="0"/>
              </a:rPr>
              <a:t>년 개시결정일까지의 </a:t>
            </a:r>
            <a:r>
              <a:rPr lang="en-US" altLang="ko-KR" sz="800" i="1">
                <a:latin typeface="Arial" panose="020B0604020202020204" pitchFamily="34" charset="0"/>
                <a:ea typeface="+mj-ea"/>
                <a:cs typeface="Arial" panose="020B0604020202020204" pitchFamily="34" charset="0"/>
              </a:rPr>
              <a:t>CF </a:t>
            </a:r>
            <a:r>
              <a:rPr lang="ko-KR" altLang="en-US" sz="800" i="1">
                <a:latin typeface="Arial" panose="020B0604020202020204" pitchFamily="34" charset="0"/>
                <a:ea typeface="+mj-ea"/>
                <a:cs typeface="Arial" panose="020B0604020202020204" pitchFamily="34" charset="0"/>
              </a:rPr>
              <a:t>분석은 불가함</a:t>
            </a:r>
          </a:p>
        </p:txBody>
      </p:sp>
      <p:sp>
        <p:nvSpPr>
          <p:cNvPr id="13" name="직사각형 12">
            <a:extLst>
              <a:ext uri="{FF2B5EF4-FFF2-40B4-BE49-F238E27FC236}">
                <a16:creationId xmlns:a16="http://schemas.microsoft.com/office/drawing/2014/main" id="{861659DB-0214-46EB-A5B6-039A21D89C4E}"/>
              </a:ext>
            </a:extLst>
          </p:cNvPr>
          <p:cNvSpPr/>
          <p:nvPr/>
        </p:nvSpPr>
        <p:spPr>
          <a:xfrm>
            <a:off x="2247242" y="3706614"/>
            <a:ext cx="3600000"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연결자 14">
            <a:extLst>
              <a:ext uri="{FF2B5EF4-FFF2-40B4-BE49-F238E27FC236}">
                <a16:creationId xmlns:a16="http://schemas.microsoft.com/office/drawing/2014/main" id="{83C7EFB1-FF5A-4BFF-9DE2-60C750053F7B}"/>
              </a:ext>
            </a:extLst>
          </p:cNvPr>
          <p:cNvSpPr/>
          <p:nvPr/>
        </p:nvSpPr>
        <p:spPr bwMode="auto">
          <a:xfrm>
            <a:off x="2136798" y="369629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a:solidFill>
                  <a:srgbClr val="FFFFFF"/>
                </a:solidFill>
                <a:cs typeface="Arial" panose="020B0604020202020204" pitchFamily="34" charset="0"/>
              </a:rPr>
              <a:t>10</a:t>
            </a:r>
            <a:endParaRPr lang="ko-KR" altLang="en-US" sz="700" b="1" kern="0">
              <a:solidFill>
                <a:srgbClr val="FFFFFF"/>
              </a:solidFill>
              <a:cs typeface="Arial" panose="020B0604020202020204" pitchFamily="34" charset="0"/>
            </a:endParaRPr>
          </a:p>
        </p:txBody>
      </p:sp>
      <p:graphicFrame>
        <p:nvGraphicFramePr>
          <p:cNvPr id="16" name="표 15">
            <a:extLst>
              <a:ext uri="{FF2B5EF4-FFF2-40B4-BE49-F238E27FC236}">
                <a16:creationId xmlns:a16="http://schemas.microsoft.com/office/drawing/2014/main" id="{CF7D4D7E-DAC1-406A-A33E-D5D228389169}"/>
              </a:ext>
            </a:extLst>
          </p:cNvPr>
          <p:cNvGraphicFramePr>
            <a:graphicFrameLocks noGrp="1"/>
          </p:cNvGraphicFramePr>
          <p:nvPr>
            <p:extLst>
              <p:ext uri="{D42A27DB-BD31-4B8C-83A1-F6EECF244321}">
                <p14:modId xmlns:p14="http://schemas.microsoft.com/office/powerpoint/2010/main" val="1111015519"/>
              </p:ext>
            </p:extLst>
          </p:nvPr>
        </p:nvGraphicFramePr>
        <p:xfrm>
          <a:off x="6314400" y="2756203"/>
          <a:ext cx="3023999" cy="731520"/>
        </p:xfrm>
        <a:graphic>
          <a:graphicData uri="http://schemas.openxmlformats.org/drawingml/2006/table">
            <a:tbl>
              <a:tblPr/>
              <a:tblGrid>
                <a:gridCol w="657391">
                  <a:extLst>
                    <a:ext uri="{9D8B030D-6E8A-4147-A177-3AD203B41FA5}">
                      <a16:colId xmlns:a16="http://schemas.microsoft.com/office/drawing/2014/main" val="3650766872"/>
                    </a:ext>
                  </a:extLst>
                </a:gridCol>
                <a:gridCol w="657391">
                  <a:extLst>
                    <a:ext uri="{9D8B030D-6E8A-4147-A177-3AD203B41FA5}">
                      <a16:colId xmlns:a16="http://schemas.microsoft.com/office/drawing/2014/main" val="4205057679"/>
                    </a:ext>
                  </a:extLst>
                </a:gridCol>
                <a:gridCol w="569739">
                  <a:extLst>
                    <a:ext uri="{9D8B030D-6E8A-4147-A177-3AD203B41FA5}">
                      <a16:colId xmlns:a16="http://schemas.microsoft.com/office/drawing/2014/main" val="1781409095"/>
                    </a:ext>
                  </a:extLst>
                </a:gridCol>
                <a:gridCol w="569739">
                  <a:extLst>
                    <a:ext uri="{9D8B030D-6E8A-4147-A177-3AD203B41FA5}">
                      <a16:colId xmlns:a16="http://schemas.microsoft.com/office/drawing/2014/main" val="2561997578"/>
                    </a:ext>
                  </a:extLst>
                </a:gridCol>
                <a:gridCol w="569739">
                  <a:extLst>
                    <a:ext uri="{9D8B030D-6E8A-4147-A177-3AD203B41FA5}">
                      <a16:colId xmlns:a16="http://schemas.microsoft.com/office/drawing/2014/main" val="1702378432"/>
                    </a:ext>
                  </a:extLst>
                </a:gridCol>
              </a:tblGrid>
              <a:tr h="91904">
                <a:tc gridSpan="2">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endParaRPr lang="en-US" altLang="ko-KR"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87841552"/>
                  </a:ext>
                </a:extLst>
              </a:tr>
              <a:tr h="91904">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기계장치의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증가</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71637140"/>
                  </a:ext>
                </a:extLst>
              </a:tr>
              <a:tr h="91904">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차량운반구의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증가</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latinLnBrk="1"/>
                      <a:endParaRPr lang="ko-KR" altLang="en-US"/>
                    </a:p>
                  </a:txBody>
                  <a:tcP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extLst>
                  <a:ext uri="{0D108BD9-81ED-4DB2-BD59-A6C34878D82A}">
                    <a16:rowId xmlns:a16="http://schemas.microsoft.com/office/drawing/2014/main" val="853892229"/>
                  </a:ext>
                </a:extLst>
              </a:tr>
              <a:tr h="91904">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집기비품의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증가</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latinLnBrk="1"/>
                      <a:endParaRPr lang="ko-KR" altLang="en-US"/>
                    </a:p>
                  </a:txBody>
                  <a:tcP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(1,920)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(2,272)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(661)</a:t>
                      </a:r>
                    </a:p>
                  </a:txBody>
                  <a:tcPr marL="36000" marR="36000" marT="0" marB="0" anchor="ctr">
                    <a:lnL>
                      <a:noFill/>
                    </a:lnL>
                    <a:lnR>
                      <a:noFill/>
                    </a:lnR>
                    <a:lnT>
                      <a:noFill/>
                    </a:lnT>
                    <a:lnB>
                      <a:noFill/>
                    </a:lnB>
                  </a:tcPr>
                </a:tc>
                <a:extLst>
                  <a:ext uri="{0D108BD9-81ED-4DB2-BD59-A6C34878D82A}">
                    <a16:rowId xmlns:a16="http://schemas.microsoft.com/office/drawing/2014/main" val="817909640"/>
                  </a:ext>
                </a:extLst>
              </a:tr>
              <a:tr h="91904">
                <a:tc gridSpan="2">
                  <a:txBody>
                    <a:bodyPr/>
                    <a:lstStyle/>
                    <a:p>
                      <a:pPr algn="l"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건설중인자산의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증가</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(688)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52859764"/>
                  </a:ext>
                </a:extLst>
              </a:tr>
              <a:tr h="97648">
                <a:tc>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계</a:t>
                      </a: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(2,282)</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(3,022)</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(774)</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2652500099"/>
                  </a:ext>
                </a:extLst>
              </a:tr>
            </a:tbl>
          </a:graphicData>
        </a:graphic>
      </p:graphicFrame>
      <p:sp>
        <p:nvSpPr>
          <p:cNvPr id="17" name="순서도: 연결자 16">
            <a:extLst>
              <a:ext uri="{FF2B5EF4-FFF2-40B4-BE49-F238E27FC236}">
                <a16:creationId xmlns:a16="http://schemas.microsoft.com/office/drawing/2014/main" id="{EBCDFD1F-7E29-4814-AE15-DFB8656D5352}"/>
              </a:ext>
            </a:extLst>
          </p:cNvPr>
          <p:cNvSpPr/>
          <p:nvPr/>
        </p:nvSpPr>
        <p:spPr bwMode="auto">
          <a:xfrm>
            <a:off x="5987899" y="356445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a:solidFill>
                  <a:srgbClr val="FFFFFF"/>
                </a:solidFill>
                <a:cs typeface="Arial" panose="020B0604020202020204" pitchFamily="34" charset="0"/>
              </a:rPr>
              <a:t>10</a:t>
            </a:r>
            <a:endParaRPr lang="ko-KR" altLang="en-US" sz="700" b="1" kern="0">
              <a:solidFill>
                <a:srgbClr val="FFFFFF"/>
              </a:solidFill>
              <a:cs typeface="Arial" panose="020B0604020202020204" pitchFamily="34" charset="0"/>
            </a:endParaRPr>
          </a:p>
        </p:txBody>
      </p:sp>
      <p:sp>
        <p:nvSpPr>
          <p:cNvPr id="18" name="TextBox 17">
            <a:extLst>
              <a:ext uri="{FF2B5EF4-FFF2-40B4-BE49-F238E27FC236}">
                <a16:creationId xmlns:a16="http://schemas.microsoft.com/office/drawing/2014/main" id="{45818545-7C08-4CD4-B7AF-17EE96F1352F}"/>
              </a:ext>
            </a:extLst>
          </p:cNvPr>
          <p:cNvSpPr txBox="1"/>
          <p:nvPr/>
        </p:nvSpPr>
        <p:spPr>
          <a:xfrm>
            <a:off x="6168454" y="3558889"/>
            <a:ext cx="3242775" cy="446341"/>
          </a:xfrm>
          <a:prstGeom prst="rect">
            <a:avLst/>
          </a:prstGeom>
          <a:noFill/>
        </p:spPr>
        <p:txBody>
          <a:bodyPr wrap="square" lIns="0" tIns="0" rIns="0" bIns="0" rtlCol="0">
            <a:spAutoFit/>
          </a:bodyPr>
          <a:lstStyle/>
          <a:p>
            <a:pPr>
              <a:lnSpc>
                <a:spcPts val="1200"/>
              </a:lnSpc>
            </a:pPr>
            <a:r>
              <a:rPr lang="ko-KR" altLang="en-US" sz="900" b="1" u="sng">
                <a:latin typeface="Arial" panose="020B0604020202020204" pitchFamily="34" charset="0"/>
                <a:cs typeface="Arial" panose="020B0604020202020204" pitchFamily="34" charset="0"/>
              </a:rPr>
              <a:t>투자부동산의 취득 </a:t>
            </a:r>
            <a:r>
              <a:rPr lang="en-US" altLang="ko-KR" sz="900" b="1" u="sng">
                <a:latin typeface="Arial" panose="020B0604020202020204" pitchFamily="34" charset="0"/>
                <a:cs typeface="Arial" panose="020B0604020202020204" pitchFamily="34" charset="0"/>
              </a:rPr>
              <a:t>(-37</a:t>
            </a:r>
            <a:r>
              <a:rPr lang="ko-KR" altLang="en-US" sz="900" b="1" u="sng">
                <a:latin typeface="Arial" panose="020B0604020202020204" pitchFamily="34" charset="0"/>
                <a:cs typeface="Arial" panose="020B0604020202020204" pitchFamily="34" charset="0"/>
              </a:rPr>
              <a:t>억원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 </a:t>
            </a:r>
          </a:p>
          <a:p>
            <a:pPr marL="144000" indent="-108000">
              <a:lnSpc>
                <a:spcPts val="1200"/>
              </a:lnSpc>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자회사인 </a:t>
            </a:r>
            <a:r>
              <a:rPr lang="ko-KR" altLang="en-US" sz="800" err="1">
                <a:latin typeface="Arial" panose="020B0604020202020204" pitchFamily="34" charset="0"/>
                <a:cs typeface="Arial" panose="020B0604020202020204" pitchFamily="34" charset="0"/>
              </a:rPr>
              <a:t>쵸코스퀘어와</a:t>
            </a:r>
            <a:r>
              <a:rPr lang="ko-KR" altLang="en-US" sz="800">
                <a:latin typeface="Arial" panose="020B0604020202020204" pitchFamily="34" charset="0"/>
                <a:cs typeface="Arial" panose="020B0604020202020204" pitchFamily="34" charset="0"/>
              </a:rPr>
              <a:t> 함께 매입한 충청남도 홍성군 소재 오피스텔에 대한 투자금액에 해당함</a:t>
            </a:r>
            <a:endParaRPr lang="en-US" altLang="ko-KR" sz="800">
              <a:latin typeface="Arial" panose="020B0604020202020204" pitchFamily="34" charset="0"/>
              <a:cs typeface="Arial" panose="020B0604020202020204" pitchFamily="34" charset="0"/>
            </a:endParaRPr>
          </a:p>
        </p:txBody>
      </p:sp>
      <p:sp>
        <p:nvSpPr>
          <p:cNvPr id="19" name="직사각형 18">
            <a:extLst>
              <a:ext uri="{FF2B5EF4-FFF2-40B4-BE49-F238E27FC236}">
                <a16:creationId xmlns:a16="http://schemas.microsoft.com/office/drawing/2014/main" id="{ACA09C3F-26B8-4AB6-98D9-B25884C3D7E8}"/>
              </a:ext>
            </a:extLst>
          </p:cNvPr>
          <p:cNvSpPr/>
          <p:nvPr/>
        </p:nvSpPr>
        <p:spPr>
          <a:xfrm>
            <a:off x="2247242" y="3826620"/>
            <a:ext cx="3600000"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연결자 20">
            <a:extLst>
              <a:ext uri="{FF2B5EF4-FFF2-40B4-BE49-F238E27FC236}">
                <a16:creationId xmlns:a16="http://schemas.microsoft.com/office/drawing/2014/main" id="{25A9E891-0BA6-4FC8-9F35-04F5391BCA50}"/>
              </a:ext>
            </a:extLst>
          </p:cNvPr>
          <p:cNvSpPr/>
          <p:nvPr/>
        </p:nvSpPr>
        <p:spPr bwMode="auto">
          <a:xfrm>
            <a:off x="2136798" y="381630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a:solidFill>
                  <a:srgbClr val="FFFFFF"/>
                </a:solidFill>
                <a:cs typeface="Arial" panose="020B0604020202020204" pitchFamily="34" charset="0"/>
              </a:rPr>
              <a:t>11</a:t>
            </a:r>
            <a:endParaRPr lang="ko-KR" altLang="en-US" sz="700" b="1" kern="0">
              <a:solidFill>
                <a:srgbClr val="FFFFFF"/>
              </a:solidFill>
              <a:cs typeface="Arial" panose="020B0604020202020204" pitchFamily="34" charset="0"/>
            </a:endParaRPr>
          </a:p>
        </p:txBody>
      </p:sp>
      <p:sp>
        <p:nvSpPr>
          <p:cNvPr id="22" name="순서도: 연결자 21">
            <a:extLst>
              <a:ext uri="{FF2B5EF4-FFF2-40B4-BE49-F238E27FC236}">
                <a16:creationId xmlns:a16="http://schemas.microsoft.com/office/drawing/2014/main" id="{DC6FE305-F479-4887-8222-85B1AB03B981}"/>
              </a:ext>
            </a:extLst>
          </p:cNvPr>
          <p:cNvSpPr/>
          <p:nvPr/>
        </p:nvSpPr>
        <p:spPr bwMode="auto">
          <a:xfrm>
            <a:off x="5987899" y="411496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a:solidFill>
                  <a:srgbClr val="FFFFFF"/>
                </a:solidFill>
                <a:cs typeface="Arial" panose="020B0604020202020204" pitchFamily="34" charset="0"/>
              </a:rPr>
              <a:t>11</a:t>
            </a:r>
            <a:endParaRPr lang="ko-KR" altLang="en-US" sz="700" b="1" kern="0">
              <a:solidFill>
                <a:srgbClr val="FFFFFF"/>
              </a:solidFill>
              <a:cs typeface="Arial" panose="020B0604020202020204" pitchFamily="34" charset="0"/>
            </a:endParaRPr>
          </a:p>
        </p:txBody>
      </p:sp>
      <p:sp>
        <p:nvSpPr>
          <p:cNvPr id="23" name="TextBox 22">
            <a:extLst>
              <a:ext uri="{FF2B5EF4-FFF2-40B4-BE49-F238E27FC236}">
                <a16:creationId xmlns:a16="http://schemas.microsoft.com/office/drawing/2014/main" id="{4595A7A8-3F18-48B3-AA8F-ECEDC8F24C8F}"/>
              </a:ext>
            </a:extLst>
          </p:cNvPr>
          <p:cNvSpPr txBox="1"/>
          <p:nvPr/>
        </p:nvSpPr>
        <p:spPr>
          <a:xfrm>
            <a:off x="6168454" y="4109395"/>
            <a:ext cx="3242775" cy="1985223"/>
          </a:xfrm>
          <a:prstGeom prst="rect">
            <a:avLst/>
          </a:prstGeom>
          <a:noFill/>
        </p:spPr>
        <p:txBody>
          <a:bodyPr wrap="square" lIns="0" tIns="0" rIns="0" bIns="0" rtlCol="0">
            <a:spAutoFit/>
          </a:bodyPr>
          <a:lstStyle/>
          <a:p>
            <a:pPr>
              <a:lnSpc>
                <a:spcPts val="1200"/>
              </a:lnSpc>
            </a:pPr>
            <a:r>
              <a:rPr lang="ko-KR" altLang="en-US" sz="900" b="1" u="sng">
                <a:latin typeface="Arial" panose="020B0604020202020204" pitchFamily="34" charset="0"/>
                <a:cs typeface="Arial" panose="020B0604020202020204" pitchFamily="34" charset="0"/>
              </a:rPr>
              <a:t>대여금 </a:t>
            </a:r>
            <a:r>
              <a:rPr lang="en-US" altLang="ko-KR" sz="900" b="1" u="sng">
                <a:latin typeface="Arial" panose="020B0604020202020204" pitchFamily="34" charset="0"/>
                <a:cs typeface="Arial" panose="020B0604020202020204" pitchFamily="34" charset="0"/>
              </a:rPr>
              <a:t>CF</a:t>
            </a:r>
            <a:r>
              <a:rPr lang="ko-KR" altLang="en-US" sz="900" b="1" u="sng">
                <a:latin typeface="Arial" panose="020B0604020202020204" pitchFamily="34" charset="0"/>
                <a:cs typeface="Arial" panose="020B0604020202020204" pitchFamily="34" charset="0"/>
              </a:rPr>
              <a:t> </a:t>
            </a:r>
            <a:r>
              <a:rPr lang="en-US" altLang="ko-KR" sz="900" b="1" u="sng">
                <a:latin typeface="Arial" panose="020B0604020202020204" pitchFamily="34" charset="0"/>
                <a:cs typeface="Arial" panose="020B0604020202020204" pitchFamily="34" charset="0"/>
              </a:rPr>
              <a:t>(-172</a:t>
            </a:r>
            <a:r>
              <a:rPr lang="ko-KR" altLang="en-US" sz="900" b="1" u="sng">
                <a:latin typeface="Arial" panose="020B0604020202020204" pitchFamily="34" charset="0"/>
                <a:cs typeface="Arial" panose="020B0604020202020204" pitchFamily="34" charset="0"/>
              </a:rPr>
              <a:t>억원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 </a:t>
            </a:r>
          </a:p>
          <a:p>
            <a:pPr marL="144000" indent="-108000">
              <a:lnSpc>
                <a:spcPts val="1200"/>
              </a:lnSpc>
              <a:buClr>
                <a:srgbClr val="00338D"/>
              </a:buClr>
              <a:buFont typeface="Arial" panose="020B0604020202020204" pitchFamily="34" charset="0"/>
              <a:buChar char="•"/>
            </a:pPr>
            <a:r>
              <a:rPr lang="en-US" altLang="ko-KR" sz="800">
                <a:latin typeface="Arial" panose="020B0604020202020204" pitchFamily="34" charset="0"/>
                <a:cs typeface="Arial" panose="020B0604020202020204" pitchFamily="34" charset="0"/>
              </a:rPr>
              <a:t>2019</a:t>
            </a:r>
            <a:r>
              <a:rPr lang="ko-KR" altLang="en-US" sz="800">
                <a:latin typeface="Arial" panose="020B0604020202020204" pitchFamily="34" charset="0"/>
                <a:cs typeface="Arial" panose="020B0604020202020204" pitchFamily="34" charset="0"/>
              </a:rPr>
              <a:t>년 중 </a:t>
            </a:r>
            <a:r>
              <a:rPr lang="ko-KR" altLang="en-US" sz="800" err="1">
                <a:latin typeface="Arial" panose="020B0604020202020204" pitchFamily="34" charset="0"/>
                <a:cs typeface="Arial" panose="020B0604020202020204" pitchFamily="34" charset="0"/>
              </a:rPr>
              <a:t>그린홀딩스에</a:t>
            </a:r>
            <a:r>
              <a:rPr lang="ko-KR" altLang="en-US" sz="800">
                <a:latin typeface="Arial" panose="020B0604020202020204" pitchFamily="34" charset="0"/>
                <a:cs typeface="Arial" panose="020B0604020202020204" pitchFamily="34" charset="0"/>
              </a:rPr>
              <a:t> 대한 자금 </a:t>
            </a:r>
            <a:r>
              <a:rPr lang="en-US" altLang="ko-KR" sz="800">
                <a:latin typeface="Arial" panose="020B0604020202020204" pitchFamily="34" charset="0"/>
                <a:cs typeface="Arial" panose="020B0604020202020204" pitchFamily="34" charset="0"/>
              </a:rPr>
              <a:t>46</a:t>
            </a:r>
            <a:r>
              <a:rPr lang="ko-KR" altLang="en-US" sz="800">
                <a:latin typeface="Arial" panose="020B0604020202020204" pitchFamily="34" charset="0"/>
                <a:cs typeface="Arial" panose="020B0604020202020204" pitchFamily="34" charset="0"/>
              </a:rPr>
              <a:t>억원 대여거래가 존재하였으며</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동 대여금은 </a:t>
            </a:r>
            <a:r>
              <a:rPr lang="en-US" altLang="ko-KR" sz="800">
                <a:latin typeface="Arial" panose="020B0604020202020204" pitchFamily="34" charset="0"/>
                <a:cs typeface="Arial" panose="020B0604020202020204" pitchFamily="34" charset="0"/>
              </a:rPr>
              <a:t>2020</a:t>
            </a:r>
            <a:r>
              <a:rPr lang="ko-KR" altLang="en-US" sz="800">
                <a:latin typeface="Arial" panose="020B0604020202020204" pitchFamily="34" charset="0"/>
                <a:cs typeface="Arial" panose="020B0604020202020204" pitchFamily="34" charset="0"/>
              </a:rPr>
              <a:t>년 중 상환되었음</a:t>
            </a: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en-US" altLang="ko-KR" sz="800">
                <a:latin typeface="Arial" panose="020B0604020202020204" pitchFamily="34" charset="0"/>
                <a:cs typeface="Arial" panose="020B0604020202020204" pitchFamily="34" charset="0"/>
              </a:rPr>
              <a:t>2020</a:t>
            </a:r>
            <a:r>
              <a:rPr lang="ko-KR" altLang="en-US" sz="800">
                <a:latin typeface="Arial" panose="020B0604020202020204" pitchFamily="34" charset="0"/>
                <a:cs typeface="Arial" panose="020B0604020202020204" pitchFamily="34" charset="0"/>
              </a:rPr>
              <a:t>년 중 </a:t>
            </a:r>
            <a:r>
              <a:rPr lang="ko-KR" altLang="en-US" sz="800" err="1">
                <a:latin typeface="Arial" panose="020B0604020202020204" pitchFamily="34" charset="0"/>
                <a:cs typeface="Arial" panose="020B0604020202020204" pitchFamily="34" charset="0"/>
              </a:rPr>
              <a:t>에프앤디조합에</a:t>
            </a:r>
            <a:r>
              <a:rPr lang="ko-KR" altLang="en-US" sz="800">
                <a:latin typeface="Arial" panose="020B0604020202020204" pitchFamily="34" charset="0"/>
                <a:cs typeface="Arial" panose="020B0604020202020204" pitchFamily="34" charset="0"/>
              </a:rPr>
              <a:t> 대한 </a:t>
            </a:r>
            <a:r>
              <a:rPr lang="en-US" altLang="ko-KR" sz="800">
                <a:latin typeface="Arial" panose="020B0604020202020204" pitchFamily="34" charset="0"/>
                <a:cs typeface="Arial" panose="020B0604020202020204" pitchFamily="34" charset="0"/>
              </a:rPr>
              <a:t>35</a:t>
            </a:r>
            <a:r>
              <a:rPr lang="ko-KR" altLang="en-US" sz="800">
                <a:latin typeface="Arial" panose="020B0604020202020204" pitchFamily="34" charset="0"/>
                <a:cs typeface="Arial" panose="020B0604020202020204" pitchFamily="34" charset="0"/>
              </a:rPr>
              <a:t>억원 대여</a:t>
            </a:r>
            <a:r>
              <a:rPr lang="en-US" altLang="ko-KR" sz="800">
                <a:latin typeface="Arial" panose="020B0604020202020204" pitchFamily="34" charset="0"/>
                <a:cs typeface="Arial" panose="020B0604020202020204" pitchFamily="34" charset="0"/>
              </a:rPr>
              <a:t>, </a:t>
            </a:r>
            <a:r>
              <a:rPr lang="ko-KR" altLang="en-US" sz="800" err="1">
                <a:latin typeface="Arial" panose="020B0604020202020204" pitchFamily="34" charset="0"/>
                <a:cs typeface="Arial" panose="020B0604020202020204" pitchFamily="34" charset="0"/>
              </a:rPr>
              <a:t>나팔꽃에프앤디에</a:t>
            </a:r>
            <a:r>
              <a:rPr lang="ko-KR" altLang="en-US" sz="800">
                <a:latin typeface="Arial" panose="020B0604020202020204" pitchFamily="34" charset="0"/>
                <a:cs typeface="Arial" panose="020B0604020202020204" pitchFamily="34" charset="0"/>
              </a:rPr>
              <a:t> 대한 </a:t>
            </a:r>
            <a:r>
              <a:rPr lang="en-US" altLang="ko-KR" sz="800">
                <a:latin typeface="Arial" panose="020B0604020202020204" pitchFamily="34" charset="0"/>
                <a:cs typeface="Arial" panose="020B0604020202020204" pitchFamily="34" charset="0"/>
              </a:rPr>
              <a:t>8.5</a:t>
            </a:r>
            <a:r>
              <a:rPr lang="ko-KR" altLang="en-US" sz="800">
                <a:latin typeface="Arial" panose="020B0604020202020204" pitchFamily="34" charset="0"/>
                <a:cs typeface="Arial" panose="020B0604020202020204" pitchFamily="34" charset="0"/>
              </a:rPr>
              <a:t>억원 대여</a:t>
            </a:r>
            <a:r>
              <a:rPr lang="en-US" altLang="ko-KR" sz="800">
                <a:latin typeface="Arial" panose="020B0604020202020204" pitchFamily="34" charset="0"/>
                <a:cs typeface="Arial" panose="020B0604020202020204" pitchFamily="34" charset="0"/>
              </a:rPr>
              <a:t>, </a:t>
            </a:r>
            <a:r>
              <a:rPr lang="ko-KR" altLang="en-US" sz="800" err="1">
                <a:latin typeface="Arial" panose="020B0604020202020204" pitchFamily="34" charset="0"/>
                <a:cs typeface="Arial" panose="020B0604020202020204" pitchFamily="34" charset="0"/>
              </a:rPr>
              <a:t>엘앤에이홀딩스에</a:t>
            </a:r>
            <a:r>
              <a:rPr lang="ko-KR" altLang="en-US" sz="800">
                <a:latin typeface="Arial" panose="020B0604020202020204" pitchFamily="34" charset="0"/>
                <a:cs typeface="Arial" panose="020B0604020202020204" pitchFamily="34" charset="0"/>
              </a:rPr>
              <a:t> 대한 </a:t>
            </a:r>
            <a:r>
              <a:rPr lang="en-US" altLang="ko-KR" sz="800">
                <a:latin typeface="Arial" panose="020B0604020202020204" pitchFamily="34" charset="0"/>
                <a:cs typeface="Arial" panose="020B0604020202020204" pitchFamily="34" charset="0"/>
              </a:rPr>
              <a:t>88</a:t>
            </a:r>
            <a:r>
              <a:rPr lang="ko-KR" altLang="en-US" sz="800">
                <a:latin typeface="Arial" panose="020B0604020202020204" pitchFamily="34" charset="0"/>
                <a:cs typeface="Arial" panose="020B0604020202020204" pitchFamily="34" charset="0"/>
              </a:rPr>
              <a:t>억원 대여</a:t>
            </a:r>
            <a:r>
              <a:rPr lang="en-US" altLang="ko-KR" sz="800">
                <a:latin typeface="Arial" panose="020B0604020202020204" pitchFamily="34" charset="0"/>
                <a:cs typeface="Arial" panose="020B0604020202020204" pitchFamily="34" charset="0"/>
              </a:rPr>
              <a:t>, </a:t>
            </a:r>
            <a:r>
              <a:rPr lang="ko-KR" altLang="en-US" sz="800" err="1">
                <a:latin typeface="Arial" panose="020B0604020202020204" pitchFamily="34" charset="0"/>
                <a:cs typeface="Arial" panose="020B0604020202020204" pitchFamily="34" charset="0"/>
              </a:rPr>
              <a:t>쵸코스퀘어에</a:t>
            </a:r>
            <a:r>
              <a:rPr lang="ko-KR" altLang="en-US" sz="800">
                <a:latin typeface="Arial" panose="020B0604020202020204" pitchFamily="34" charset="0"/>
                <a:cs typeface="Arial" panose="020B0604020202020204" pitchFamily="34" charset="0"/>
              </a:rPr>
              <a:t> 대한 </a:t>
            </a:r>
            <a:r>
              <a:rPr lang="en-US" altLang="ko-KR" sz="800">
                <a:latin typeface="Arial" panose="020B0604020202020204" pitchFamily="34" charset="0"/>
                <a:cs typeface="Arial" panose="020B0604020202020204" pitchFamily="34" charset="0"/>
              </a:rPr>
              <a:t>30.8</a:t>
            </a:r>
            <a:r>
              <a:rPr lang="ko-KR" altLang="en-US" sz="800">
                <a:latin typeface="Arial" panose="020B0604020202020204" pitchFamily="34" charset="0"/>
                <a:cs typeface="Arial" panose="020B0604020202020204" pitchFamily="34" charset="0"/>
              </a:rPr>
              <a:t>억원</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대여</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나라디자인에 대한 </a:t>
            </a:r>
            <a:r>
              <a:rPr lang="en-US" altLang="ko-KR" sz="800">
                <a:latin typeface="Arial" panose="020B0604020202020204" pitchFamily="34" charset="0"/>
                <a:cs typeface="Arial" panose="020B0604020202020204" pitchFamily="34" charset="0"/>
              </a:rPr>
              <a:t>5.4</a:t>
            </a:r>
            <a:r>
              <a:rPr lang="ko-KR" altLang="en-US" sz="800">
                <a:latin typeface="Arial" panose="020B0604020202020204" pitchFamily="34" charset="0"/>
                <a:cs typeface="Arial" panose="020B0604020202020204" pitchFamily="34" charset="0"/>
              </a:rPr>
              <a:t>억원 대여</a:t>
            </a:r>
            <a:r>
              <a:rPr lang="en-US" altLang="ko-KR" sz="800">
                <a:latin typeface="Arial" panose="020B0604020202020204" pitchFamily="34" charset="0"/>
                <a:cs typeface="Arial" panose="020B0604020202020204" pitchFamily="34" charset="0"/>
              </a:rPr>
              <a:t>, </a:t>
            </a:r>
            <a:r>
              <a:rPr lang="ko-KR" altLang="en-US" sz="800" err="1">
                <a:latin typeface="Arial" panose="020B0604020202020204" pitchFamily="34" charset="0"/>
                <a:cs typeface="Arial" panose="020B0604020202020204" pitchFamily="34" charset="0"/>
              </a:rPr>
              <a:t>백승윤에</a:t>
            </a:r>
            <a:r>
              <a:rPr lang="ko-KR" altLang="en-US" sz="800">
                <a:latin typeface="Arial" panose="020B0604020202020204" pitchFamily="34" charset="0"/>
                <a:cs typeface="Arial" panose="020B0604020202020204" pitchFamily="34" charset="0"/>
              </a:rPr>
              <a:t> 대한 </a:t>
            </a:r>
            <a:r>
              <a:rPr lang="en-US" altLang="ko-KR" sz="800">
                <a:latin typeface="Arial" panose="020B0604020202020204" pitchFamily="34" charset="0"/>
                <a:cs typeface="Arial" panose="020B0604020202020204" pitchFamily="34" charset="0"/>
              </a:rPr>
              <a:t>3.1</a:t>
            </a:r>
            <a:r>
              <a:rPr lang="ko-KR" altLang="en-US" sz="800">
                <a:latin typeface="Arial" panose="020B0604020202020204" pitchFamily="34" charset="0"/>
                <a:cs typeface="Arial" panose="020B0604020202020204" pitchFamily="34" charset="0"/>
              </a:rPr>
              <a:t>억원 대여 거래 등이 존재하였으며</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해당 거래처들에 대한 대여거래는 일부 회수금액을 제외하고 전액 불법행위미수금 으로 설정되었음 </a:t>
            </a: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en-US" altLang="ko-KR" sz="800">
                <a:latin typeface="Arial" panose="020B0604020202020204" pitchFamily="34" charset="0"/>
                <a:cs typeface="Arial" panose="020B0604020202020204" pitchFamily="34" charset="0"/>
              </a:rPr>
              <a:t>2021</a:t>
            </a:r>
            <a:r>
              <a:rPr lang="ko-KR" altLang="en-US" sz="800">
                <a:latin typeface="Arial" panose="020B0604020202020204" pitchFamily="34" charset="0"/>
                <a:cs typeface="Arial" panose="020B0604020202020204" pitchFamily="34" charset="0"/>
              </a:rPr>
              <a:t>년 중 </a:t>
            </a:r>
            <a:r>
              <a:rPr lang="ko-KR" altLang="en-US" sz="800" err="1">
                <a:latin typeface="Arial" panose="020B0604020202020204" pitchFamily="34" charset="0"/>
                <a:cs typeface="Arial" panose="020B0604020202020204" pitchFamily="34" charset="0"/>
              </a:rPr>
              <a:t>에프앤디조합에</a:t>
            </a:r>
            <a:r>
              <a:rPr lang="ko-KR" altLang="en-US" sz="800">
                <a:latin typeface="Arial" panose="020B0604020202020204" pitchFamily="34" charset="0"/>
                <a:cs typeface="Arial" panose="020B0604020202020204" pitchFamily="34" charset="0"/>
              </a:rPr>
              <a:t> 대한 대여금 중 </a:t>
            </a:r>
            <a:r>
              <a:rPr lang="en-US" altLang="ko-KR" sz="800">
                <a:latin typeface="Arial" panose="020B0604020202020204" pitchFamily="34" charset="0"/>
                <a:cs typeface="Arial" panose="020B0604020202020204" pitchFamily="34" charset="0"/>
              </a:rPr>
              <a:t>20</a:t>
            </a:r>
            <a:r>
              <a:rPr lang="ko-KR" altLang="en-US" sz="800">
                <a:latin typeface="Arial" panose="020B0604020202020204" pitchFamily="34" charset="0"/>
                <a:cs typeface="Arial" panose="020B0604020202020204" pitchFamily="34" charset="0"/>
              </a:rPr>
              <a:t>억원은 회수하였으나</a:t>
            </a:r>
            <a:r>
              <a:rPr lang="en-US" altLang="ko-KR" sz="800">
                <a:latin typeface="Arial" panose="020B0604020202020204" pitchFamily="34" charset="0"/>
                <a:cs typeface="Arial" panose="020B0604020202020204" pitchFamily="34" charset="0"/>
              </a:rPr>
              <a:t>, </a:t>
            </a:r>
            <a:r>
              <a:rPr lang="ko-KR" altLang="en-US" sz="800" err="1">
                <a:latin typeface="Arial" panose="020B0604020202020204" pitchFamily="34" charset="0"/>
                <a:cs typeface="Arial" panose="020B0604020202020204" pitchFamily="34" charset="0"/>
              </a:rPr>
              <a:t>쵸코스퀘어에</a:t>
            </a:r>
            <a:r>
              <a:rPr lang="ko-KR" altLang="en-US" sz="800">
                <a:latin typeface="Arial" panose="020B0604020202020204" pitchFamily="34" charset="0"/>
                <a:cs typeface="Arial" panose="020B0604020202020204" pitchFamily="34" charset="0"/>
              </a:rPr>
              <a:t> 추가 대여 </a:t>
            </a:r>
            <a:r>
              <a:rPr lang="en-US" altLang="ko-KR" sz="800">
                <a:latin typeface="Arial" panose="020B0604020202020204" pitchFamily="34" charset="0"/>
                <a:cs typeface="Arial" panose="020B0604020202020204" pitchFamily="34" charset="0"/>
              </a:rPr>
              <a:t>8</a:t>
            </a:r>
            <a:r>
              <a:rPr lang="ko-KR" altLang="en-US" sz="800">
                <a:latin typeface="Arial" panose="020B0604020202020204" pitchFamily="34" charset="0"/>
                <a:cs typeface="Arial" panose="020B0604020202020204" pitchFamily="34" charset="0"/>
              </a:rPr>
              <a:t>억원</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이종현에 대한 </a:t>
            </a:r>
            <a:r>
              <a:rPr lang="en-US" altLang="ko-KR" sz="800">
                <a:latin typeface="Arial" panose="020B0604020202020204" pitchFamily="34" charset="0"/>
                <a:cs typeface="Arial" panose="020B0604020202020204" pitchFamily="34" charset="0"/>
              </a:rPr>
              <a:t>15</a:t>
            </a:r>
            <a:r>
              <a:rPr lang="ko-KR" altLang="en-US" sz="800">
                <a:latin typeface="Arial" panose="020B0604020202020204" pitchFamily="34" charset="0"/>
                <a:cs typeface="Arial" panose="020B0604020202020204" pitchFamily="34" charset="0"/>
              </a:rPr>
              <a:t>억원 대여</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나성수에 대한 </a:t>
            </a:r>
            <a:r>
              <a:rPr lang="en-US" altLang="ko-KR" sz="800">
                <a:latin typeface="Arial" panose="020B0604020202020204" pitchFamily="34" charset="0"/>
                <a:cs typeface="Arial" panose="020B0604020202020204" pitchFamily="34" charset="0"/>
              </a:rPr>
              <a:t>1</a:t>
            </a:r>
            <a:r>
              <a:rPr lang="ko-KR" altLang="en-US" sz="800">
                <a:latin typeface="Arial" panose="020B0604020202020204" pitchFamily="34" charset="0"/>
                <a:cs typeface="Arial" panose="020B0604020202020204" pitchFamily="34" charset="0"/>
              </a:rPr>
              <a:t>억원 대여거래 등이 존재하였으며</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동 대여금은 전액 불법행위미수금으로 설정되었음</a:t>
            </a:r>
            <a:endParaRPr lang="en-US" altLang="ko-KR" sz="800">
              <a:latin typeface="Arial" panose="020B0604020202020204" pitchFamily="34" charset="0"/>
              <a:cs typeface="Arial" panose="020B0604020202020204" pitchFamily="34" charset="0"/>
            </a:endParaRPr>
          </a:p>
        </p:txBody>
      </p:sp>
      <p:graphicFrame>
        <p:nvGraphicFramePr>
          <p:cNvPr id="24" name="표 23">
            <a:extLst>
              <a:ext uri="{FF2B5EF4-FFF2-40B4-BE49-F238E27FC236}">
                <a16:creationId xmlns:a16="http://schemas.microsoft.com/office/drawing/2014/main" id="{FB51610F-6FC4-471E-8603-877B19537A58}"/>
              </a:ext>
            </a:extLst>
          </p:cNvPr>
          <p:cNvGraphicFramePr>
            <a:graphicFrameLocks noGrp="1"/>
          </p:cNvGraphicFramePr>
          <p:nvPr>
            <p:extLst>
              <p:ext uri="{D42A27DB-BD31-4B8C-83A1-F6EECF244321}">
                <p14:modId xmlns:p14="http://schemas.microsoft.com/office/powerpoint/2010/main" val="485672075"/>
              </p:ext>
            </p:extLst>
          </p:nvPr>
        </p:nvGraphicFramePr>
        <p:xfrm>
          <a:off x="2138400" y="1515600"/>
          <a:ext cx="3722401" cy="3413760"/>
        </p:xfrm>
        <a:graphic>
          <a:graphicData uri="http://schemas.openxmlformats.org/drawingml/2006/table">
            <a:tbl>
              <a:tblPr/>
              <a:tblGrid>
                <a:gridCol w="104140">
                  <a:extLst>
                    <a:ext uri="{9D8B030D-6E8A-4147-A177-3AD203B41FA5}">
                      <a16:colId xmlns:a16="http://schemas.microsoft.com/office/drawing/2014/main" val="1488899283"/>
                    </a:ext>
                  </a:extLst>
                </a:gridCol>
                <a:gridCol w="692840">
                  <a:extLst>
                    <a:ext uri="{9D8B030D-6E8A-4147-A177-3AD203B41FA5}">
                      <a16:colId xmlns:a16="http://schemas.microsoft.com/office/drawing/2014/main" val="1643562383"/>
                    </a:ext>
                  </a:extLst>
                </a:gridCol>
                <a:gridCol w="692840">
                  <a:extLst>
                    <a:ext uri="{9D8B030D-6E8A-4147-A177-3AD203B41FA5}">
                      <a16:colId xmlns:a16="http://schemas.microsoft.com/office/drawing/2014/main" val="3781798112"/>
                    </a:ext>
                  </a:extLst>
                </a:gridCol>
                <a:gridCol w="558231">
                  <a:extLst>
                    <a:ext uri="{9D8B030D-6E8A-4147-A177-3AD203B41FA5}">
                      <a16:colId xmlns:a16="http://schemas.microsoft.com/office/drawing/2014/main" val="2800810546"/>
                    </a:ext>
                  </a:extLst>
                </a:gridCol>
                <a:gridCol w="558231">
                  <a:extLst>
                    <a:ext uri="{9D8B030D-6E8A-4147-A177-3AD203B41FA5}">
                      <a16:colId xmlns:a16="http://schemas.microsoft.com/office/drawing/2014/main" val="2547418984"/>
                    </a:ext>
                  </a:extLst>
                </a:gridCol>
                <a:gridCol w="557888">
                  <a:extLst>
                    <a:ext uri="{9D8B030D-6E8A-4147-A177-3AD203B41FA5}">
                      <a16:colId xmlns:a16="http://schemas.microsoft.com/office/drawing/2014/main" val="4110355793"/>
                    </a:ext>
                  </a:extLst>
                </a:gridCol>
                <a:gridCol w="558231">
                  <a:extLst>
                    <a:ext uri="{9D8B030D-6E8A-4147-A177-3AD203B41FA5}">
                      <a16:colId xmlns:a16="http://schemas.microsoft.com/office/drawing/2014/main" val="3706058737"/>
                    </a:ext>
                  </a:extLst>
                </a:gridCol>
              </a:tblGrid>
              <a:tr h="36666">
                <a:tc gridSpan="2">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rPr>
                        <a:t>Cash Flow</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Total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978670598"/>
                  </a:ext>
                </a:extLst>
              </a:tr>
              <a:tr h="36666">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20946458"/>
                  </a:ext>
                </a:extLst>
              </a:tr>
              <a:tr h="36666">
                <a:tc gridSpan="2">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98341327"/>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기초</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en-US" sz="800" b="1" i="0" u="none" strike="noStrike">
                          <a:solidFill>
                            <a:srgbClr val="000000"/>
                          </a:solidFill>
                          <a:effectLst/>
                          <a:latin typeface="Arial" panose="020B0604020202020204" pitchFamily="34" charset="0"/>
                          <a:ea typeface="맑은 고딕" panose="020B0503020000020004" pitchFamily="50" charset="-127"/>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21,978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948723212"/>
                  </a:ext>
                </a:extLst>
              </a:tr>
              <a:tr h="36666">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Revenue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126,695</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111,683</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90,097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328,476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4172089363"/>
                  </a:ext>
                </a:extLst>
              </a:tr>
              <a:tr h="36666">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(1,028)</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(14,247)</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(4,476)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(19,751)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08680786"/>
                  </a:ext>
                </a:extLst>
              </a:tr>
              <a:tr h="36666">
                <a:tc gridSpan="2">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(12.8%)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46737410"/>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영업</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(10,834)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(7,447)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(25,747)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84005345"/>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매출</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현금유입</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123,715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117,050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91,840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332,604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77941054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상품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및</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원재료의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매입</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(19,516)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(15,668)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(9,014)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(44,197)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47714735"/>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인건비성</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항목의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(18,693)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(19,490)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(12,117)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(50,301)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89802484"/>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임차료의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(6,862)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(6,747)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(5,098)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(18,707)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2268528"/>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외주가공비의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(37,337)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(32,430)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(21,649)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(91,416)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0255524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수수료의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(38,997)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(30,973)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(106,312)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209759"/>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(13,144)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(13,821)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(20,455)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(47,420)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75134355"/>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투자</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(8,506)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(23,689)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(30,195)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633754890"/>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유형자산의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취득</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(6,159)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646856642"/>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유형자산의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처분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9560622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투자부동산의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취득</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(3,661)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(3,661)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45141802"/>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대여금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(4,562)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(12,392)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8669982"/>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투자자산</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(5,084)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(4,777)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87972278"/>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임차보증금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등</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90952552"/>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재무</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33,370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4,411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37,131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95889719"/>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차입금의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차입및상환</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3,185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390385241"/>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임대보증금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9432755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유상증자</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33,872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33,872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67235544"/>
                  </a:ext>
                </a:extLst>
              </a:tr>
              <a:tr h="36666">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Net Cash Flow</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(19,990)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2,234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(18,811)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90874689"/>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기말</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en-US" sz="800" b="1" i="0" u="none" strike="noStrike">
                          <a:solidFill>
                            <a:srgbClr val="000000"/>
                          </a:solidFill>
                          <a:effectLst/>
                          <a:latin typeface="Arial" panose="020B0604020202020204" pitchFamily="34" charset="0"/>
                          <a:ea typeface="맑은 고딕" panose="020B0503020000020004" pitchFamily="50" charset="-127"/>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40999422"/>
                  </a:ext>
                </a:extLst>
              </a:tr>
            </a:tbl>
          </a:graphicData>
        </a:graphic>
      </p:graphicFrame>
    </p:spTree>
    <p:extLst>
      <p:ext uri="{BB962C8B-B14F-4D97-AF65-F5344CB8AC3E}">
        <p14:creationId xmlns:p14="http://schemas.microsoft.com/office/powerpoint/2010/main" val="1190779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2263072265"/>
              </p:ext>
            </p:extLst>
          </p:nvPr>
        </p:nvGraphicFramePr>
        <p:xfrm>
          <a:off x="468001" y="1191600"/>
          <a:ext cx="9038334" cy="505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Operating Results  (</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2020</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이후 회사의 영업무관 대여거래 및 투자자산의 취득으로 인해 투자현금흐름이 큰 폭으로 증가하였으나</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2021</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본사 사무실 임차보증금 회수 등으로 인해 양</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의 투자현금흐름이 나타남</a:t>
                      </a: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Operating Results (6/7)</a:t>
            </a:r>
          </a:p>
        </p:txBody>
      </p:sp>
      <p:sp>
        <p:nvSpPr>
          <p:cNvPr id="46" name="순서도: 연결자 45">
            <a:extLst>
              <a:ext uri="{FF2B5EF4-FFF2-40B4-BE49-F238E27FC236}">
                <a16:creationId xmlns:a16="http://schemas.microsoft.com/office/drawing/2014/main" id="{D395F604-8278-4FB2-87E0-8D5AB3182525}"/>
              </a:ext>
            </a:extLst>
          </p:cNvPr>
          <p:cNvSpPr/>
          <p:nvPr/>
        </p:nvSpPr>
        <p:spPr bwMode="auto">
          <a:xfrm>
            <a:off x="5987899" y="152877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a:solidFill>
                  <a:srgbClr val="FFFFFF"/>
                </a:solidFill>
                <a:cs typeface="Arial" panose="020B0604020202020204" pitchFamily="34" charset="0"/>
              </a:rPr>
              <a:t>12</a:t>
            </a:r>
            <a:endParaRPr lang="ko-KR" altLang="en-US" sz="700" b="1" kern="0">
              <a:solidFill>
                <a:srgbClr val="FFFFFF"/>
              </a:solidFill>
              <a:cs typeface="Arial" panose="020B0604020202020204" pitchFamily="34" charset="0"/>
            </a:endParaRPr>
          </a:p>
        </p:txBody>
      </p:sp>
      <p:sp>
        <p:nvSpPr>
          <p:cNvPr id="47" name="TextBox 46">
            <a:extLst>
              <a:ext uri="{FF2B5EF4-FFF2-40B4-BE49-F238E27FC236}">
                <a16:creationId xmlns:a16="http://schemas.microsoft.com/office/drawing/2014/main" id="{2F549734-9AD5-4930-92FF-4237D9FF5612}"/>
              </a:ext>
            </a:extLst>
          </p:cNvPr>
          <p:cNvSpPr txBox="1"/>
          <p:nvPr/>
        </p:nvSpPr>
        <p:spPr>
          <a:xfrm>
            <a:off x="6168454" y="1523213"/>
            <a:ext cx="3242775" cy="1369670"/>
          </a:xfrm>
          <a:prstGeom prst="rect">
            <a:avLst/>
          </a:prstGeom>
          <a:noFill/>
        </p:spPr>
        <p:txBody>
          <a:bodyPr wrap="square" lIns="0" tIns="0" rIns="0" bIns="0" rtlCol="0">
            <a:spAutoFit/>
          </a:bodyPr>
          <a:lstStyle/>
          <a:p>
            <a:pPr>
              <a:lnSpc>
                <a:spcPts val="1200"/>
              </a:lnSpc>
            </a:pPr>
            <a:r>
              <a:rPr lang="ko-KR" altLang="en-US" sz="900" b="1" u="sng">
                <a:latin typeface="Arial" panose="020B0604020202020204" pitchFamily="34" charset="0"/>
                <a:cs typeface="Arial" panose="020B0604020202020204" pitchFamily="34" charset="0"/>
              </a:rPr>
              <a:t>투자자산 </a:t>
            </a:r>
            <a:r>
              <a:rPr lang="en-US" altLang="ko-KR" sz="900" b="1" u="sng">
                <a:latin typeface="Arial" panose="020B0604020202020204" pitchFamily="34" charset="0"/>
                <a:cs typeface="Arial" panose="020B0604020202020204" pitchFamily="34" charset="0"/>
              </a:rPr>
              <a:t>CF</a:t>
            </a:r>
            <a:r>
              <a:rPr lang="ko-KR" altLang="en-US" sz="900" b="1" u="sng">
                <a:latin typeface="Arial" panose="020B0604020202020204" pitchFamily="34" charset="0"/>
                <a:cs typeface="Arial" panose="020B0604020202020204" pitchFamily="34" charset="0"/>
              </a:rPr>
              <a:t> </a:t>
            </a:r>
            <a:r>
              <a:rPr lang="en-US" altLang="ko-KR" sz="900" b="1" u="sng">
                <a:latin typeface="Arial" panose="020B0604020202020204" pitchFamily="34" charset="0"/>
                <a:cs typeface="Arial" panose="020B0604020202020204" pitchFamily="34" charset="0"/>
              </a:rPr>
              <a:t>(-48</a:t>
            </a:r>
            <a:r>
              <a:rPr lang="ko-KR" altLang="en-US" sz="900" b="1" u="sng">
                <a:latin typeface="Arial" panose="020B0604020202020204" pitchFamily="34" charset="0"/>
                <a:cs typeface="Arial" panose="020B0604020202020204" pitchFamily="34" charset="0"/>
              </a:rPr>
              <a:t>억원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 </a:t>
            </a:r>
          </a:p>
          <a:p>
            <a:pPr marL="144000" indent="-108000">
              <a:lnSpc>
                <a:spcPts val="1200"/>
              </a:lnSpc>
              <a:buClr>
                <a:srgbClr val="00338D"/>
              </a:buClr>
              <a:buFont typeface="Arial" panose="020B0604020202020204" pitchFamily="34" charset="0"/>
              <a:buChar char="•"/>
            </a:pPr>
            <a:r>
              <a:rPr lang="en-US" altLang="ko-KR" sz="800">
                <a:latin typeface="Arial" panose="020B0604020202020204" pitchFamily="34" charset="0"/>
                <a:cs typeface="Arial" panose="020B0604020202020204" pitchFamily="34" charset="0"/>
              </a:rPr>
              <a:t>2019</a:t>
            </a:r>
            <a:r>
              <a:rPr lang="ko-KR" altLang="en-US" sz="800">
                <a:latin typeface="Arial" panose="020B0604020202020204" pitchFamily="34" charset="0"/>
                <a:cs typeface="Arial" panose="020B0604020202020204" pitchFamily="34" charset="0"/>
              </a:rPr>
              <a:t>년 이후 투자자산 </a:t>
            </a:r>
            <a:r>
              <a:rPr lang="en-US" altLang="ko-KR" sz="800">
                <a:latin typeface="Arial" panose="020B0604020202020204" pitchFamily="34" charset="0"/>
                <a:cs typeface="Arial" panose="020B0604020202020204" pitchFamily="34" charset="0"/>
              </a:rPr>
              <a:t>CF</a:t>
            </a:r>
            <a:r>
              <a:rPr lang="ko-KR" altLang="en-US" sz="800">
                <a:latin typeface="Arial" panose="020B0604020202020204" pitchFamily="34" charset="0"/>
                <a:cs typeface="Arial" panose="020B0604020202020204" pitchFamily="34" charset="0"/>
              </a:rPr>
              <a:t>는 대부분 단기</a:t>
            </a:r>
            <a:r>
              <a:rPr lang="en-US" altLang="ko-KR" sz="800">
                <a:latin typeface="Arial" panose="020B0604020202020204" pitchFamily="34" charset="0"/>
                <a:cs typeface="Arial" panose="020B0604020202020204" pitchFamily="34" charset="0"/>
              </a:rPr>
              <a:t>FVPL </a:t>
            </a:r>
            <a:r>
              <a:rPr lang="ko-KR" altLang="en-US" sz="800">
                <a:latin typeface="Arial" panose="020B0604020202020204" pitchFamily="34" charset="0"/>
                <a:cs typeface="Arial" panose="020B0604020202020204" pitchFamily="34" charset="0"/>
              </a:rPr>
              <a:t>및 장기 </a:t>
            </a:r>
            <a:r>
              <a:rPr lang="en-US" altLang="ko-KR" sz="800">
                <a:latin typeface="Arial" panose="020B0604020202020204" pitchFamily="34" charset="0"/>
                <a:cs typeface="Arial" panose="020B0604020202020204" pitchFamily="34" charset="0"/>
              </a:rPr>
              <a:t>FVPL</a:t>
            </a:r>
            <a:r>
              <a:rPr lang="ko-KR" altLang="en-US" sz="800">
                <a:latin typeface="Arial" panose="020B0604020202020204" pitchFamily="34" charset="0"/>
                <a:cs typeface="Arial" panose="020B0604020202020204" pitchFamily="34" charset="0"/>
              </a:rPr>
              <a:t>에서의 변동에서 기인함</a:t>
            </a: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en-US" altLang="ko-KR" sz="800">
                <a:latin typeface="Arial" panose="020B0604020202020204" pitchFamily="34" charset="0"/>
                <a:cs typeface="Arial" panose="020B0604020202020204" pitchFamily="34" charset="0"/>
              </a:rPr>
              <a:t>2020</a:t>
            </a:r>
            <a:r>
              <a:rPr lang="ko-KR" altLang="en-US" sz="800">
                <a:latin typeface="Arial" panose="020B0604020202020204" pitchFamily="34" charset="0"/>
                <a:cs typeface="Arial" panose="020B0604020202020204" pitchFamily="34" charset="0"/>
              </a:rPr>
              <a:t>년 중 </a:t>
            </a:r>
            <a:r>
              <a:rPr lang="ko-KR" altLang="en-US" sz="800" err="1">
                <a:latin typeface="Arial" panose="020B0604020202020204" pitchFamily="34" charset="0"/>
                <a:cs typeface="Arial" panose="020B0604020202020204" pitchFamily="34" charset="0"/>
              </a:rPr>
              <a:t>모놀리스자산운용의</a:t>
            </a:r>
            <a:r>
              <a:rPr lang="ko-KR" altLang="en-US" sz="800">
                <a:latin typeface="Arial" panose="020B0604020202020204" pitchFamily="34" charset="0"/>
                <a:cs typeface="Arial" panose="020B0604020202020204" pitchFamily="34" charset="0"/>
              </a:rPr>
              <a:t> </a:t>
            </a:r>
            <a:r>
              <a:rPr lang="ko-KR" altLang="en-US" sz="800" err="1">
                <a:latin typeface="Arial" panose="020B0604020202020204" pitchFamily="34" charset="0"/>
                <a:cs typeface="Arial" panose="020B0604020202020204" pitchFamily="34" charset="0"/>
              </a:rPr>
              <a:t>모놀리스전문투자형</a:t>
            </a:r>
            <a:r>
              <a:rPr lang="ko-KR" altLang="en-US" sz="800">
                <a:latin typeface="Arial" panose="020B0604020202020204" pitchFamily="34" charset="0"/>
                <a:cs typeface="Arial" panose="020B0604020202020204" pitchFamily="34" charset="0"/>
              </a:rPr>
              <a:t> 사모투신</a:t>
            </a:r>
            <a:r>
              <a:rPr lang="en-US" altLang="ko-KR" sz="800">
                <a:latin typeface="Arial" panose="020B0604020202020204" pitchFamily="34" charset="0"/>
                <a:cs typeface="Arial" panose="020B0604020202020204" pitchFamily="34" charset="0"/>
              </a:rPr>
              <a:t>1</a:t>
            </a:r>
            <a:r>
              <a:rPr lang="ko-KR" altLang="en-US" sz="800">
                <a:latin typeface="Arial" panose="020B0604020202020204" pitchFamily="34" charset="0"/>
                <a:cs typeface="Arial" panose="020B0604020202020204" pitchFamily="34" charset="0"/>
              </a:rPr>
              <a:t>호 상품에 약 </a:t>
            </a:r>
            <a:r>
              <a:rPr lang="en-US" altLang="ko-KR" sz="800">
                <a:latin typeface="Arial" panose="020B0604020202020204" pitchFamily="34" charset="0"/>
                <a:cs typeface="Arial" panose="020B0604020202020204" pitchFamily="34" charset="0"/>
              </a:rPr>
              <a:t>28</a:t>
            </a:r>
            <a:r>
              <a:rPr lang="ko-KR" altLang="en-US" sz="800">
                <a:latin typeface="Arial" panose="020B0604020202020204" pitchFamily="34" charset="0"/>
                <a:cs typeface="Arial" panose="020B0604020202020204" pitchFamily="34" charset="0"/>
              </a:rPr>
              <a:t>억원을 투자하였고</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단기</a:t>
            </a:r>
            <a:r>
              <a:rPr lang="en-US" altLang="ko-KR" sz="800">
                <a:latin typeface="Arial" panose="020B0604020202020204" pitchFamily="34" charset="0"/>
                <a:cs typeface="Arial" panose="020B0604020202020204" pitchFamily="34" charset="0"/>
              </a:rPr>
              <a:t>FVPL</a:t>
            </a:r>
            <a:r>
              <a:rPr lang="ko-KR" altLang="en-US" sz="800">
                <a:latin typeface="Arial" panose="020B0604020202020204" pitchFamily="34" charset="0"/>
                <a:cs typeface="Arial" panose="020B0604020202020204" pitchFamily="34" charset="0"/>
              </a:rPr>
              <a:t>로 분류하였음</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해당 장부금액은 개시결정일 현재 불법행위미수금으로 분류됨</a:t>
            </a: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en-US" altLang="ko-KR" sz="800">
                <a:latin typeface="Arial" panose="020B0604020202020204" pitchFamily="34" charset="0"/>
                <a:cs typeface="Arial" panose="020B0604020202020204" pitchFamily="34" charset="0"/>
              </a:rPr>
              <a:t>2020</a:t>
            </a:r>
            <a:r>
              <a:rPr lang="ko-KR" altLang="en-US" sz="800">
                <a:latin typeface="Arial" panose="020B0604020202020204" pitchFamily="34" charset="0"/>
                <a:cs typeface="Arial" panose="020B0604020202020204" pitchFamily="34" charset="0"/>
              </a:rPr>
              <a:t>년 중 나팔꽃</a:t>
            </a:r>
            <a:r>
              <a:rPr lang="en-US" altLang="ko-KR" sz="800">
                <a:latin typeface="Arial" panose="020B0604020202020204" pitchFamily="34" charset="0"/>
                <a:cs typeface="Arial" panose="020B0604020202020204" pitchFamily="34" charset="0"/>
              </a:rPr>
              <a:t>F&amp;B</a:t>
            </a:r>
            <a:r>
              <a:rPr lang="ko-KR" altLang="en-US" sz="800">
                <a:latin typeface="Arial" panose="020B0604020202020204" pitchFamily="34" charset="0"/>
                <a:cs typeface="Arial" panose="020B0604020202020204" pitchFamily="34" charset="0"/>
              </a:rPr>
              <a:t>의 전환사채에 </a:t>
            </a:r>
            <a:r>
              <a:rPr lang="en-US" altLang="ko-KR" sz="800">
                <a:latin typeface="Arial" panose="020B0604020202020204" pitchFamily="34" charset="0"/>
                <a:cs typeface="Arial" panose="020B0604020202020204" pitchFamily="34" charset="0"/>
              </a:rPr>
              <a:t>30</a:t>
            </a:r>
            <a:r>
              <a:rPr lang="ko-KR" altLang="en-US" sz="800">
                <a:latin typeface="Arial" panose="020B0604020202020204" pitchFamily="34" charset="0"/>
                <a:cs typeface="Arial" panose="020B0604020202020204" pitchFamily="34" charset="0"/>
              </a:rPr>
              <a:t>억원 투자하였고</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장기</a:t>
            </a:r>
            <a:r>
              <a:rPr lang="en-US" altLang="ko-KR" sz="800">
                <a:latin typeface="Arial" panose="020B0604020202020204" pitchFamily="34" charset="0"/>
                <a:cs typeface="Arial" panose="020B0604020202020204" pitchFamily="34" charset="0"/>
              </a:rPr>
              <a:t>FVPL</a:t>
            </a:r>
            <a:r>
              <a:rPr lang="ko-KR" altLang="en-US" sz="800">
                <a:latin typeface="Arial" panose="020B0604020202020204" pitchFamily="34" charset="0"/>
                <a:cs typeface="Arial" panose="020B0604020202020204" pitchFamily="34" charset="0"/>
              </a:rPr>
              <a:t>로 분류하였음</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해당 장부금액은 개시결정일 현재 불법행위미수금으로 분류됨</a:t>
            </a:r>
            <a:endParaRPr lang="en-US" altLang="ko-KR" sz="800">
              <a:latin typeface="Arial" panose="020B0604020202020204" pitchFamily="34" charset="0"/>
              <a:cs typeface="Arial" panose="020B0604020202020204" pitchFamily="34" charset="0"/>
            </a:endParaRPr>
          </a:p>
        </p:txBody>
      </p:sp>
      <p:sp>
        <p:nvSpPr>
          <p:cNvPr id="37" name="제목 2">
            <a:extLst>
              <a:ext uri="{FF2B5EF4-FFF2-40B4-BE49-F238E27FC236}">
                <a16:creationId xmlns:a16="http://schemas.microsoft.com/office/drawing/2014/main" id="{0DEA42B1-75AA-4FD7-B770-7C5BC12CF9F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27" name="직사각형 119">
            <a:extLst>
              <a:ext uri="{FF2B5EF4-FFF2-40B4-BE49-F238E27FC236}">
                <a16:creationId xmlns:a16="http://schemas.microsoft.com/office/drawing/2014/main" id="{919705B1-2CA2-4714-B8D3-FB75761DBD2E}"/>
              </a:ext>
            </a:extLst>
          </p:cNvPr>
          <p:cNvSpPr/>
          <p:nvPr/>
        </p:nvSpPr>
        <p:spPr bwMode="auto">
          <a:xfrm>
            <a:off x="-636544" y="599203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30" name="TextBox 29">
            <a:extLst>
              <a:ext uri="{FF2B5EF4-FFF2-40B4-BE49-F238E27FC236}">
                <a16:creationId xmlns:a16="http://schemas.microsoft.com/office/drawing/2014/main" id="{1008C542-D99B-4A9B-9FEA-D04B34C269F9}"/>
              </a:ext>
            </a:extLst>
          </p:cNvPr>
          <p:cNvSpPr txBox="1"/>
          <p:nvPr/>
        </p:nvSpPr>
        <p:spPr>
          <a:xfrm>
            <a:off x="513942" y="4804985"/>
            <a:ext cx="1497360" cy="1184940"/>
          </a:xfrm>
          <a:prstGeom prst="rect">
            <a:avLst/>
          </a:prstGeom>
          <a:noFill/>
        </p:spPr>
        <p:txBody>
          <a:bodyPr wrap="square" lIns="0" tIns="0" rIns="0" bIns="0" rtlCol="0">
            <a:spAutoFit/>
          </a:bodyPr>
          <a:lstStyle/>
          <a:p>
            <a:pPr>
              <a:spcAft>
                <a:spcPts val="300"/>
              </a:spcAft>
            </a:pPr>
            <a:r>
              <a:rPr lang="en-US" altLang="ko-KR" sz="800" i="1">
                <a:latin typeface="Arial" panose="020B0604020202020204" pitchFamily="34" charset="0"/>
                <a:ea typeface="+mj-ea"/>
                <a:cs typeface="Arial" panose="020B0604020202020204" pitchFamily="34" charset="0"/>
              </a:rPr>
              <a:t>[Limitation]</a:t>
            </a:r>
          </a:p>
          <a:p>
            <a:pPr>
              <a:spcAft>
                <a:spcPts val="300"/>
              </a:spcAft>
            </a:pPr>
            <a:r>
              <a:rPr lang="en-US" altLang="ko-KR" sz="800" i="1">
                <a:latin typeface="Arial" panose="020B0604020202020204" pitchFamily="34" charset="0"/>
                <a:ea typeface="+mj-ea"/>
                <a:cs typeface="Arial" panose="020B0604020202020204" pitchFamily="34" charset="0"/>
              </a:rPr>
              <a:t>1. </a:t>
            </a:r>
            <a:r>
              <a:rPr lang="ko-KR" altLang="en-US" sz="800" i="1">
                <a:latin typeface="Arial" panose="020B0604020202020204" pitchFamily="34" charset="0"/>
                <a:ea typeface="+mj-ea"/>
                <a:cs typeface="Arial" panose="020B0604020202020204" pitchFamily="34" charset="0"/>
              </a:rPr>
              <a:t>회사 제시 재무제표 및 명세서를 기반으로 현금흐름표를 </a:t>
            </a:r>
            <a:r>
              <a:rPr lang="ko-KR" altLang="en-US" sz="800" i="1" err="1">
                <a:latin typeface="Arial" panose="020B0604020202020204" pitchFamily="34" charset="0"/>
                <a:ea typeface="+mj-ea"/>
                <a:cs typeface="Arial" panose="020B0604020202020204" pitchFamily="34" charset="0"/>
              </a:rPr>
              <a:t>재작성하였으며</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제공 자료의 한계로 계산이 일부 부정확할 수 있음</a:t>
            </a:r>
            <a:endParaRPr lang="en-US" altLang="ko-KR" sz="800" i="1">
              <a:latin typeface="Arial" panose="020B0604020202020204" pitchFamily="34" charset="0"/>
              <a:ea typeface="+mj-ea"/>
              <a:cs typeface="Arial" panose="020B0604020202020204" pitchFamily="34" charset="0"/>
            </a:endParaRPr>
          </a:p>
          <a:p>
            <a:pPr>
              <a:spcAft>
                <a:spcPts val="300"/>
              </a:spcAft>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제공 자료의 한계로 </a:t>
            </a:r>
            <a:r>
              <a:rPr lang="en-US" altLang="ko-KR" sz="800" i="1">
                <a:latin typeface="Arial" panose="020B0604020202020204" pitchFamily="34" charset="0"/>
                <a:ea typeface="+mj-ea"/>
                <a:cs typeface="Arial" panose="020B0604020202020204" pitchFamily="34" charset="0"/>
              </a:rPr>
              <a:t>2022</a:t>
            </a:r>
            <a:r>
              <a:rPr lang="ko-KR" altLang="en-US" sz="800" i="1">
                <a:latin typeface="Arial" panose="020B0604020202020204" pitchFamily="34" charset="0"/>
                <a:ea typeface="+mj-ea"/>
                <a:cs typeface="Arial" panose="020B0604020202020204" pitchFamily="34" charset="0"/>
              </a:rPr>
              <a:t>년 개시결정일까지의 </a:t>
            </a:r>
            <a:r>
              <a:rPr lang="en-US" altLang="ko-KR" sz="800" i="1">
                <a:latin typeface="Arial" panose="020B0604020202020204" pitchFamily="34" charset="0"/>
                <a:ea typeface="+mj-ea"/>
                <a:cs typeface="Arial" panose="020B0604020202020204" pitchFamily="34" charset="0"/>
              </a:rPr>
              <a:t>CF </a:t>
            </a:r>
            <a:r>
              <a:rPr lang="ko-KR" altLang="en-US" sz="800" i="1">
                <a:latin typeface="Arial" panose="020B0604020202020204" pitchFamily="34" charset="0"/>
                <a:ea typeface="+mj-ea"/>
                <a:cs typeface="Arial" panose="020B0604020202020204" pitchFamily="34" charset="0"/>
              </a:rPr>
              <a:t>분석은 불가함</a:t>
            </a:r>
          </a:p>
        </p:txBody>
      </p:sp>
      <p:sp>
        <p:nvSpPr>
          <p:cNvPr id="13" name="직사각형 12">
            <a:extLst>
              <a:ext uri="{FF2B5EF4-FFF2-40B4-BE49-F238E27FC236}">
                <a16:creationId xmlns:a16="http://schemas.microsoft.com/office/drawing/2014/main" id="{861659DB-0214-46EB-A5B6-039A21D89C4E}"/>
              </a:ext>
            </a:extLst>
          </p:cNvPr>
          <p:cNvSpPr/>
          <p:nvPr/>
        </p:nvSpPr>
        <p:spPr>
          <a:xfrm>
            <a:off x="2247242" y="3949895"/>
            <a:ext cx="3600000"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연결자 14">
            <a:extLst>
              <a:ext uri="{FF2B5EF4-FFF2-40B4-BE49-F238E27FC236}">
                <a16:creationId xmlns:a16="http://schemas.microsoft.com/office/drawing/2014/main" id="{83C7EFB1-FF5A-4BFF-9DE2-60C750053F7B}"/>
              </a:ext>
            </a:extLst>
          </p:cNvPr>
          <p:cNvSpPr/>
          <p:nvPr/>
        </p:nvSpPr>
        <p:spPr bwMode="auto">
          <a:xfrm>
            <a:off x="2136798" y="393957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a:solidFill>
                  <a:srgbClr val="FFFFFF"/>
                </a:solidFill>
                <a:cs typeface="Arial" panose="020B0604020202020204" pitchFamily="34" charset="0"/>
              </a:rPr>
              <a:t>12</a:t>
            </a:r>
            <a:endParaRPr lang="ko-KR" altLang="en-US" sz="700" b="1" kern="0">
              <a:solidFill>
                <a:srgbClr val="FFFFFF"/>
              </a:solidFill>
              <a:cs typeface="Arial" panose="020B0604020202020204" pitchFamily="34" charset="0"/>
            </a:endParaRPr>
          </a:p>
        </p:txBody>
      </p:sp>
      <p:graphicFrame>
        <p:nvGraphicFramePr>
          <p:cNvPr id="16" name="표 15">
            <a:extLst>
              <a:ext uri="{FF2B5EF4-FFF2-40B4-BE49-F238E27FC236}">
                <a16:creationId xmlns:a16="http://schemas.microsoft.com/office/drawing/2014/main" id="{CF7D4D7E-DAC1-406A-A33E-D5D228389169}"/>
              </a:ext>
            </a:extLst>
          </p:cNvPr>
          <p:cNvGraphicFramePr>
            <a:graphicFrameLocks noGrp="1"/>
          </p:cNvGraphicFramePr>
          <p:nvPr>
            <p:extLst>
              <p:ext uri="{D42A27DB-BD31-4B8C-83A1-F6EECF244321}">
                <p14:modId xmlns:p14="http://schemas.microsoft.com/office/powerpoint/2010/main" val="4016131265"/>
              </p:ext>
            </p:extLst>
          </p:nvPr>
        </p:nvGraphicFramePr>
        <p:xfrm>
          <a:off x="6314400" y="3094585"/>
          <a:ext cx="3024000" cy="1341120"/>
        </p:xfrm>
        <a:graphic>
          <a:graphicData uri="http://schemas.openxmlformats.org/drawingml/2006/table">
            <a:tbl>
              <a:tblPr/>
              <a:tblGrid>
                <a:gridCol w="1323000">
                  <a:extLst>
                    <a:ext uri="{9D8B030D-6E8A-4147-A177-3AD203B41FA5}">
                      <a16:colId xmlns:a16="http://schemas.microsoft.com/office/drawing/2014/main" val="3650766872"/>
                    </a:ext>
                  </a:extLst>
                </a:gridCol>
                <a:gridCol w="567000">
                  <a:extLst>
                    <a:ext uri="{9D8B030D-6E8A-4147-A177-3AD203B41FA5}">
                      <a16:colId xmlns:a16="http://schemas.microsoft.com/office/drawing/2014/main" val="1781409095"/>
                    </a:ext>
                  </a:extLst>
                </a:gridCol>
                <a:gridCol w="567000">
                  <a:extLst>
                    <a:ext uri="{9D8B030D-6E8A-4147-A177-3AD203B41FA5}">
                      <a16:colId xmlns:a16="http://schemas.microsoft.com/office/drawing/2014/main" val="2561997578"/>
                    </a:ext>
                  </a:extLst>
                </a:gridCol>
                <a:gridCol w="567000">
                  <a:extLst>
                    <a:ext uri="{9D8B030D-6E8A-4147-A177-3AD203B41FA5}">
                      <a16:colId xmlns:a16="http://schemas.microsoft.com/office/drawing/2014/main" val="1702378432"/>
                    </a:ext>
                  </a:extLst>
                </a:gridCol>
              </a:tblGrid>
              <a:tr h="91904">
                <a:tc>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87841552"/>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단기금융상품의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변동</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71637140"/>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단기</a:t>
                      </a:r>
                      <a:r>
                        <a:rPr lang="en-US" sz="800" b="0" i="0" u="none" strike="noStrike">
                          <a:solidFill>
                            <a:srgbClr val="000000"/>
                          </a:solidFill>
                          <a:effectLst/>
                          <a:latin typeface="Arial" panose="020B0604020202020204" pitchFamily="34" charset="0"/>
                          <a:ea typeface="맑은 고딕" panose="020B0503020000020004" pitchFamily="50" charset="-127"/>
                        </a:rPr>
                        <a:t>FVPL</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변동</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(1,020)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(1,832)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extLst>
                  <a:ext uri="{0D108BD9-81ED-4DB2-BD59-A6C34878D82A}">
                    <a16:rowId xmlns:a16="http://schemas.microsoft.com/office/drawing/2014/main" val="853892229"/>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장기</a:t>
                      </a:r>
                      <a:r>
                        <a:rPr lang="en-US" sz="800" b="0" i="0" u="none" strike="noStrike">
                          <a:solidFill>
                            <a:srgbClr val="000000"/>
                          </a:solidFill>
                          <a:effectLst/>
                          <a:latin typeface="Arial" panose="020B0604020202020204" pitchFamily="34" charset="0"/>
                          <a:ea typeface="맑은 고딕" panose="020B0503020000020004" pitchFamily="50" charset="-127"/>
                        </a:rPr>
                        <a:t>FVPL</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변동</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1,500</a:t>
                      </a:r>
                    </a:p>
                  </a:txBody>
                  <a:tcPr marL="36000" marR="36000" marT="0" marB="0" anchor="ctr">
                    <a:lnL>
                      <a:noFill/>
                    </a:lnL>
                    <a:lnR>
                      <a:noFill/>
                    </a:lnR>
                    <a:lnT>
                      <a:noFill/>
                    </a:lnT>
                    <a:lnB>
                      <a:noFill/>
                    </a:lnB>
                  </a:tcPr>
                </a:tc>
                <a:extLst>
                  <a:ext uri="{0D108BD9-81ED-4DB2-BD59-A6C34878D82A}">
                    <a16:rowId xmlns:a16="http://schemas.microsoft.com/office/drawing/2014/main" val="1592178356"/>
                  </a:ext>
                </a:extLst>
              </a:tr>
              <a:tr h="91904">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FVPL</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평가이익</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extLst>
                  <a:ext uri="{0D108BD9-81ED-4DB2-BD59-A6C34878D82A}">
                    <a16:rowId xmlns:a16="http://schemas.microsoft.com/office/drawing/2014/main" val="1488851709"/>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종속기업투자주식의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변동</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extLst>
                  <a:ext uri="{0D108BD9-81ED-4DB2-BD59-A6C34878D82A}">
                    <a16:rowId xmlns:a16="http://schemas.microsoft.com/office/drawing/2014/main" val="1287459775"/>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관계기업투자주식의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변동</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extLst>
                  <a:ext uri="{0D108BD9-81ED-4DB2-BD59-A6C34878D82A}">
                    <a16:rowId xmlns:a16="http://schemas.microsoft.com/office/drawing/2014/main" val="2424706304"/>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관계기업주식손상차손</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extLst>
                  <a:ext uri="{0D108BD9-81ED-4DB2-BD59-A6C34878D82A}">
                    <a16:rowId xmlns:a16="http://schemas.microsoft.com/office/drawing/2014/main" val="2923089125"/>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금융자산처분이익</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extLst>
                  <a:ext uri="{0D108BD9-81ED-4DB2-BD59-A6C34878D82A}">
                    <a16:rowId xmlns:a16="http://schemas.microsoft.com/office/drawing/2014/main" val="817909640"/>
                  </a:ext>
                </a:extLst>
              </a:tr>
              <a:tr h="9190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투자자산처분이익</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52859764"/>
                  </a:ext>
                </a:extLst>
              </a:tr>
              <a:tr h="97648">
                <a:tc>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투자자산</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(985)</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(5,084)</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1,292</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2652500099"/>
                  </a:ext>
                </a:extLst>
              </a:tr>
            </a:tbl>
          </a:graphicData>
        </a:graphic>
      </p:graphicFrame>
      <p:sp>
        <p:nvSpPr>
          <p:cNvPr id="19" name="직사각형 18">
            <a:extLst>
              <a:ext uri="{FF2B5EF4-FFF2-40B4-BE49-F238E27FC236}">
                <a16:creationId xmlns:a16="http://schemas.microsoft.com/office/drawing/2014/main" id="{ACA09C3F-26B8-4AB6-98D9-B25884C3D7E8}"/>
              </a:ext>
            </a:extLst>
          </p:cNvPr>
          <p:cNvSpPr/>
          <p:nvPr/>
        </p:nvSpPr>
        <p:spPr>
          <a:xfrm>
            <a:off x="2247242" y="4069901"/>
            <a:ext cx="3600000"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연결자 20">
            <a:extLst>
              <a:ext uri="{FF2B5EF4-FFF2-40B4-BE49-F238E27FC236}">
                <a16:creationId xmlns:a16="http://schemas.microsoft.com/office/drawing/2014/main" id="{25A9E891-0BA6-4FC8-9F35-04F5391BCA50}"/>
              </a:ext>
            </a:extLst>
          </p:cNvPr>
          <p:cNvSpPr/>
          <p:nvPr/>
        </p:nvSpPr>
        <p:spPr bwMode="auto">
          <a:xfrm>
            <a:off x="2136798" y="405958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a:solidFill>
                  <a:srgbClr val="FFFFFF"/>
                </a:solidFill>
                <a:cs typeface="Arial" panose="020B0604020202020204" pitchFamily="34" charset="0"/>
              </a:rPr>
              <a:t>13</a:t>
            </a:r>
            <a:endParaRPr lang="ko-KR" altLang="en-US" sz="700" b="1" kern="0">
              <a:solidFill>
                <a:srgbClr val="FFFFFF"/>
              </a:solidFill>
              <a:cs typeface="Arial" panose="020B0604020202020204" pitchFamily="34" charset="0"/>
            </a:endParaRPr>
          </a:p>
        </p:txBody>
      </p:sp>
      <p:graphicFrame>
        <p:nvGraphicFramePr>
          <p:cNvPr id="24" name="표 23">
            <a:extLst>
              <a:ext uri="{FF2B5EF4-FFF2-40B4-BE49-F238E27FC236}">
                <a16:creationId xmlns:a16="http://schemas.microsoft.com/office/drawing/2014/main" id="{3DC6233B-D7D0-443D-B4B1-0735BD2451C9}"/>
              </a:ext>
            </a:extLst>
          </p:cNvPr>
          <p:cNvGraphicFramePr>
            <a:graphicFrameLocks noGrp="1"/>
          </p:cNvGraphicFramePr>
          <p:nvPr>
            <p:extLst>
              <p:ext uri="{D42A27DB-BD31-4B8C-83A1-F6EECF244321}">
                <p14:modId xmlns:p14="http://schemas.microsoft.com/office/powerpoint/2010/main" val="485672075"/>
              </p:ext>
            </p:extLst>
          </p:nvPr>
        </p:nvGraphicFramePr>
        <p:xfrm>
          <a:off x="2138400" y="1515600"/>
          <a:ext cx="3722401" cy="3413760"/>
        </p:xfrm>
        <a:graphic>
          <a:graphicData uri="http://schemas.openxmlformats.org/drawingml/2006/table">
            <a:tbl>
              <a:tblPr/>
              <a:tblGrid>
                <a:gridCol w="104140">
                  <a:extLst>
                    <a:ext uri="{9D8B030D-6E8A-4147-A177-3AD203B41FA5}">
                      <a16:colId xmlns:a16="http://schemas.microsoft.com/office/drawing/2014/main" val="1488899283"/>
                    </a:ext>
                  </a:extLst>
                </a:gridCol>
                <a:gridCol w="692840">
                  <a:extLst>
                    <a:ext uri="{9D8B030D-6E8A-4147-A177-3AD203B41FA5}">
                      <a16:colId xmlns:a16="http://schemas.microsoft.com/office/drawing/2014/main" val="1643562383"/>
                    </a:ext>
                  </a:extLst>
                </a:gridCol>
                <a:gridCol w="692840">
                  <a:extLst>
                    <a:ext uri="{9D8B030D-6E8A-4147-A177-3AD203B41FA5}">
                      <a16:colId xmlns:a16="http://schemas.microsoft.com/office/drawing/2014/main" val="3781798112"/>
                    </a:ext>
                  </a:extLst>
                </a:gridCol>
                <a:gridCol w="558231">
                  <a:extLst>
                    <a:ext uri="{9D8B030D-6E8A-4147-A177-3AD203B41FA5}">
                      <a16:colId xmlns:a16="http://schemas.microsoft.com/office/drawing/2014/main" val="2800810546"/>
                    </a:ext>
                  </a:extLst>
                </a:gridCol>
                <a:gridCol w="558231">
                  <a:extLst>
                    <a:ext uri="{9D8B030D-6E8A-4147-A177-3AD203B41FA5}">
                      <a16:colId xmlns:a16="http://schemas.microsoft.com/office/drawing/2014/main" val="2547418984"/>
                    </a:ext>
                  </a:extLst>
                </a:gridCol>
                <a:gridCol w="557888">
                  <a:extLst>
                    <a:ext uri="{9D8B030D-6E8A-4147-A177-3AD203B41FA5}">
                      <a16:colId xmlns:a16="http://schemas.microsoft.com/office/drawing/2014/main" val="4110355793"/>
                    </a:ext>
                  </a:extLst>
                </a:gridCol>
                <a:gridCol w="558231">
                  <a:extLst>
                    <a:ext uri="{9D8B030D-6E8A-4147-A177-3AD203B41FA5}">
                      <a16:colId xmlns:a16="http://schemas.microsoft.com/office/drawing/2014/main" val="3706058737"/>
                    </a:ext>
                  </a:extLst>
                </a:gridCol>
              </a:tblGrid>
              <a:tr h="36666">
                <a:tc gridSpan="2">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rPr>
                        <a:t>Cash Flow</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Total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978670598"/>
                  </a:ext>
                </a:extLst>
              </a:tr>
              <a:tr h="36666">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20946458"/>
                  </a:ext>
                </a:extLst>
              </a:tr>
              <a:tr h="36666">
                <a:tc gridSpan="2">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98341327"/>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기초</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en-US" sz="800" b="1" i="0" u="none" strike="noStrike">
                          <a:solidFill>
                            <a:srgbClr val="000000"/>
                          </a:solidFill>
                          <a:effectLst/>
                          <a:latin typeface="Arial" panose="020B0604020202020204" pitchFamily="34" charset="0"/>
                          <a:ea typeface="맑은 고딕" panose="020B0503020000020004" pitchFamily="50" charset="-127"/>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21,978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948723212"/>
                  </a:ext>
                </a:extLst>
              </a:tr>
              <a:tr h="36666">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Revenue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126,695</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111,683</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90,097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328,476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4172089363"/>
                  </a:ext>
                </a:extLst>
              </a:tr>
              <a:tr h="36666">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(1,028)</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(14,247)</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(4,476)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(19,751)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08680786"/>
                  </a:ext>
                </a:extLst>
              </a:tr>
              <a:tr h="36666">
                <a:tc gridSpan="2">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(12.8%)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46737410"/>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영업</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(10,834)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(7,447)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(25,747)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84005345"/>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매출</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현금유입</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123,715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117,050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91,840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332,604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77941054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상품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및</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원재료의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매입</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(19,516)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(15,668)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(9,014)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(44,197)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47714735"/>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인건비성</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항목의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(18,693)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(19,490)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(12,117)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(50,301)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89802484"/>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임차료의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(6,862)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(6,747)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(5,098)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(18,707)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2268528"/>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외주가공비의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(37,337)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(32,430)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(21,649)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(91,416)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0255524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수수료의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(38,997)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(30,973)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(106,312)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209759"/>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(13,144)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(13,821)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(20,455)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(47,420)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75134355"/>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투자</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(8,506)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(23,689)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(30,195)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633754890"/>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유형자산의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취득</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(6,159)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646856642"/>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유형자산의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처분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9560622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투자부동산의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취득</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(3,661)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(3,661)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45141802"/>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대여금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(4,562)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(12,392)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8669982"/>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투자자산</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(5,084)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(4,777)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87972278"/>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임차보증금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등</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90952552"/>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재무</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33,370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4,411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37,131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95889719"/>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차입금의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차입및상환</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3,185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390385241"/>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임대보증금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9432755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유상증자</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33,872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33,872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67235544"/>
                  </a:ext>
                </a:extLst>
              </a:tr>
              <a:tr h="36666">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Net Cash Flow</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(19,990)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2,234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(18,811)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90874689"/>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기말</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en-US" sz="800" b="1" i="0" u="none" strike="noStrike">
                          <a:solidFill>
                            <a:srgbClr val="000000"/>
                          </a:solidFill>
                          <a:effectLst/>
                          <a:latin typeface="Arial" panose="020B0604020202020204" pitchFamily="34" charset="0"/>
                          <a:ea typeface="맑은 고딕" panose="020B0503020000020004" pitchFamily="50" charset="-127"/>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40999422"/>
                  </a:ext>
                </a:extLst>
              </a:tr>
            </a:tbl>
          </a:graphicData>
        </a:graphic>
      </p:graphicFrame>
      <p:sp>
        <p:nvSpPr>
          <p:cNvPr id="28" name="순서도: 연결자 27">
            <a:extLst>
              <a:ext uri="{FF2B5EF4-FFF2-40B4-BE49-F238E27FC236}">
                <a16:creationId xmlns:a16="http://schemas.microsoft.com/office/drawing/2014/main" id="{321AF997-AF74-42AB-9D69-4B4140765026}"/>
              </a:ext>
            </a:extLst>
          </p:cNvPr>
          <p:cNvSpPr/>
          <p:nvPr/>
        </p:nvSpPr>
        <p:spPr bwMode="auto">
          <a:xfrm>
            <a:off x="5987899" y="461491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a:solidFill>
                  <a:srgbClr val="FFFFFF"/>
                </a:solidFill>
                <a:cs typeface="Arial" panose="020B0604020202020204" pitchFamily="34" charset="0"/>
              </a:rPr>
              <a:t>13</a:t>
            </a:r>
            <a:endParaRPr lang="ko-KR" altLang="en-US" sz="700" b="1" kern="0">
              <a:solidFill>
                <a:srgbClr val="FFFFFF"/>
              </a:solidFill>
              <a:cs typeface="Arial" panose="020B0604020202020204" pitchFamily="34" charset="0"/>
            </a:endParaRPr>
          </a:p>
        </p:txBody>
      </p:sp>
      <p:sp>
        <p:nvSpPr>
          <p:cNvPr id="29" name="TextBox 28">
            <a:extLst>
              <a:ext uri="{FF2B5EF4-FFF2-40B4-BE49-F238E27FC236}">
                <a16:creationId xmlns:a16="http://schemas.microsoft.com/office/drawing/2014/main" id="{525EEAB8-E710-4772-A737-D3AE8C407A5A}"/>
              </a:ext>
            </a:extLst>
          </p:cNvPr>
          <p:cNvSpPr txBox="1"/>
          <p:nvPr/>
        </p:nvSpPr>
        <p:spPr>
          <a:xfrm>
            <a:off x="6168454" y="4609353"/>
            <a:ext cx="3269545" cy="754117"/>
          </a:xfrm>
          <a:prstGeom prst="rect">
            <a:avLst/>
          </a:prstGeom>
          <a:noFill/>
        </p:spPr>
        <p:txBody>
          <a:bodyPr wrap="square" lIns="0" tIns="0" rIns="0" bIns="0" rtlCol="0">
            <a:spAutoFit/>
          </a:bodyPr>
          <a:lstStyle/>
          <a:p>
            <a:pPr>
              <a:lnSpc>
                <a:spcPts val="1200"/>
              </a:lnSpc>
            </a:pPr>
            <a:r>
              <a:rPr lang="ko-KR" altLang="en-US" sz="900" b="1" u="sng">
                <a:latin typeface="Arial" panose="020B0604020202020204" pitchFamily="34" charset="0"/>
                <a:cs typeface="Arial" panose="020B0604020202020204" pitchFamily="34" charset="0"/>
              </a:rPr>
              <a:t>임차보증금 등 </a:t>
            </a:r>
            <a:r>
              <a:rPr lang="en-US" altLang="ko-KR" sz="900" b="1" u="sng">
                <a:latin typeface="Arial" panose="020B0604020202020204" pitchFamily="34" charset="0"/>
                <a:cs typeface="Arial" panose="020B0604020202020204" pitchFamily="34" charset="0"/>
              </a:rPr>
              <a:t>CF</a:t>
            </a:r>
            <a:r>
              <a:rPr lang="ko-KR" altLang="en-US" sz="900" b="1" u="sng">
                <a:latin typeface="Arial" panose="020B0604020202020204" pitchFamily="34" charset="0"/>
                <a:cs typeface="Arial" panose="020B0604020202020204" pitchFamily="34" charset="0"/>
              </a:rPr>
              <a:t> </a:t>
            </a:r>
            <a:r>
              <a:rPr lang="en-US" altLang="ko-KR" sz="900" b="1" u="sng">
                <a:latin typeface="Arial" panose="020B0604020202020204" pitchFamily="34" charset="0"/>
                <a:cs typeface="Arial" panose="020B0604020202020204" pitchFamily="34" charset="0"/>
              </a:rPr>
              <a:t>(5</a:t>
            </a:r>
            <a:r>
              <a:rPr lang="ko-KR" altLang="en-US" sz="900" b="1" u="sng">
                <a:latin typeface="Arial" panose="020B0604020202020204" pitchFamily="34" charset="0"/>
                <a:cs typeface="Arial" panose="020B0604020202020204" pitchFamily="34" charset="0"/>
              </a:rPr>
              <a:t>억원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 </a:t>
            </a:r>
          </a:p>
          <a:p>
            <a:pPr marL="144000" indent="-108000">
              <a:lnSpc>
                <a:spcPts val="1200"/>
              </a:lnSpc>
              <a:buClr>
                <a:srgbClr val="00338D"/>
              </a:buClr>
              <a:buFont typeface="Arial" panose="020B0604020202020204" pitchFamily="34" charset="0"/>
              <a:buChar char="•"/>
            </a:pPr>
            <a:r>
              <a:rPr lang="en-US" altLang="ko-KR" sz="800">
                <a:latin typeface="Arial" panose="020B0604020202020204" pitchFamily="34" charset="0"/>
                <a:cs typeface="Arial" panose="020B0604020202020204" pitchFamily="34" charset="0"/>
              </a:rPr>
              <a:t>2021</a:t>
            </a:r>
            <a:r>
              <a:rPr lang="ko-KR" altLang="en-US" sz="800">
                <a:latin typeface="Arial" panose="020B0604020202020204" pitchFamily="34" charset="0"/>
                <a:cs typeface="Arial" panose="020B0604020202020204" pitchFamily="34" charset="0"/>
              </a:rPr>
              <a:t>년 본사 사무실 임차보증금 </a:t>
            </a:r>
            <a:r>
              <a:rPr lang="en-US" altLang="ko-KR" sz="800">
                <a:latin typeface="Arial" panose="020B0604020202020204" pitchFamily="34" charset="0"/>
                <a:cs typeface="Arial" panose="020B0604020202020204" pitchFamily="34" charset="0"/>
              </a:rPr>
              <a:t>8</a:t>
            </a:r>
            <a:r>
              <a:rPr lang="ko-KR" altLang="en-US" sz="800">
                <a:latin typeface="Arial" panose="020B0604020202020204" pitchFamily="34" charset="0"/>
                <a:cs typeface="Arial" panose="020B0604020202020204" pitchFamily="34" charset="0"/>
              </a:rPr>
              <a:t>억원을 포함한 기타 매장임차보증금이 </a:t>
            </a:r>
            <a:r>
              <a:rPr lang="en-US" altLang="ko-KR" sz="800">
                <a:latin typeface="Arial" panose="020B0604020202020204" pitchFamily="34" charset="0"/>
                <a:cs typeface="Arial" panose="020B0604020202020204" pitchFamily="34" charset="0"/>
              </a:rPr>
              <a:t>19</a:t>
            </a:r>
            <a:r>
              <a:rPr lang="ko-KR" altLang="en-US" sz="800">
                <a:latin typeface="Arial" panose="020B0604020202020204" pitchFamily="34" charset="0"/>
                <a:cs typeface="Arial" panose="020B0604020202020204" pitchFamily="34" charset="0"/>
              </a:rPr>
              <a:t>억원 감소함에 따라 현금 유입되었음</a:t>
            </a: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리스 관련 임차보증금 약 </a:t>
            </a:r>
            <a:r>
              <a:rPr lang="en-US" altLang="ko-KR" sz="800">
                <a:latin typeface="Arial" panose="020B0604020202020204" pitchFamily="34" charset="0"/>
                <a:cs typeface="Arial" panose="020B0604020202020204" pitchFamily="34" charset="0"/>
              </a:rPr>
              <a:t>14</a:t>
            </a:r>
            <a:r>
              <a:rPr lang="ko-KR" altLang="en-US" sz="800">
                <a:latin typeface="Arial" panose="020B0604020202020204" pitchFamily="34" charset="0"/>
                <a:cs typeface="Arial" panose="020B0604020202020204" pitchFamily="34" charset="0"/>
              </a:rPr>
              <a:t>억원이 미수금으로 계정대체 된 항목은 현금흐름 계산 시 제외함</a:t>
            </a:r>
          </a:p>
        </p:txBody>
      </p:sp>
    </p:spTree>
    <p:extLst>
      <p:ext uri="{BB962C8B-B14F-4D97-AF65-F5344CB8AC3E}">
        <p14:creationId xmlns:p14="http://schemas.microsoft.com/office/powerpoint/2010/main" val="1003843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463281931"/>
              </p:ext>
            </p:extLst>
          </p:nvPr>
        </p:nvGraphicFramePr>
        <p:xfrm>
          <a:off x="468001" y="1191600"/>
          <a:ext cx="9038334" cy="505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Operating Results  (</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2020</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유상증자로 회사에 유입된 현금은 대부분 대여금 및 투자자산 등 불법행위미수금을 취득하는 데 유출된 것으로 분석됨</a:t>
                      </a: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Operating Results (7/7)</a:t>
            </a:r>
          </a:p>
        </p:txBody>
      </p:sp>
      <p:sp>
        <p:nvSpPr>
          <p:cNvPr id="46" name="순서도: 연결자 45">
            <a:extLst>
              <a:ext uri="{FF2B5EF4-FFF2-40B4-BE49-F238E27FC236}">
                <a16:creationId xmlns:a16="http://schemas.microsoft.com/office/drawing/2014/main" id="{D395F604-8278-4FB2-87E0-8D5AB3182525}"/>
              </a:ext>
            </a:extLst>
          </p:cNvPr>
          <p:cNvSpPr/>
          <p:nvPr/>
        </p:nvSpPr>
        <p:spPr bwMode="auto">
          <a:xfrm>
            <a:off x="5987899" y="152877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a:solidFill>
                  <a:srgbClr val="FFFFFF"/>
                </a:solidFill>
                <a:cs typeface="Arial" panose="020B0604020202020204" pitchFamily="34" charset="0"/>
              </a:rPr>
              <a:t>14</a:t>
            </a:r>
            <a:endParaRPr lang="ko-KR" altLang="en-US" sz="700" b="1" kern="0">
              <a:solidFill>
                <a:srgbClr val="FFFFFF"/>
              </a:solidFill>
              <a:cs typeface="Arial" panose="020B0604020202020204" pitchFamily="34" charset="0"/>
            </a:endParaRPr>
          </a:p>
        </p:txBody>
      </p:sp>
      <p:sp>
        <p:nvSpPr>
          <p:cNvPr id="47" name="TextBox 46">
            <a:extLst>
              <a:ext uri="{FF2B5EF4-FFF2-40B4-BE49-F238E27FC236}">
                <a16:creationId xmlns:a16="http://schemas.microsoft.com/office/drawing/2014/main" id="{2F549734-9AD5-4930-92FF-4237D9FF5612}"/>
              </a:ext>
            </a:extLst>
          </p:cNvPr>
          <p:cNvSpPr txBox="1"/>
          <p:nvPr/>
        </p:nvSpPr>
        <p:spPr>
          <a:xfrm>
            <a:off x="6168454" y="1523213"/>
            <a:ext cx="3242775" cy="908005"/>
          </a:xfrm>
          <a:prstGeom prst="rect">
            <a:avLst/>
          </a:prstGeom>
          <a:noFill/>
        </p:spPr>
        <p:txBody>
          <a:bodyPr wrap="square" lIns="0" tIns="0" rIns="0" bIns="0" rtlCol="0">
            <a:spAutoFit/>
          </a:bodyPr>
          <a:lstStyle/>
          <a:p>
            <a:pPr>
              <a:lnSpc>
                <a:spcPts val="1200"/>
              </a:lnSpc>
            </a:pPr>
            <a:r>
              <a:rPr lang="ko-KR" altLang="en-US" sz="900" b="1" u="sng">
                <a:latin typeface="Arial" panose="020B0604020202020204" pitchFamily="34" charset="0"/>
                <a:cs typeface="Arial" panose="020B0604020202020204" pitchFamily="34" charset="0"/>
              </a:rPr>
              <a:t>차입금 </a:t>
            </a:r>
            <a:r>
              <a:rPr lang="en-US" altLang="ko-KR" sz="900" b="1" u="sng">
                <a:latin typeface="Arial" panose="020B0604020202020204" pitchFamily="34" charset="0"/>
                <a:cs typeface="Arial" panose="020B0604020202020204" pitchFamily="34" charset="0"/>
              </a:rPr>
              <a:t>CF</a:t>
            </a:r>
            <a:r>
              <a:rPr lang="ko-KR" altLang="en-US" sz="900" b="1" u="sng">
                <a:latin typeface="Arial" panose="020B0604020202020204" pitchFamily="34" charset="0"/>
                <a:cs typeface="Arial" panose="020B0604020202020204" pitchFamily="34" charset="0"/>
              </a:rPr>
              <a:t> </a:t>
            </a:r>
            <a:r>
              <a:rPr lang="en-US" altLang="ko-KR" sz="900" b="1" u="sng">
                <a:latin typeface="Arial" panose="020B0604020202020204" pitchFamily="34" charset="0"/>
                <a:cs typeface="Arial" panose="020B0604020202020204" pitchFamily="34" charset="0"/>
              </a:rPr>
              <a:t>(32</a:t>
            </a:r>
            <a:r>
              <a:rPr lang="ko-KR" altLang="en-US" sz="900" b="1" u="sng">
                <a:latin typeface="Arial" panose="020B0604020202020204" pitchFamily="34" charset="0"/>
                <a:cs typeface="Arial" panose="020B0604020202020204" pitchFamily="34" charset="0"/>
              </a:rPr>
              <a:t>억원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 </a:t>
            </a:r>
          </a:p>
          <a:p>
            <a:pPr marL="144000" indent="-108000">
              <a:lnSpc>
                <a:spcPts val="1200"/>
              </a:lnSpc>
              <a:buClr>
                <a:srgbClr val="00338D"/>
              </a:buClr>
              <a:buFont typeface="Arial" panose="020B0604020202020204" pitchFamily="34" charset="0"/>
              <a:buChar char="•"/>
            </a:pPr>
            <a:r>
              <a:rPr lang="en-US" altLang="ko-KR" sz="800">
                <a:latin typeface="Arial" panose="020B0604020202020204" pitchFamily="34" charset="0"/>
                <a:cs typeface="Arial" panose="020B0604020202020204" pitchFamily="34" charset="0"/>
              </a:rPr>
              <a:t>2019</a:t>
            </a:r>
            <a:r>
              <a:rPr lang="ko-KR" altLang="en-US" sz="800">
                <a:latin typeface="Arial" panose="020B0604020202020204" pitchFamily="34" charset="0"/>
                <a:cs typeface="Arial" panose="020B0604020202020204" pitchFamily="34" charset="0"/>
              </a:rPr>
              <a:t>년 이후 회사는 기존 차입금을 일부 상환하였으나</a:t>
            </a:r>
            <a:r>
              <a:rPr lang="en-US" altLang="ko-KR" sz="800">
                <a:latin typeface="Arial" panose="020B0604020202020204" pitchFamily="34" charset="0"/>
                <a:cs typeface="Arial" panose="020B0604020202020204" pitchFamily="34" charset="0"/>
              </a:rPr>
              <a:t>, 2021</a:t>
            </a:r>
            <a:r>
              <a:rPr lang="ko-KR" altLang="en-US" sz="800">
                <a:latin typeface="Arial" panose="020B0604020202020204" pitchFamily="34" charset="0"/>
                <a:cs typeface="Arial" panose="020B0604020202020204" pitchFamily="34" charset="0"/>
              </a:rPr>
              <a:t>년 약 </a:t>
            </a:r>
            <a:r>
              <a:rPr lang="en-US" altLang="ko-KR" sz="800">
                <a:latin typeface="Arial" panose="020B0604020202020204" pitchFamily="34" charset="0"/>
                <a:cs typeface="Arial" panose="020B0604020202020204" pitchFamily="34" charset="0"/>
              </a:rPr>
              <a:t>44</a:t>
            </a:r>
            <a:r>
              <a:rPr lang="ko-KR" altLang="en-US" sz="800">
                <a:latin typeface="Arial" panose="020B0604020202020204" pitchFamily="34" charset="0"/>
                <a:cs typeface="Arial" panose="020B0604020202020204" pitchFamily="34" charset="0"/>
              </a:rPr>
              <a:t>억원을 추가 차입하였음</a:t>
            </a: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해당 차입 반영 결과 </a:t>
            </a:r>
            <a:r>
              <a:rPr lang="en-US" altLang="ko-KR" sz="800">
                <a:latin typeface="Arial" panose="020B0604020202020204" pitchFamily="34" charset="0"/>
                <a:cs typeface="Arial" panose="020B0604020202020204" pitchFamily="34" charset="0"/>
              </a:rPr>
              <a:t>2021</a:t>
            </a:r>
            <a:r>
              <a:rPr lang="ko-KR" altLang="en-US" sz="800">
                <a:latin typeface="Arial" panose="020B0604020202020204" pitchFamily="34" charset="0"/>
                <a:cs typeface="Arial" panose="020B0604020202020204" pitchFamily="34" charset="0"/>
              </a:rPr>
              <a:t>년말 회사의 차입금 잔액은 약 </a:t>
            </a:r>
            <a:r>
              <a:rPr lang="en-US" altLang="ko-KR" sz="800">
                <a:latin typeface="Arial" panose="020B0604020202020204" pitchFamily="34" charset="0"/>
                <a:cs typeface="Arial" panose="020B0604020202020204" pitchFamily="34" charset="0"/>
              </a:rPr>
              <a:t>65</a:t>
            </a:r>
            <a:r>
              <a:rPr lang="ko-KR" altLang="en-US" sz="800">
                <a:latin typeface="Arial" panose="020B0604020202020204" pitchFamily="34" charset="0"/>
                <a:cs typeface="Arial" panose="020B0604020202020204" pitchFamily="34" charset="0"/>
              </a:rPr>
              <a:t>억이나</a:t>
            </a:r>
            <a:r>
              <a:rPr lang="en-US" altLang="ko-KR" sz="800">
                <a:latin typeface="Arial" panose="020B0604020202020204" pitchFamily="34" charset="0"/>
                <a:cs typeface="Arial" panose="020B0604020202020204" pitchFamily="34" charset="0"/>
              </a:rPr>
              <a:t>, 2022</a:t>
            </a:r>
            <a:r>
              <a:rPr lang="ko-KR" altLang="en-US" sz="800">
                <a:latin typeface="Arial" panose="020B0604020202020204" pitchFamily="34" charset="0"/>
                <a:cs typeface="Arial" panose="020B0604020202020204" pitchFamily="34" charset="0"/>
              </a:rPr>
              <a:t>년 중 추가 차입이 존재하여 개시결정일 현재 회사의 차입금 잔액은 약 </a:t>
            </a:r>
            <a:r>
              <a:rPr lang="en-US" altLang="ko-KR" sz="800">
                <a:latin typeface="Arial" panose="020B0604020202020204" pitchFamily="34" charset="0"/>
                <a:cs typeface="Arial" panose="020B0604020202020204" pitchFamily="34" charset="0"/>
              </a:rPr>
              <a:t>76</a:t>
            </a:r>
            <a:r>
              <a:rPr lang="ko-KR" altLang="en-US" sz="800">
                <a:latin typeface="Arial" panose="020B0604020202020204" pitchFamily="34" charset="0"/>
                <a:cs typeface="Arial" panose="020B0604020202020204" pitchFamily="34" charset="0"/>
              </a:rPr>
              <a:t>억원임 </a:t>
            </a:r>
            <a:endParaRPr lang="en-US" altLang="ko-KR" sz="800">
              <a:latin typeface="Arial" panose="020B0604020202020204" pitchFamily="34" charset="0"/>
              <a:cs typeface="Arial" panose="020B0604020202020204" pitchFamily="34" charset="0"/>
            </a:endParaRPr>
          </a:p>
        </p:txBody>
      </p:sp>
      <p:sp>
        <p:nvSpPr>
          <p:cNvPr id="37" name="제목 2">
            <a:extLst>
              <a:ext uri="{FF2B5EF4-FFF2-40B4-BE49-F238E27FC236}">
                <a16:creationId xmlns:a16="http://schemas.microsoft.com/office/drawing/2014/main" id="{0DEA42B1-75AA-4FD7-B770-7C5BC12CF9F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27" name="직사각형 119">
            <a:extLst>
              <a:ext uri="{FF2B5EF4-FFF2-40B4-BE49-F238E27FC236}">
                <a16:creationId xmlns:a16="http://schemas.microsoft.com/office/drawing/2014/main" id="{919705B1-2CA2-4714-B8D3-FB75761DBD2E}"/>
              </a:ext>
            </a:extLst>
          </p:cNvPr>
          <p:cNvSpPr/>
          <p:nvPr/>
        </p:nvSpPr>
        <p:spPr bwMode="auto">
          <a:xfrm>
            <a:off x="-636544" y="599203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30" name="TextBox 29">
            <a:extLst>
              <a:ext uri="{FF2B5EF4-FFF2-40B4-BE49-F238E27FC236}">
                <a16:creationId xmlns:a16="http://schemas.microsoft.com/office/drawing/2014/main" id="{1008C542-D99B-4A9B-9FEA-D04B34C269F9}"/>
              </a:ext>
            </a:extLst>
          </p:cNvPr>
          <p:cNvSpPr txBox="1"/>
          <p:nvPr/>
        </p:nvSpPr>
        <p:spPr>
          <a:xfrm>
            <a:off x="513942" y="4804985"/>
            <a:ext cx="1497360" cy="1184940"/>
          </a:xfrm>
          <a:prstGeom prst="rect">
            <a:avLst/>
          </a:prstGeom>
          <a:noFill/>
        </p:spPr>
        <p:txBody>
          <a:bodyPr wrap="square" lIns="0" tIns="0" rIns="0" bIns="0" rtlCol="0">
            <a:spAutoFit/>
          </a:bodyPr>
          <a:lstStyle/>
          <a:p>
            <a:pPr>
              <a:spcAft>
                <a:spcPts val="300"/>
              </a:spcAft>
            </a:pPr>
            <a:r>
              <a:rPr lang="en-US" altLang="ko-KR" sz="800" i="1">
                <a:latin typeface="Arial" panose="020B0604020202020204" pitchFamily="34" charset="0"/>
                <a:ea typeface="+mj-ea"/>
                <a:cs typeface="Arial" panose="020B0604020202020204" pitchFamily="34" charset="0"/>
              </a:rPr>
              <a:t>[Limitation]</a:t>
            </a:r>
          </a:p>
          <a:p>
            <a:pPr>
              <a:spcAft>
                <a:spcPts val="300"/>
              </a:spcAft>
            </a:pPr>
            <a:r>
              <a:rPr lang="en-US" altLang="ko-KR" sz="800" i="1">
                <a:latin typeface="Arial" panose="020B0604020202020204" pitchFamily="34" charset="0"/>
                <a:ea typeface="+mj-ea"/>
                <a:cs typeface="Arial" panose="020B0604020202020204" pitchFamily="34" charset="0"/>
              </a:rPr>
              <a:t>1. </a:t>
            </a:r>
            <a:r>
              <a:rPr lang="ko-KR" altLang="en-US" sz="800" i="1">
                <a:latin typeface="Arial" panose="020B0604020202020204" pitchFamily="34" charset="0"/>
                <a:ea typeface="+mj-ea"/>
                <a:cs typeface="Arial" panose="020B0604020202020204" pitchFamily="34" charset="0"/>
              </a:rPr>
              <a:t>회사 제시 재무제표 및 명세서를 기반으로 현금흐름표를 </a:t>
            </a:r>
            <a:r>
              <a:rPr lang="ko-KR" altLang="en-US" sz="800" i="1" err="1">
                <a:latin typeface="Arial" panose="020B0604020202020204" pitchFamily="34" charset="0"/>
                <a:ea typeface="+mj-ea"/>
                <a:cs typeface="Arial" panose="020B0604020202020204" pitchFamily="34" charset="0"/>
              </a:rPr>
              <a:t>재작성하였으며</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제공 자료의 한계로 계산이 일부 부정확할 수 있음</a:t>
            </a:r>
            <a:endParaRPr lang="en-US" altLang="ko-KR" sz="800" i="1">
              <a:latin typeface="Arial" panose="020B0604020202020204" pitchFamily="34" charset="0"/>
              <a:ea typeface="+mj-ea"/>
              <a:cs typeface="Arial" panose="020B0604020202020204" pitchFamily="34" charset="0"/>
            </a:endParaRPr>
          </a:p>
          <a:p>
            <a:pPr>
              <a:spcAft>
                <a:spcPts val="300"/>
              </a:spcAft>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제공 자료의 한계로 </a:t>
            </a:r>
            <a:r>
              <a:rPr lang="en-US" altLang="ko-KR" sz="800" i="1">
                <a:latin typeface="Arial" panose="020B0604020202020204" pitchFamily="34" charset="0"/>
                <a:ea typeface="+mj-ea"/>
                <a:cs typeface="Arial" panose="020B0604020202020204" pitchFamily="34" charset="0"/>
              </a:rPr>
              <a:t>2022</a:t>
            </a:r>
            <a:r>
              <a:rPr lang="ko-KR" altLang="en-US" sz="800" i="1">
                <a:latin typeface="Arial" panose="020B0604020202020204" pitchFamily="34" charset="0"/>
                <a:ea typeface="+mj-ea"/>
                <a:cs typeface="Arial" panose="020B0604020202020204" pitchFamily="34" charset="0"/>
              </a:rPr>
              <a:t>년 개시결정일까지의 </a:t>
            </a:r>
            <a:r>
              <a:rPr lang="en-US" altLang="ko-KR" sz="800" i="1">
                <a:latin typeface="Arial" panose="020B0604020202020204" pitchFamily="34" charset="0"/>
                <a:ea typeface="+mj-ea"/>
                <a:cs typeface="Arial" panose="020B0604020202020204" pitchFamily="34" charset="0"/>
              </a:rPr>
              <a:t>CF </a:t>
            </a:r>
            <a:r>
              <a:rPr lang="ko-KR" altLang="en-US" sz="800" i="1">
                <a:latin typeface="Arial" panose="020B0604020202020204" pitchFamily="34" charset="0"/>
                <a:ea typeface="+mj-ea"/>
                <a:cs typeface="Arial" panose="020B0604020202020204" pitchFamily="34" charset="0"/>
              </a:rPr>
              <a:t>분석은 불가함</a:t>
            </a:r>
          </a:p>
        </p:txBody>
      </p:sp>
      <p:sp>
        <p:nvSpPr>
          <p:cNvPr id="13" name="직사각형 12">
            <a:extLst>
              <a:ext uri="{FF2B5EF4-FFF2-40B4-BE49-F238E27FC236}">
                <a16:creationId xmlns:a16="http://schemas.microsoft.com/office/drawing/2014/main" id="{861659DB-0214-46EB-A5B6-039A21D89C4E}"/>
              </a:ext>
            </a:extLst>
          </p:cNvPr>
          <p:cNvSpPr/>
          <p:nvPr/>
        </p:nvSpPr>
        <p:spPr>
          <a:xfrm>
            <a:off x="2247242" y="4319011"/>
            <a:ext cx="3600000"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연결자 14">
            <a:extLst>
              <a:ext uri="{FF2B5EF4-FFF2-40B4-BE49-F238E27FC236}">
                <a16:creationId xmlns:a16="http://schemas.microsoft.com/office/drawing/2014/main" id="{83C7EFB1-FF5A-4BFF-9DE2-60C750053F7B}"/>
              </a:ext>
            </a:extLst>
          </p:cNvPr>
          <p:cNvSpPr/>
          <p:nvPr/>
        </p:nvSpPr>
        <p:spPr bwMode="auto">
          <a:xfrm>
            <a:off x="2136798" y="430869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a:solidFill>
                  <a:srgbClr val="FFFFFF"/>
                </a:solidFill>
                <a:cs typeface="Arial" panose="020B0604020202020204" pitchFamily="34" charset="0"/>
              </a:rPr>
              <a:t>14</a:t>
            </a:r>
            <a:endParaRPr lang="ko-KR" altLang="en-US" sz="700" b="1" kern="0">
              <a:solidFill>
                <a:srgbClr val="FFFFFF"/>
              </a:solidFill>
              <a:cs typeface="Arial" panose="020B0604020202020204" pitchFamily="34" charset="0"/>
            </a:endParaRPr>
          </a:p>
        </p:txBody>
      </p:sp>
      <p:sp>
        <p:nvSpPr>
          <p:cNvPr id="19" name="직사각형 18">
            <a:extLst>
              <a:ext uri="{FF2B5EF4-FFF2-40B4-BE49-F238E27FC236}">
                <a16:creationId xmlns:a16="http://schemas.microsoft.com/office/drawing/2014/main" id="{ACA09C3F-26B8-4AB6-98D9-B25884C3D7E8}"/>
              </a:ext>
            </a:extLst>
          </p:cNvPr>
          <p:cNvSpPr/>
          <p:nvPr/>
        </p:nvSpPr>
        <p:spPr>
          <a:xfrm>
            <a:off x="2247242" y="4556463"/>
            <a:ext cx="3600000"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순서도: 연결자 20">
            <a:extLst>
              <a:ext uri="{FF2B5EF4-FFF2-40B4-BE49-F238E27FC236}">
                <a16:creationId xmlns:a16="http://schemas.microsoft.com/office/drawing/2014/main" id="{25A9E891-0BA6-4FC8-9F35-04F5391BCA50}"/>
              </a:ext>
            </a:extLst>
          </p:cNvPr>
          <p:cNvSpPr/>
          <p:nvPr/>
        </p:nvSpPr>
        <p:spPr bwMode="auto">
          <a:xfrm>
            <a:off x="2136798" y="454614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a:solidFill>
                  <a:srgbClr val="FFFFFF"/>
                </a:solidFill>
                <a:cs typeface="Arial" panose="020B0604020202020204" pitchFamily="34" charset="0"/>
              </a:rPr>
              <a:t>15</a:t>
            </a:r>
            <a:endParaRPr lang="ko-KR" altLang="en-US" sz="700" b="1" kern="0">
              <a:solidFill>
                <a:srgbClr val="FFFFFF"/>
              </a:solidFill>
              <a:cs typeface="Arial" panose="020B0604020202020204" pitchFamily="34" charset="0"/>
            </a:endParaRPr>
          </a:p>
        </p:txBody>
      </p:sp>
      <p:graphicFrame>
        <p:nvGraphicFramePr>
          <p:cNvPr id="24" name="표 23">
            <a:extLst>
              <a:ext uri="{FF2B5EF4-FFF2-40B4-BE49-F238E27FC236}">
                <a16:creationId xmlns:a16="http://schemas.microsoft.com/office/drawing/2014/main" id="{3DC6233B-D7D0-443D-B4B1-0735BD2451C9}"/>
              </a:ext>
            </a:extLst>
          </p:cNvPr>
          <p:cNvGraphicFramePr>
            <a:graphicFrameLocks noGrp="1"/>
          </p:cNvGraphicFramePr>
          <p:nvPr/>
        </p:nvGraphicFramePr>
        <p:xfrm>
          <a:off x="2138400" y="1515600"/>
          <a:ext cx="3722401" cy="3413760"/>
        </p:xfrm>
        <a:graphic>
          <a:graphicData uri="http://schemas.openxmlformats.org/drawingml/2006/table">
            <a:tbl>
              <a:tblPr/>
              <a:tblGrid>
                <a:gridCol w="104140">
                  <a:extLst>
                    <a:ext uri="{9D8B030D-6E8A-4147-A177-3AD203B41FA5}">
                      <a16:colId xmlns:a16="http://schemas.microsoft.com/office/drawing/2014/main" val="1488899283"/>
                    </a:ext>
                  </a:extLst>
                </a:gridCol>
                <a:gridCol w="692840">
                  <a:extLst>
                    <a:ext uri="{9D8B030D-6E8A-4147-A177-3AD203B41FA5}">
                      <a16:colId xmlns:a16="http://schemas.microsoft.com/office/drawing/2014/main" val="1643562383"/>
                    </a:ext>
                  </a:extLst>
                </a:gridCol>
                <a:gridCol w="692840">
                  <a:extLst>
                    <a:ext uri="{9D8B030D-6E8A-4147-A177-3AD203B41FA5}">
                      <a16:colId xmlns:a16="http://schemas.microsoft.com/office/drawing/2014/main" val="3781798112"/>
                    </a:ext>
                  </a:extLst>
                </a:gridCol>
                <a:gridCol w="558231">
                  <a:extLst>
                    <a:ext uri="{9D8B030D-6E8A-4147-A177-3AD203B41FA5}">
                      <a16:colId xmlns:a16="http://schemas.microsoft.com/office/drawing/2014/main" val="2800810546"/>
                    </a:ext>
                  </a:extLst>
                </a:gridCol>
                <a:gridCol w="558231">
                  <a:extLst>
                    <a:ext uri="{9D8B030D-6E8A-4147-A177-3AD203B41FA5}">
                      <a16:colId xmlns:a16="http://schemas.microsoft.com/office/drawing/2014/main" val="2547418984"/>
                    </a:ext>
                  </a:extLst>
                </a:gridCol>
                <a:gridCol w="557888">
                  <a:extLst>
                    <a:ext uri="{9D8B030D-6E8A-4147-A177-3AD203B41FA5}">
                      <a16:colId xmlns:a16="http://schemas.microsoft.com/office/drawing/2014/main" val="4110355793"/>
                    </a:ext>
                  </a:extLst>
                </a:gridCol>
                <a:gridCol w="558231">
                  <a:extLst>
                    <a:ext uri="{9D8B030D-6E8A-4147-A177-3AD203B41FA5}">
                      <a16:colId xmlns:a16="http://schemas.microsoft.com/office/drawing/2014/main" val="3706058737"/>
                    </a:ext>
                  </a:extLst>
                </a:gridCol>
              </a:tblGrid>
              <a:tr h="36666">
                <a:tc gridSpan="2">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rPr>
                        <a:t>Cash Flow</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Total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978670598"/>
                  </a:ext>
                </a:extLst>
              </a:tr>
              <a:tr h="36666">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20946458"/>
                  </a:ext>
                </a:extLst>
              </a:tr>
              <a:tr h="36666">
                <a:tc gridSpan="2">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98341327"/>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기초</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en-US" sz="800" b="1" i="0" u="none" strike="noStrike">
                          <a:solidFill>
                            <a:srgbClr val="000000"/>
                          </a:solidFill>
                          <a:effectLst/>
                          <a:latin typeface="Arial" panose="020B0604020202020204" pitchFamily="34" charset="0"/>
                          <a:ea typeface="맑은 고딕" panose="020B0503020000020004" pitchFamily="50" charset="-127"/>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21,978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948723212"/>
                  </a:ext>
                </a:extLst>
              </a:tr>
              <a:tr h="36666">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Revenue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126,695</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111,683</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90,097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328,476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4172089363"/>
                  </a:ext>
                </a:extLst>
              </a:tr>
              <a:tr h="36666">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(1,028)</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(14,247)</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(4,476)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(19,751)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08680786"/>
                  </a:ext>
                </a:extLst>
              </a:tr>
              <a:tr h="36666">
                <a:tc gridSpan="2">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(12.8%)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46737410"/>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영업</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(10,834)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(7,447)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(25,747)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84005345"/>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매출</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현금유입</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123,715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117,050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91,840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332,604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77941054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상품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및</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원재료의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매입</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(19,516)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(15,668)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(9,014)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(44,197)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47714735"/>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인건비성</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항목의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(18,693)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(19,490)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(12,117)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(50,301)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89802484"/>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임차료의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(6,862)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(6,747)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(5,098)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(18,707)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2268528"/>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외주가공비의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(37,337)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(32,430)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(21,649)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(91,416)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0255524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수수료의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(38,997)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(30,973)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(106,312)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209759"/>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(13,144)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(13,821)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(20,455)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(47,420)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75134355"/>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투자</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(8,506)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(23,689)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(30,195)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633754890"/>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유형자산의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취득</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(6,159)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646856642"/>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유형자산의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처분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9560622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투자부동산의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취득</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(3,661)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(3,661)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45141802"/>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대여금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(4,562)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(12,392)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8669982"/>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투자자산</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(5,084)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(4,777)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87972278"/>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임차보증금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등</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90952552"/>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재무</a:t>
                      </a:r>
                      <a:r>
                        <a:rPr lang="en-US" sz="800" b="1"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33,370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4,411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37,131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95889719"/>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차입금의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차입및상환</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3,185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390385241"/>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임대보증금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94327553"/>
                  </a:ext>
                </a:extLst>
              </a:tr>
              <a:tr h="3666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유상증자</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33,872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33,872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67235544"/>
                  </a:ext>
                </a:extLst>
              </a:tr>
              <a:tr h="36666">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Net Cash Flow</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(19,990)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2,234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(18,811)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90874689"/>
                  </a:ext>
                </a:extLst>
              </a:tr>
              <a:tr h="36666">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기말</a:t>
                      </a: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r>
                        <a:rPr lang="en-US" sz="800" b="1" i="0" u="none" strike="noStrike">
                          <a:solidFill>
                            <a:srgbClr val="000000"/>
                          </a:solidFill>
                          <a:effectLst/>
                          <a:latin typeface="Arial" panose="020B0604020202020204" pitchFamily="34" charset="0"/>
                          <a:ea typeface="맑은 고딕" panose="020B0503020000020004" pitchFamily="50" charset="-127"/>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40999422"/>
                  </a:ext>
                </a:extLst>
              </a:tr>
            </a:tbl>
          </a:graphicData>
        </a:graphic>
      </p:graphicFrame>
      <p:sp>
        <p:nvSpPr>
          <p:cNvPr id="28" name="순서도: 연결자 27">
            <a:extLst>
              <a:ext uri="{FF2B5EF4-FFF2-40B4-BE49-F238E27FC236}">
                <a16:creationId xmlns:a16="http://schemas.microsoft.com/office/drawing/2014/main" id="{321AF997-AF74-42AB-9D69-4B4140765026}"/>
              </a:ext>
            </a:extLst>
          </p:cNvPr>
          <p:cNvSpPr/>
          <p:nvPr/>
        </p:nvSpPr>
        <p:spPr bwMode="auto">
          <a:xfrm>
            <a:off x="5987899" y="342923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a:solidFill>
                  <a:srgbClr val="FFFFFF"/>
                </a:solidFill>
                <a:cs typeface="Arial" panose="020B0604020202020204" pitchFamily="34" charset="0"/>
              </a:rPr>
              <a:t>15</a:t>
            </a:r>
            <a:endParaRPr lang="ko-KR" altLang="en-US" sz="700" b="1" kern="0">
              <a:solidFill>
                <a:srgbClr val="FFFFFF"/>
              </a:solidFill>
              <a:cs typeface="Arial" panose="020B0604020202020204" pitchFamily="34" charset="0"/>
            </a:endParaRPr>
          </a:p>
        </p:txBody>
      </p:sp>
      <p:sp>
        <p:nvSpPr>
          <p:cNvPr id="29" name="TextBox 28">
            <a:extLst>
              <a:ext uri="{FF2B5EF4-FFF2-40B4-BE49-F238E27FC236}">
                <a16:creationId xmlns:a16="http://schemas.microsoft.com/office/drawing/2014/main" id="{525EEAB8-E710-4772-A737-D3AE8C407A5A}"/>
              </a:ext>
            </a:extLst>
          </p:cNvPr>
          <p:cNvSpPr txBox="1"/>
          <p:nvPr/>
        </p:nvSpPr>
        <p:spPr>
          <a:xfrm>
            <a:off x="6168454" y="3423666"/>
            <a:ext cx="3269545" cy="754117"/>
          </a:xfrm>
          <a:prstGeom prst="rect">
            <a:avLst/>
          </a:prstGeom>
          <a:noFill/>
        </p:spPr>
        <p:txBody>
          <a:bodyPr wrap="square" lIns="0" tIns="0" rIns="0" bIns="0" rtlCol="0">
            <a:spAutoFit/>
          </a:bodyPr>
          <a:lstStyle/>
          <a:p>
            <a:pPr>
              <a:lnSpc>
                <a:spcPts val="1200"/>
              </a:lnSpc>
            </a:pPr>
            <a:r>
              <a:rPr lang="ko-KR" altLang="en-US" sz="900" b="1" u="sng">
                <a:latin typeface="Arial" panose="020B0604020202020204" pitchFamily="34" charset="0"/>
                <a:cs typeface="Arial" panose="020B0604020202020204" pitchFamily="34" charset="0"/>
              </a:rPr>
              <a:t>유상증자 </a:t>
            </a:r>
            <a:r>
              <a:rPr lang="en-US" altLang="ko-KR" sz="900" b="1" u="sng">
                <a:latin typeface="Arial" panose="020B0604020202020204" pitchFamily="34" charset="0"/>
                <a:cs typeface="Arial" panose="020B0604020202020204" pitchFamily="34" charset="0"/>
              </a:rPr>
              <a:t>(339</a:t>
            </a:r>
            <a:r>
              <a:rPr lang="ko-KR" altLang="en-US" sz="900" b="1" u="sng">
                <a:latin typeface="Arial" panose="020B0604020202020204" pitchFamily="34" charset="0"/>
                <a:cs typeface="Arial" panose="020B0604020202020204" pitchFamily="34" charset="0"/>
              </a:rPr>
              <a:t>억원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 </a:t>
            </a:r>
          </a:p>
          <a:p>
            <a:pPr marL="144000" indent="-108000">
              <a:lnSpc>
                <a:spcPts val="1200"/>
              </a:lnSpc>
              <a:buClr>
                <a:srgbClr val="00338D"/>
              </a:buClr>
              <a:buFont typeface="Arial" panose="020B0604020202020204" pitchFamily="34" charset="0"/>
              <a:buChar char="•"/>
            </a:pPr>
            <a:r>
              <a:rPr lang="en-US" altLang="ko-KR" sz="800">
                <a:latin typeface="Arial" panose="020B0604020202020204" pitchFamily="34" charset="0"/>
                <a:cs typeface="Arial" panose="020B0604020202020204" pitchFamily="34" charset="0"/>
              </a:rPr>
              <a:t>2020</a:t>
            </a:r>
            <a:r>
              <a:rPr lang="ko-KR" altLang="en-US" sz="800">
                <a:latin typeface="Arial" panose="020B0604020202020204" pitchFamily="34" charset="0"/>
                <a:cs typeface="Arial" panose="020B0604020202020204" pitchFamily="34" charset="0"/>
              </a:rPr>
              <a:t>년 중</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유상증자를 통해 약 </a:t>
            </a:r>
            <a:r>
              <a:rPr lang="en-US" altLang="ko-KR" sz="800">
                <a:latin typeface="Arial" panose="020B0604020202020204" pitchFamily="34" charset="0"/>
                <a:cs typeface="Arial" panose="020B0604020202020204" pitchFamily="34" charset="0"/>
              </a:rPr>
              <a:t>339</a:t>
            </a:r>
            <a:r>
              <a:rPr lang="ko-KR" altLang="en-US" sz="800">
                <a:latin typeface="Arial" panose="020B0604020202020204" pitchFamily="34" charset="0"/>
                <a:cs typeface="Arial" panose="020B0604020202020204" pitchFamily="34" charset="0"/>
              </a:rPr>
              <a:t>억원의 자금을 조달하였음</a:t>
            </a: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해당 유입된 자금은 일부 영업현금흐름 유출의 보전에 사용되었으나</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대부분은 대여금 및 투자자산 등 불법행위미수금을 취득하는 데 사용한 것으로 분석됨</a:t>
            </a:r>
          </a:p>
        </p:txBody>
      </p:sp>
      <p:graphicFrame>
        <p:nvGraphicFramePr>
          <p:cNvPr id="3" name="표 2">
            <a:extLst>
              <a:ext uri="{FF2B5EF4-FFF2-40B4-BE49-F238E27FC236}">
                <a16:creationId xmlns:a16="http://schemas.microsoft.com/office/drawing/2014/main" id="{625CC5A4-DB64-47F7-A11D-9F0A359C7A9A}"/>
              </a:ext>
            </a:extLst>
          </p:cNvPr>
          <p:cNvGraphicFramePr>
            <a:graphicFrameLocks noGrp="1"/>
          </p:cNvGraphicFramePr>
          <p:nvPr>
            <p:extLst>
              <p:ext uri="{D42A27DB-BD31-4B8C-83A1-F6EECF244321}">
                <p14:modId xmlns:p14="http://schemas.microsoft.com/office/powerpoint/2010/main" val="1315335710"/>
              </p:ext>
            </p:extLst>
          </p:nvPr>
        </p:nvGraphicFramePr>
        <p:xfrm>
          <a:off x="6314400" y="2482756"/>
          <a:ext cx="3024001" cy="731520"/>
        </p:xfrm>
        <a:graphic>
          <a:graphicData uri="http://schemas.openxmlformats.org/drawingml/2006/table">
            <a:tbl>
              <a:tblPr/>
              <a:tblGrid>
                <a:gridCol w="653182">
                  <a:extLst>
                    <a:ext uri="{9D8B030D-6E8A-4147-A177-3AD203B41FA5}">
                      <a16:colId xmlns:a16="http://schemas.microsoft.com/office/drawing/2014/main" val="2153965750"/>
                    </a:ext>
                  </a:extLst>
                </a:gridCol>
                <a:gridCol w="526539">
                  <a:extLst>
                    <a:ext uri="{9D8B030D-6E8A-4147-A177-3AD203B41FA5}">
                      <a16:colId xmlns:a16="http://schemas.microsoft.com/office/drawing/2014/main" val="139344339"/>
                    </a:ext>
                  </a:extLst>
                </a:gridCol>
                <a:gridCol w="461070">
                  <a:extLst>
                    <a:ext uri="{9D8B030D-6E8A-4147-A177-3AD203B41FA5}">
                      <a16:colId xmlns:a16="http://schemas.microsoft.com/office/drawing/2014/main" val="3704952602"/>
                    </a:ext>
                  </a:extLst>
                </a:gridCol>
                <a:gridCol w="461070">
                  <a:extLst>
                    <a:ext uri="{9D8B030D-6E8A-4147-A177-3AD203B41FA5}">
                      <a16:colId xmlns:a16="http://schemas.microsoft.com/office/drawing/2014/main" val="1575589006"/>
                    </a:ext>
                  </a:extLst>
                </a:gridCol>
                <a:gridCol w="461070">
                  <a:extLst>
                    <a:ext uri="{9D8B030D-6E8A-4147-A177-3AD203B41FA5}">
                      <a16:colId xmlns:a16="http://schemas.microsoft.com/office/drawing/2014/main" val="335529413"/>
                    </a:ext>
                  </a:extLst>
                </a:gridCol>
                <a:gridCol w="461070">
                  <a:extLst>
                    <a:ext uri="{9D8B030D-6E8A-4147-A177-3AD203B41FA5}">
                      <a16:colId xmlns:a16="http://schemas.microsoft.com/office/drawing/2014/main" val="1235771449"/>
                    </a:ext>
                  </a:extLst>
                </a:gridCol>
              </a:tblGrid>
              <a:tr h="0">
                <a:tc gridSpan="2">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FY21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045550101"/>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단기차입금</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5,035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783148982"/>
                  </a:ext>
                </a:extLst>
              </a:tr>
              <a:tr h="0">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유동성장기차입금</a:t>
                      </a:r>
                    </a:p>
                  </a:txBody>
                  <a:tcPr marL="36000" marR="36000" marT="0" marB="0" anchor="ctr">
                    <a:lnL>
                      <a:noFill/>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1,450</a:t>
                      </a:r>
                    </a:p>
                  </a:txBody>
                  <a:tcPr marL="36000" marR="36000" marT="0" marB="0" anchor="ctr">
                    <a:lnL>
                      <a:noFill/>
                    </a:lnL>
                    <a:lnR>
                      <a:noFill/>
                    </a:lnR>
                    <a:lnT>
                      <a:noFill/>
                    </a:lnT>
                    <a:lnB>
                      <a:noFill/>
                    </a:lnB>
                  </a:tcPr>
                </a:tc>
                <a:extLst>
                  <a:ext uri="{0D108BD9-81ED-4DB2-BD59-A6C34878D82A}">
                    <a16:rowId xmlns:a16="http://schemas.microsoft.com/office/drawing/2014/main" val="3233536004"/>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장기차입금</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06871071"/>
                  </a:ext>
                </a:extLst>
              </a:tr>
              <a:tr h="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6,485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71172254"/>
                  </a:ext>
                </a:extLst>
              </a:tr>
              <a:tr h="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차입금의 차입및상환</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4,435</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1590537885"/>
                  </a:ext>
                </a:extLst>
              </a:tr>
            </a:tbl>
          </a:graphicData>
        </a:graphic>
      </p:graphicFrame>
      <p:sp>
        <p:nvSpPr>
          <p:cNvPr id="20" name="직사각형 19">
            <a:extLst>
              <a:ext uri="{FF2B5EF4-FFF2-40B4-BE49-F238E27FC236}">
                <a16:creationId xmlns:a16="http://schemas.microsoft.com/office/drawing/2014/main" id="{CFA39CC2-AC12-4A2B-AD71-CAADDAAF2EC4}"/>
              </a:ext>
            </a:extLst>
          </p:cNvPr>
          <p:cNvSpPr/>
          <p:nvPr/>
        </p:nvSpPr>
        <p:spPr>
          <a:xfrm>
            <a:off x="4889774" y="4808861"/>
            <a:ext cx="403679" cy="12049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순서도: 연결자 21">
            <a:extLst>
              <a:ext uri="{FF2B5EF4-FFF2-40B4-BE49-F238E27FC236}">
                <a16:creationId xmlns:a16="http://schemas.microsoft.com/office/drawing/2014/main" id="{CE03B583-DAE3-4946-9D2D-7A885D032928}"/>
              </a:ext>
            </a:extLst>
          </p:cNvPr>
          <p:cNvSpPr/>
          <p:nvPr/>
        </p:nvSpPr>
        <p:spPr bwMode="auto">
          <a:xfrm>
            <a:off x="4779330" y="479854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a:solidFill>
                  <a:srgbClr val="FFFFFF"/>
                </a:solidFill>
                <a:cs typeface="Arial" panose="020B0604020202020204" pitchFamily="34" charset="0"/>
              </a:rPr>
              <a:t>16</a:t>
            </a:r>
            <a:endParaRPr lang="ko-KR" altLang="en-US" sz="700" b="1" kern="0">
              <a:solidFill>
                <a:srgbClr val="FFFFFF"/>
              </a:solidFill>
              <a:cs typeface="Arial" panose="020B0604020202020204" pitchFamily="34" charset="0"/>
            </a:endParaRPr>
          </a:p>
        </p:txBody>
      </p:sp>
      <p:sp>
        <p:nvSpPr>
          <p:cNvPr id="23" name="순서도: 연결자 22">
            <a:extLst>
              <a:ext uri="{FF2B5EF4-FFF2-40B4-BE49-F238E27FC236}">
                <a16:creationId xmlns:a16="http://schemas.microsoft.com/office/drawing/2014/main" id="{ED2845F3-3C24-402B-B8E1-F0D7D681F5D2}"/>
              </a:ext>
            </a:extLst>
          </p:cNvPr>
          <p:cNvSpPr/>
          <p:nvPr/>
        </p:nvSpPr>
        <p:spPr bwMode="auto">
          <a:xfrm>
            <a:off x="5987899" y="443006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a:solidFill>
                  <a:srgbClr val="FFFFFF"/>
                </a:solidFill>
                <a:cs typeface="Arial" panose="020B0604020202020204" pitchFamily="34" charset="0"/>
              </a:rPr>
              <a:t>16</a:t>
            </a:r>
            <a:endParaRPr lang="ko-KR" altLang="en-US" sz="700" b="1" kern="0">
              <a:solidFill>
                <a:srgbClr val="FFFFFF"/>
              </a:solidFill>
              <a:cs typeface="Arial" panose="020B0604020202020204" pitchFamily="34" charset="0"/>
            </a:endParaRPr>
          </a:p>
        </p:txBody>
      </p:sp>
      <p:sp>
        <p:nvSpPr>
          <p:cNvPr id="25" name="TextBox 24">
            <a:extLst>
              <a:ext uri="{FF2B5EF4-FFF2-40B4-BE49-F238E27FC236}">
                <a16:creationId xmlns:a16="http://schemas.microsoft.com/office/drawing/2014/main" id="{0BFAE6BA-8571-40A1-8C03-F046427F987F}"/>
              </a:ext>
            </a:extLst>
          </p:cNvPr>
          <p:cNvSpPr txBox="1"/>
          <p:nvPr/>
        </p:nvSpPr>
        <p:spPr>
          <a:xfrm>
            <a:off x="6168454" y="4424503"/>
            <a:ext cx="3269545" cy="754117"/>
          </a:xfrm>
          <a:prstGeom prst="rect">
            <a:avLst/>
          </a:prstGeom>
          <a:noFill/>
        </p:spPr>
        <p:txBody>
          <a:bodyPr wrap="square" lIns="0" tIns="0" rIns="0" bIns="0" rtlCol="0">
            <a:spAutoFit/>
          </a:bodyPr>
          <a:lstStyle/>
          <a:p>
            <a:pPr>
              <a:lnSpc>
                <a:spcPts val="1200"/>
              </a:lnSpc>
            </a:pPr>
            <a:r>
              <a:rPr lang="ko-KR" altLang="en-US" sz="900" b="1" u="sng">
                <a:latin typeface="Arial" panose="020B0604020202020204" pitchFamily="34" charset="0"/>
                <a:cs typeface="Arial" panose="020B0604020202020204" pitchFamily="34" charset="0"/>
              </a:rPr>
              <a:t>개시결정일 현재 </a:t>
            </a:r>
            <a:r>
              <a:rPr lang="en-US" altLang="ko-KR" sz="900" b="1" u="sng">
                <a:latin typeface="Arial" panose="020B0604020202020204" pitchFamily="34" charset="0"/>
                <a:cs typeface="Arial" panose="020B0604020202020204" pitchFamily="34" charset="0"/>
              </a:rPr>
              <a:t>Cash </a:t>
            </a:r>
            <a:r>
              <a:rPr lang="ko-KR" altLang="en-US" sz="900" b="1" u="sng">
                <a:latin typeface="Arial" panose="020B0604020202020204" pitchFamily="34" charset="0"/>
                <a:cs typeface="Arial" panose="020B0604020202020204" pitchFamily="34" charset="0"/>
              </a:rPr>
              <a:t>잔액</a:t>
            </a:r>
            <a:r>
              <a:rPr lang="en-US" altLang="ko-KR" sz="900" b="1">
                <a:latin typeface="Arial" panose="020B0604020202020204" pitchFamily="34" charset="0"/>
                <a:cs typeface="Arial" panose="020B0604020202020204" pitchFamily="34" charset="0"/>
              </a:rPr>
              <a:t> </a:t>
            </a:r>
          </a:p>
          <a:p>
            <a:pPr marL="144000" indent="-108000">
              <a:lnSpc>
                <a:spcPts val="1200"/>
              </a:lnSpc>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회사 제시 조사보고서에 의하면</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개시결정일 현재 </a:t>
            </a:r>
            <a:r>
              <a:rPr lang="ko-KR" altLang="en-US" sz="800" err="1">
                <a:latin typeface="Arial" panose="020B0604020202020204" pitchFamily="34" charset="0"/>
                <a:cs typeface="Arial" panose="020B0604020202020204" pitchFamily="34" charset="0"/>
              </a:rPr>
              <a:t>현금및현금성자산</a:t>
            </a:r>
            <a:r>
              <a:rPr lang="ko-KR" altLang="en-US" sz="800">
                <a:latin typeface="Arial" panose="020B0604020202020204" pitchFamily="34" charset="0"/>
                <a:cs typeface="Arial" panose="020B0604020202020204" pitchFamily="34" charset="0"/>
              </a:rPr>
              <a:t> 잔액은 약 </a:t>
            </a:r>
            <a:r>
              <a:rPr lang="en-US" altLang="ko-KR" sz="800">
                <a:latin typeface="Arial" panose="020B0604020202020204" pitchFamily="34" charset="0"/>
                <a:cs typeface="Arial" panose="020B0604020202020204" pitchFamily="34" charset="0"/>
              </a:rPr>
              <a:t>47.8</a:t>
            </a:r>
            <a:r>
              <a:rPr lang="ko-KR" altLang="en-US" sz="800">
                <a:latin typeface="Arial" panose="020B0604020202020204" pitchFamily="34" charset="0"/>
                <a:cs typeface="Arial" panose="020B0604020202020204" pitchFamily="34" charset="0"/>
              </a:rPr>
              <a:t>억원으로</a:t>
            </a:r>
            <a:r>
              <a:rPr lang="en-US" altLang="ko-KR" sz="800">
                <a:latin typeface="Arial" panose="020B0604020202020204" pitchFamily="34" charset="0"/>
                <a:cs typeface="Arial" panose="020B0604020202020204" pitchFamily="34" charset="0"/>
              </a:rPr>
              <a:t>, 2021</a:t>
            </a:r>
            <a:r>
              <a:rPr lang="ko-KR" altLang="en-US" sz="800">
                <a:latin typeface="Arial" panose="020B0604020202020204" pitchFamily="34" charset="0"/>
                <a:cs typeface="Arial" panose="020B0604020202020204" pitchFamily="34" charset="0"/>
              </a:rPr>
              <a:t>년말 대비 약 </a:t>
            </a:r>
            <a:r>
              <a:rPr lang="en-US" altLang="ko-KR" sz="800">
                <a:latin typeface="Arial" panose="020B0604020202020204" pitchFamily="34" charset="0"/>
                <a:cs typeface="Arial" panose="020B0604020202020204" pitchFamily="34" charset="0"/>
              </a:rPr>
              <a:t>16</a:t>
            </a:r>
            <a:r>
              <a:rPr lang="ko-KR" altLang="en-US" sz="800">
                <a:latin typeface="Arial" panose="020B0604020202020204" pitchFamily="34" charset="0"/>
                <a:cs typeface="Arial" panose="020B0604020202020204" pitchFamily="34" charset="0"/>
              </a:rPr>
              <a:t>억원 증가한 수준임 </a:t>
            </a:r>
            <a:endParaRPr lang="en-US" altLang="ko-KR" sz="8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a:latin typeface="Arial" panose="020B0604020202020204" pitchFamily="34" charset="0"/>
                <a:cs typeface="Arial" panose="020B0604020202020204" pitchFamily="34" charset="0"/>
              </a:rPr>
              <a:t>단</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제공자료의 한계로 개시결정일 현재 잔고증명서 등을 확인하는 절차는 수행되지 아니함</a:t>
            </a:r>
          </a:p>
        </p:txBody>
      </p:sp>
    </p:spTree>
    <p:extLst>
      <p:ext uri="{BB962C8B-B14F-4D97-AF65-F5344CB8AC3E}">
        <p14:creationId xmlns:p14="http://schemas.microsoft.com/office/powerpoint/2010/main" val="1522531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3889151854"/>
              </p:ext>
            </p:extLst>
          </p:nvPr>
        </p:nvGraphicFramePr>
        <p:xfrm>
          <a:off x="4326288" y="1876892"/>
          <a:ext cx="4483355" cy="2664152"/>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a:solidFill>
                            <a:schemeClr val="accent1">
                              <a:lumMod val="40000"/>
                              <a:lumOff val="60000"/>
                            </a:schemeClr>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sz="1100" b="0" kern="1200">
                          <a:solidFill>
                            <a:schemeClr val="bg1">
                              <a:lumMod val="65000"/>
                            </a:schemeClr>
                          </a:solidFill>
                          <a:latin typeface="Arial" panose="020B0604020202020204" pitchFamily="34" charset="0"/>
                          <a:ea typeface="+mj-ea"/>
                          <a:cs typeface="Arial" panose="020B0604020202020204" pitchFamily="34" charset="0"/>
                        </a:rPr>
                        <a:t>Understanding of Target</a:t>
                      </a:r>
                      <a:endParaRPr lang="en-GB" sz="1100" b="0" kern="120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a:solidFill>
                            <a:schemeClr val="bg1">
                              <a:lumMod val="65000"/>
                            </a:schemeClr>
                          </a:solidFill>
                          <a:latin typeface="Arial" panose="020B0604020202020204" pitchFamily="34" charset="0"/>
                          <a:ea typeface="+mj-ea"/>
                          <a:cs typeface="Arial" panose="020B0604020202020204" pitchFamily="34" charset="0"/>
                        </a:rPr>
                        <a:t>4</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a:solidFill>
                            <a:schemeClr val="accent1">
                              <a:lumMod val="40000"/>
                              <a:lumOff val="60000"/>
                            </a:schemeClr>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a:solidFill>
                            <a:schemeClr val="bg1">
                              <a:lumMod val="65000"/>
                            </a:schemeClr>
                          </a:solidFill>
                          <a:latin typeface="Arial" panose="020B0604020202020204" pitchFamily="34" charset="0"/>
                          <a:ea typeface="+mj-ea"/>
                          <a:cs typeface="Arial" panose="020B0604020202020204" pitchFamily="34" charset="0"/>
                        </a:rPr>
                        <a:t>Executive Summary</a:t>
                      </a:r>
                      <a:endParaRPr lang="en-GB" sz="1100" b="0" kern="120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a:solidFill>
                            <a:schemeClr val="bg1">
                              <a:lumMod val="65000"/>
                            </a:schemeClr>
                          </a:solidFill>
                          <a:latin typeface="Arial" panose="020B0604020202020204" pitchFamily="34" charset="0"/>
                          <a:ea typeface="+mj-ea"/>
                          <a:cs typeface="Arial" panose="020B0604020202020204" pitchFamily="34" charset="0"/>
                        </a:rPr>
                        <a:t>9</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altLang="ko-KR" sz="2200" b="0" kern="1200">
                          <a:solidFill>
                            <a:schemeClr val="accent3"/>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a:solidFill>
                            <a:schemeClr val="tx1"/>
                          </a:solidFill>
                          <a:latin typeface="Arial" panose="020B0604020202020204" pitchFamily="34" charset="0"/>
                          <a:ea typeface="+mj-ea"/>
                          <a:cs typeface="Arial" panose="020B0604020202020204" pitchFamily="34" charset="0"/>
                        </a:rPr>
                        <a:t>Supporting Analysis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a:solidFill>
                            <a:schemeClr val="tx1"/>
                          </a:solidFill>
                          <a:latin typeface="Arial" panose="020B0604020202020204" pitchFamily="34" charset="0"/>
                          <a:ea typeface="+mj-ea"/>
                          <a:cs typeface="Arial" panose="020B0604020202020204" pitchFamily="34" charset="0"/>
                        </a:rPr>
                        <a:t>28</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a:solidFill>
                            <a:schemeClr val="accent1">
                              <a:lumMod val="40000"/>
                              <a:lumOff val="60000"/>
                            </a:schemeClr>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a:solidFill>
                            <a:schemeClr val="bg1">
                              <a:lumMod val="65000"/>
                            </a:schemeClr>
                          </a:solidFill>
                          <a:latin typeface="Arial" panose="020B0604020202020204" pitchFamily="34" charset="0"/>
                          <a:ea typeface="+mn-ea"/>
                          <a:cs typeface="Arial" panose="020B0604020202020204" pitchFamily="34" charset="0"/>
                        </a:rPr>
                        <a:t>Appendices</a:t>
                      </a:r>
                      <a:endParaRPr lang="en-US" sz="1100" b="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altLang="ko-KR" sz="1100" b="0">
                          <a:solidFill>
                            <a:schemeClr val="bg1">
                              <a:lumMod val="65000"/>
                            </a:schemeClr>
                          </a:solidFill>
                          <a:latin typeface="Arial" panose="020B0604020202020204" pitchFamily="34" charset="0"/>
                          <a:ea typeface="+mj-ea"/>
                          <a:cs typeface="Arial" panose="020B0604020202020204" pitchFamily="34" charset="0"/>
                        </a:rPr>
                        <a:t>64</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430561"/>
                  </a:ext>
                </a:extLst>
              </a:tr>
            </a:tbl>
          </a:graphicData>
        </a:graphic>
      </p:graphicFrame>
    </p:spTree>
    <p:extLst>
      <p:ext uri="{BB962C8B-B14F-4D97-AF65-F5344CB8AC3E}">
        <p14:creationId xmlns:p14="http://schemas.microsoft.com/office/powerpoint/2010/main" val="3299134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Revenue (1/5)</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8" name="TextBox 7">
            <a:extLst>
              <a:ext uri="{FF2B5EF4-FFF2-40B4-BE49-F238E27FC236}">
                <a16:creationId xmlns:a16="http://schemas.microsoft.com/office/drawing/2014/main" id="{41BF559C-F274-4BA9-9FB4-44072CC4B562}"/>
              </a:ext>
            </a:extLst>
          </p:cNvPr>
          <p:cNvSpPr txBox="1"/>
          <p:nvPr/>
        </p:nvSpPr>
        <p:spPr>
          <a:xfrm>
            <a:off x="4953000" y="1515600"/>
            <a:ext cx="4351800" cy="4390250"/>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Revenue</a:t>
            </a: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회사의 </a:t>
            </a:r>
            <a:r>
              <a:rPr lang="ko-KR" altLang="en-US" sz="900">
                <a:solidFill>
                  <a:srgbClr val="000000"/>
                </a:solidFill>
                <a:latin typeface="Arial" panose="020B0604020202020204" pitchFamily="34" charset="0"/>
                <a:cs typeface="Arial" panose="020B0604020202020204" pitchFamily="34" charset="0"/>
              </a:rPr>
              <a:t>매출은 약 </a:t>
            </a:r>
            <a:r>
              <a:rPr lang="en-US" altLang="ko-KR" sz="900">
                <a:solidFill>
                  <a:srgbClr val="000000"/>
                </a:solidFill>
                <a:latin typeface="Arial" panose="020B0604020202020204" pitchFamily="34" charset="0"/>
                <a:cs typeface="Arial" panose="020B0604020202020204" pitchFamily="34" charset="0"/>
              </a:rPr>
              <a:t>1,267</a:t>
            </a:r>
            <a:r>
              <a:rPr lang="ko-KR" altLang="en-US" sz="900">
                <a:solidFill>
                  <a:srgbClr val="000000"/>
                </a:solidFill>
                <a:latin typeface="Arial" panose="020B0604020202020204" pitchFamily="34" charset="0"/>
                <a:cs typeface="Arial" panose="020B0604020202020204" pitchFamily="34" charset="0"/>
              </a:rPr>
              <a:t>억원이나</a:t>
            </a:r>
            <a:r>
              <a:rPr lang="en-US" altLang="ko-KR" sz="900">
                <a:solidFill>
                  <a:srgbClr val="000000"/>
                </a:solidFill>
                <a:latin typeface="Arial" panose="020B0604020202020204" pitchFamily="34" charset="0"/>
                <a:cs typeface="Arial" panose="020B0604020202020204" pitchFamily="34" charset="0"/>
              </a:rPr>
              <a:t>, 2021</a:t>
            </a:r>
            <a:r>
              <a:rPr lang="ko-KR" altLang="en-US" sz="900">
                <a:solidFill>
                  <a:srgbClr val="000000"/>
                </a:solidFill>
                <a:latin typeface="Arial" panose="020B0604020202020204" pitchFamily="34" charset="0"/>
                <a:cs typeface="Arial" panose="020B0604020202020204" pitchFamily="34" charset="0"/>
              </a:rPr>
              <a:t>년 매출은 약 </a:t>
            </a:r>
            <a:r>
              <a:rPr lang="en-US" altLang="ko-KR" sz="900">
                <a:solidFill>
                  <a:srgbClr val="000000"/>
                </a:solidFill>
                <a:latin typeface="Arial" panose="020B0604020202020204" pitchFamily="34" charset="0"/>
                <a:cs typeface="Arial" panose="020B0604020202020204" pitchFamily="34" charset="0"/>
              </a:rPr>
              <a:t>901</a:t>
            </a:r>
            <a:r>
              <a:rPr lang="ko-KR" altLang="en-US" sz="900">
                <a:solidFill>
                  <a:srgbClr val="000000"/>
                </a:solidFill>
                <a:latin typeface="Arial" panose="020B0604020202020204" pitchFamily="34" charset="0"/>
                <a:cs typeface="Arial" panose="020B0604020202020204" pitchFamily="34" charset="0"/>
              </a:rPr>
              <a:t>억원으로</a:t>
            </a:r>
            <a:r>
              <a:rPr lang="en-US" altLang="ko-KR" sz="900">
                <a:solidFill>
                  <a:srgbClr val="000000"/>
                </a:solidFill>
                <a:latin typeface="Arial" panose="020B0604020202020204" pitchFamily="34" charset="0"/>
                <a:cs typeface="Arial" panose="020B0604020202020204" pitchFamily="34" charset="0"/>
              </a:rPr>
              <a:t>, CAGR -15.7%</a:t>
            </a:r>
            <a:r>
              <a:rPr lang="ko-KR" altLang="en-US" sz="900">
                <a:solidFill>
                  <a:srgbClr val="000000"/>
                </a:solidFill>
                <a:latin typeface="Arial" panose="020B0604020202020204" pitchFamily="34" charset="0"/>
                <a:cs typeface="Arial" panose="020B0604020202020204" pitchFamily="34" charset="0"/>
              </a:rPr>
              <a:t>로 감소하는 추세임</a:t>
            </a: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회사 제공 자료에 </a:t>
            </a:r>
            <a:r>
              <a:rPr lang="ko-KR" altLang="en-US" sz="900">
                <a:solidFill>
                  <a:srgbClr val="000000"/>
                </a:solidFill>
                <a:latin typeface="Arial" panose="020B0604020202020204" pitchFamily="34" charset="0"/>
                <a:cs typeface="Arial" panose="020B0604020202020204" pitchFamily="34" charset="0"/>
              </a:rPr>
              <a:t>따르면</a:t>
            </a:r>
            <a:r>
              <a:rPr lang="en-US" altLang="ko-KR" sz="900">
                <a:solidFill>
                  <a:srgbClr val="000000"/>
                </a:solidFill>
                <a:latin typeface="Arial" panose="020B0604020202020204" pitchFamily="34" charset="0"/>
                <a:cs typeface="Arial" panose="020B0604020202020204" pitchFamily="34" charset="0"/>
              </a:rPr>
              <a:t>, 2022</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3</a:t>
            </a:r>
            <a:r>
              <a:rPr lang="ko-KR" altLang="en-US" sz="900">
                <a:solidFill>
                  <a:srgbClr val="000000"/>
                </a:solidFill>
                <a:latin typeface="Arial" panose="020B0604020202020204" pitchFamily="34" charset="0"/>
                <a:cs typeface="Arial" panose="020B0604020202020204" pitchFamily="34" charset="0"/>
              </a:rPr>
              <a:t>월까지의 매출은 약 </a:t>
            </a:r>
            <a:r>
              <a:rPr lang="en-US" altLang="ko-KR" sz="900">
                <a:solidFill>
                  <a:srgbClr val="000000"/>
                </a:solidFill>
                <a:latin typeface="Arial" panose="020B0604020202020204" pitchFamily="34" charset="0"/>
                <a:cs typeface="Arial" panose="020B0604020202020204" pitchFamily="34" charset="0"/>
              </a:rPr>
              <a:t>178</a:t>
            </a:r>
            <a:r>
              <a:rPr lang="ko-KR" altLang="en-US" sz="900">
                <a:solidFill>
                  <a:srgbClr val="000000"/>
                </a:solidFill>
                <a:latin typeface="Arial" panose="020B0604020202020204" pitchFamily="34" charset="0"/>
                <a:cs typeface="Arial" panose="020B0604020202020204" pitchFamily="34" charset="0"/>
              </a:rPr>
              <a:t>억원으로</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해당 매출을 </a:t>
            </a:r>
            <a:r>
              <a:rPr lang="ko-KR" altLang="en-US" sz="900" err="1">
                <a:solidFill>
                  <a:srgbClr val="000000"/>
                </a:solidFill>
                <a:latin typeface="Arial" panose="020B0604020202020204" pitchFamily="34" charset="0"/>
                <a:cs typeface="Arial" panose="020B0604020202020204" pitchFamily="34" charset="0"/>
              </a:rPr>
              <a:t>연환산</a:t>
            </a:r>
            <a:r>
              <a:rPr lang="ko-KR" altLang="en-US" sz="900">
                <a:solidFill>
                  <a:srgbClr val="000000"/>
                </a:solidFill>
                <a:latin typeface="Arial" panose="020B0604020202020204" pitchFamily="34" charset="0"/>
                <a:cs typeface="Arial" panose="020B0604020202020204" pitchFamily="34" charset="0"/>
              </a:rPr>
              <a:t> 시 약 </a:t>
            </a:r>
            <a:r>
              <a:rPr lang="en-US" altLang="ko-KR" sz="900">
                <a:solidFill>
                  <a:srgbClr val="000000"/>
                </a:solidFill>
                <a:latin typeface="Arial" panose="020B0604020202020204" pitchFamily="34" charset="0"/>
                <a:cs typeface="Arial" panose="020B0604020202020204" pitchFamily="34" charset="0"/>
              </a:rPr>
              <a:t>700</a:t>
            </a:r>
            <a:r>
              <a:rPr lang="ko-KR" altLang="en-US" sz="900">
                <a:solidFill>
                  <a:srgbClr val="000000"/>
                </a:solidFill>
                <a:latin typeface="Arial" panose="020B0604020202020204" pitchFamily="34" charset="0"/>
                <a:cs typeface="Arial" panose="020B0604020202020204" pitchFamily="34" charset="0"/>
              </a:rPr>
              <a:t>억원의 매출이 발생할 것으로 예상됨</a:t>
            </a: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공시 재무제표상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월까지의 매출은 약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177</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억원으로</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회사 제공 자료상 매출액과 소폭 차이가 존재함</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회사의 공시 재무제표상 매출의 구분과 회사 제공 매출 세부 자료상 매출의 구분상의 차이가 존재하며</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둘 간의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mapping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결과는 다음과 같음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제공</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자료의 한계 및 회사와의 인터뷰 불가로 인해</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상품매출</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제품매출 등 매출 구성항목 및 판매수수료</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재고반영 등 제품매출을 구성하는 세부 항목들에 대한 </a:t>
            </a:r>
            <a:r>
              <a:rPr lang="en-US" altLang="ko-KR" sz="900">
                <a:solidFill>
                  <a:srgbClr val="000000"/>
                </a:solidFill>
                <a:latin typeface="Arial" panose="020B0604020202020204" pitchFamily="34" charset="0"/>
                <a:cs typeface="Arial" panose="020B0604020202020204" pitchFamily="34" charset="0"/>
              </a:rPr>
              <a:t>nature </a:t>
            </a:r>
            <a:r>
              <a:rPr lang="ko-KR" altLang="en-US" sz="900">
                <a:solidFill>
                  <a:srgbClr val="000000"/>
                </a:solidFill>
                <a:latin typeface="Arial" panose="020B0604020202020204" pitchFamily="34" charset="0"/>
                <a:cs typeface="Arial" panose="020B0604020202020204" pitchFamily="34" charset="0"/>
              </a:rPr>
              <a:t>파악 및 변동 원인에 대한 파악은 불가함</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또한</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개시결정일까지의 매출 세부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data</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는 수령하지 못함에 따라</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수령한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월까지의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data</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를 바탕으로 매출 분석을 수행하였음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Title 1">
            <a:extLst>
              <a:ext uri="{FF2B5EF4-FFF2-40B4-BE49-F238E27FC236}">
                <a16:creationId xmlns:a16="http://schemas.microsoft.com/office/drawing/2014/main" id="{B59B5EA7-AE22-4497-89CD-35035A4E74C2}"/>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회사의 매출 규모는 </a:t>
            </a:r>
            <a:r>
              <a:rPr lang="en-US" altLang="ko-KR" sz="1000" b="1">
                <a:solidFill>
                  <a:srgbClr val="002997"/>
                </a:solidFill>
                <a:latin typeface="Arial" panose="020B0604020202020204" pitchFamily="34" charset="0"/>
                <a:ea typeface="+mj-ea"/>
                <a:cs typeface="Arial" panose="020B0604020202020204" pitchFamily="34" charset="0"/>
              </a:rPr>
              <a:t>2019</a:t>
            </a:r>
            <a:r>
              <a:rPr lang="ko-KR" altLang="en-US" sz="1000" b="1">
                <a:solidFill>
                  <a:srgbClr val="002997"/>
                </a:solidFill>
                <a:latin typeface="Arial" panose="020B0604020202020204" pitchFamily="34" charset="0"/>
                <a:ea typeface="+mj-ea"/>
                <a:cs typeface="Arial" panose="020B0604020202020204" pitchFamily="34" charset="0"/>
              </a:rPr>
              <a:t>년 이후 매년 감소하고 있는 추세이며</a:t>
            </a:r>
            <a:r>
              <a:rPr lang="en-US" altLang="ko-KR" sz="1000" b="1">
                <a:solidFill>
                  <a:srgbClr val="002997"/>
                </a:solidFill>
                <a:latin typeface="Arial" panose="020B0604020202020204" pitchFamily="34" charset="0"/>
                <a:ea typeface="+mj-ea"/>
                <a:cs typeface="Arial" panose="020B0604020202020204" pitchFamily="34" charset="0"/>
              </a:rPr>
              <a:t>, 2022</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1</a:t>
            </a:r>
            <a:r>
              <a:rPr lang="ko-KR" altLang="en-US" sz="1000" b="1">
                <a:solidFill>
                  <a:srgbClr val="002997"/>
                </a:solidFill>
                <a:latin typeface="Arial" panose="020B0604020202020204" pitchFamily="34" charset="0"/>
                <a:ea typeface="+mj-ea"/>
                <a:cs typeface="Arial" panose="020B0604020202020204" pitchFamily="34" charset="0"/>
              </a:rPr>
              <a:t>분기까지의 매출을 </a:t>
            </a:r>
            <a:r>
              <a:rPr lang="ko-KR" altLang="en-US" sz="1000" b="1" err="1">
                <a:solidFill>
                  <a:srgbClr val="002997"/>
                </a:solidFill>
                <a:latin typeface="Arial" panose="020B0604020202020204" pitchFamily="34" charset="0"/>
                <a:ea typeface="+mj-ea"/>
                <a:cs typeface="Arial" panose="020B0604020202020204" pitchFamily="34" charset="0"/>
              </a:rPr>
              <a:t>연환산</a:t>
            </a:r>
            <a:r>
              <a:rPr lang="ko-KR" altLang="en-US" sz="1000" b="1">
                <a:solidFill>
                  <a:srgbClr val="002997"/>
                </a:solidFill>
                <a:latin typeface="Arial" panose="020B0604020202020204" pitchFamily="34" charset="0"/>
                <a:ea typeface="+mj-ea"/>
                <a:cs typeface="Arial" panose="020B0604020202020204" pitchFamily="34" charset="0"/>
              </a:rPr>
              <a:t> 시 </a:t>
            </a:r>
            <a:r>
              <a:rPr lang="en-US" altLang="ko-KR" sz="1000" b="1">
                <a:solidFill>
                  <a:srgbClr val="002997"/>
                </a:solidFill>
                <a:latin typeface="Arial" panose="020B0604020202020204" pitchFamily="34" charset="0"/>
                <a:ea typeface="+mj-ea"/>
                <a:cs typeface="Arial" panose="020B0604020202020204" pitchFamily="34" charset="0"/>
              </a:rPr>
              <a:t>2022</a:t>
            </a:r>
            <a:r>
              <a:rPr lang="ko-KR" altLang="en-US" sz="1000" b="1">
                <a:solidFill>
                  <a:srgbClr val="002997"/>
                </a:solidFill>
                <a:latin typeface="Arial" panose="020B0604020202020204" pitchFamily="34" charset="0"/>
                <a:ea typeface="+mj-ea"/>
                <a:cs typeface="Arial" panose="020B0604020202020204" pitchFamily="34" charset="0"/>
              </a:rPr>
              <a:t>년에는 약 </a:t>
            </a:r>
            <a:r>
              <a:rPr lang="en-US" altLang="ko-KR" sz="1000" b="1">
                <a:solidFill>
                  <a:srgbClr val="002997"/>
                </a:solidFill>
                <a:latin typeface="Arial" panose="020B0604020202020204" pitchFamily="34" charset="0"/>
                <a:ea typeface="+mj-ea"/>
                <a:cs typeface="Arial" panose="020B0604020202020204" pitchFamily="34" charset="0"/>
              </a:rPr>
              <a:t>700</a:t>
            </a:r>
            <a:r>
              <a:rPr lang="ko-KR" altLang="en-US" sz="1000" b="1">
                <a:solidFill>
                  <a:srgbClr val="002997"/>
                </a:solidFill>
                <a:latin typeface="Arial" panose="020B0604020202020204" pitchFamily="34" charset="0"/>
                <a:ea typeface="+mj-ea"/>
                <a:cs typeface="Arial" panose="020B0604020202020204" pitchFamily="34" charset="0"/>
              </a:rPr>
              <a:t>억원 수준의 매출이 발생할 것으로 예상됨</a:t>
            </a:r>
            <a:endParaRPr lang="en-US" altLang="ko-KR" sz="1000" b="1">
              <a:solidFill>
                <a:srgbClr val="002997"/>
              </a:solidFill>
              <a:latin typeface="Arial" panose="020B0604020202020204" pitchFamily="34" charset="0"/>
              <a:ea typeface="+mj-ea"/>
              <a:cs typeface="Arial" panose="020B0604020202020204" pitchFamily="34" charset="0"/>
            </a:endParaRPr>
          </a:p>
        </p:txBody>
      </p:sp>
      <p:sp>
        <p:nvSpPr>
          <p:cNvPr id="20" name="직사각형 119">
            <a:extLst>
              <a:ext uri="{FF2B5EF4-FFF2-40B4-BE49-F238E27FC236}">
                <a16:creationId xmlns:a16="http://schemas.microsoft.com/office/drawing/2014/main" id="{3C100B1F-09E5-4EF6-A8FB-35C0243940A2}"/>
              </a:ext>
            </a:extLst>
          </p:cNvPr>
          <p:cNvSpPr/>
          <p:nvPr/>
        </p:nvSpPr>
        <p:spPr bwMode="auto">
          <a:xfrm>
            <a:off x="-511734" y="6048231"/>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graphicFrame>
        <p:nvGraphicFramePr>
          <p:cNvPr id="5" name="표 4">
            <a:extLst>
              <a:ext uri="{FF2B5EF4-FFF2-40B4-BE49-F238E27FC236}">
                <a16:creationId xmlns:a16="http://schemas.microsoft.com/office/drawing/2014/main" id="{C65CEB43-BF6C-42F4-B4B8-A36B95DBB134}"/>
              </a:ext>
            </a:extLst>
          </p:cNvPr>
          <p:cNvGraphicFramePr>
            <a:graphicFrameLocks noGrp="1"/>
          </p:cNvGraphicFramePr>
          <p:nvPr>
            <p:extLst>
              <p:ext uri="{D42A27DB-BD31-4B8C-83A1-F6EECF244321}">
                <p14:modId xmlns:p14="http://schemas.microsoft.com/office/powerpoint/2010/main" val="231662805"/>
              </p:ext>
            </p:extLst>
          </p:nvPr>
        </p:nvGraphicFramePr>
        <p:xfrm>
          <a:off x="601199" y="1515600"/>
          <a:ext cx="4071599" cy="1440000"/>
        </p:xfrm>
        <a:graphic>
          <a:graphicData uri="http://schemas.openxmlformats.org/drawingml/2006/table">
            <a:tbl>
              <a:tblPr/>
              <a:tblGrid>
                <a:gridCol w="131997">
                  <a:extLst>
                    <a:ext uri="{9D8B030D-6E8A-4147-A177-3AD203B41FA5}">
                      <a16:colId xmlns:a16="http://schemas.microsoft.com/office/drawing/2014/main" val="629342587"/>
                    </a:ext>
                  </a:extLst>
                </a:gridCol>
                <a:gridCol w="131997">
                  <a:extLst>
                    <a:ext uri="{9D8B030D-6E8A-4147-A177-3AD203B41FA5}">
                      <a16:colId xmlns:a16="http://schemas.microsoft.com/office/drawing/2014/main" val="1474809980"/>
                    </a:ext>
                  </a:extLst>
                </a:gridCol>
                <a:gridCol w="852904">
                  <a:extLst>
                    <a:ext uri="{9D8B030D-6E8A-4147-A177-3AD203B41FA5}">
                      <a16:colId xmlns:a16="http://schemas.microsoft.com/office/drawing/2014/main" val="1337861886"/>
                    </a:ext>
                  </a:extLst>
                </a:gridCol>
                <a:gridCol w="761521">
                  <a:extLst>
                    <a:ext uri="{9D8B030D-6E8A-4147-A177-3AD203B41FA5}">
                      <a16:colId xmlns:a16="http://schemas.microsoft.com/office/drawing/2014/main" val="187349202"/>
                    </a:ext>
                  </a:extLst>
                </a:gridCol>
                <a:gridCol w="731060">
                  <a:extLst>
                    <a:ext uri="{9D8B030D-6E8A-4147-A177-3AD203B41FA5}">
                      <a16:colId xmlns:a16="http://schemas.microsoft.com/office/drawing/2014/main" val="8862583"/>
                    </a:ext>
                  </a:extLst>
                </a:gridCol>
                <a:gridCol w="731060">
                  <a:extLst>
                    <a:ext uri="{9D8B030D-6E8A-4147-A177-3AD203B41FA5}">
                      <a16:colId xmlns:a16="http://schemas.microsoft.com/office/drawing/2014/main" val="957885958"/>
                    </a:ext>
                  </a:extLst>
                </a:gridCol>
                <a:gridCol w="731060">
                  <a:extLst>
                    <a:ext uri="{9D8B030D-6E8A-4147-A177-3AD203B41FA5}">
                      <a16:colId xmlns:a16="http://schemas.microsoft.com/office/drawing/2014/main" val="193146214"/>
                    </a:ext>
                  </a:extLst>
                </a:gridCol>
              </a:tblGrid>
              <a:tr h="144000">
                <a:tc gridSpan="3">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rPr>
                        <a:t>Revenue (PL)</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algn="l" fontAlgn="ctr"/>
                      <a:r>
                        <a:rPr lang="ko-KR" altLang="en-US" sz="900" b="0"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197336125"/>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04958091"/>
                  </a:ext>
                </a:extLst>
              </a:tr>
              <a:tr h="144000">
                <a:tc gridSpan="3">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5M</a:t>
                      </a:r>
                      <a:r>
                        <a:rPr lang="en-US" sz="900" b="0" i="0" u="none" strike="noStrike" baseline="30000">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81703547"/>
                  </a:ext>
                </a:extLst>
              </a:tr>
              <a:tr h="144000">
                <a:tc gridSpan="3">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126,695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111,683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90,097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29,758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8558410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상품매출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6,020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718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1,538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89076049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제품매출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121,276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111,354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88,694</a:t>
                      </a:r>
                    </a:p>
                  </a:txBody>
                  <a:tcPr marL="36000" marR="36000" marT="0" marB="0" anchor="ctr">
                    <a:lnL>
                      <a:noFill/>
                    </a:lnL>
                    <a:lnR>
                      <a:noFill/>
                    </a:lnR>
                    <a:lnT>
                      <a:noFill/>
                    </a:lnT>
                    <a:lnB>
                      <a:noFill/>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3110891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수출매출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7624122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판매장려금</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(575)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(423)</a:t>
                      </a:r>
                    </a:p>
                  </a:txBody>
                  <a:tcPr marL="36000" marR="36000" marT="0" marB="0" anchor="ctr">
                    <a:lnL>
                      <a:noFill/>
                    </a:lnL>
                    <a:lnR>
                      <a:noFill/>
                    </a:lnR>
                    <a:lnT>
                      <a:noFill/>
                    </a:lnT>
                    <a:lnB>
                      <a:noFill/>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6269323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매출에누리</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7400223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기타수입</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55618043"/>
                  </a:ext>
                </a:extLst>
              </a:tr>
            </a:tbl>
          </a:graphicData>
        </a:graphic>
      </p:graphicFrame>
      <p:graphicFrame>
        <p:nvGraphicFramePr>
          <p:cNvPr id="7" name="표 6">
            <a:extLst>
              <a:ext uri="{FF2B5EF4-FFF2-40B4-BE49-F238E27FC236}">
                <a16:creationId xmlns:a16="http://schemas.microsoft.com/office/drawing/2014/main" id="{EC050885-BB7B-485D-8302-944BCAACAB94}"/>
              </a:ext>
            </a:extLst>
          </p:cNvPr>
          <p:cNvGraphicFramePr>
            <a:graphicFrameLocks noGrp="1"/>
          </p:cNvGraphicFramePr>
          <p:nvPr>
            <p:extLst>
              <p:ext uri="{D42A27DB-BD31-4B8C-83A1-F6EECF244321}">
                <p14:modId xmlns:p14="http://schemas.microsoft.com/office/powerpoint/2010/main" val="2237639624"/>
              </p:ext>
            </p:extLst>
          </p:nvPr>
        </p:nvGraphicFramePr>
        <p:xfrm>
          <a:off x="601199" y="3013855"/>
          <a:ext cx="4071599" cy="1872000"/>
        </p:xfrm>
        <a:graphic>
          <a:graphicData uri="http://schemas.openxmlformats.org/drawingml/2006/table">
            <a:tbl>
              <a:tblPr/>
              <a:tblGrid>
                <a:gridCol w="131997">
                  <a:extLst>
                    <a:ext uri="{9D8B030D-6E8A-4147-A177-3AD203B41FA5}">
                      <a16:colId xmlns:a16="http://schemas.microsoft.com/office/drawing/2014/main" val="1183298387"/>
                    </a:ext>
                  </a:extLst>
                </a:gridCol>
                <a:gridCol w="131997">
                  <a:extLst>
                    <a:ext uri="{9D8B030D-6E8A-4147-A177-3AD203B41FA5}">
                      <a16:colId xmlns:a16="http://schemas.microsoft.com/office/drawing/2014/main" val="1395994019"/>
                    </a:ext>
                  </a:extLst>
                </a:gridCol>
                <a:gridCol w="852904">
                  <a:extLst>
                    <a:ext uri="{9D8B030D-6E8A-4147-A177-3AD203B41FA5}">
                      <a16:colId xmlns:a16="http://schemas.microsoft.com/office/drawing/2014/main" val="2111766764"/>
                    </a:ext>
                  </a:extLst>
                </a:gridCol>
                <a:gridCol w="761521">
                  <a:extLst>
                    <a:ext uri="{9D8B030D-6E8A-4147-A177-3AD203B41FA5}">
                      <a16:colId xmlns:a16="http://schemas.microsoft.com/office/drawing/2014/main" val="1941735853"/>
                    </a:ext>
                  </a:extLst>
                </a:gridCol>
                <a:gridCol w="731060">
                  <a:extLst>
                    <a:ext uri="{9D8B030D-6E8A-4147-A177-3AD203B41FA5}">
                      <a16:colId xmlns:a16="http://schemas.microsoft.com/office/drawing/2014/main" val="940759878"/>
                    </a:ext>
                  </a:extLst>
                </a:gridCol>
                <a:gridCol w="731060">
                  <a:extLst>
                    <a:ext uri="{9D8B030D-6E8A-4147-A177-3AD203B41FA5}">
                      <a16:colId xmlns:a16="http://schemas.microsoft.com/office/drawing/2014/main" val="1261555170"/>
                    </a:ext>
                  </a:extLst>
                </a:gridCol>
                <a:gridCol w="731060">
                  <a:extLst>
                    <a:ext uri="{9D8B030D-6E8A-4147-A177-3AD203B41FA5}">
                      <a16:colId xmlns:a16="http://schemas.microsoft.com/office/drawing/2014/main" val="4107894665"/>
                    </a:ext>
                  </a:extLst>
                </a:gridCol>
              </a:tblGrid>
              <a:tr h="144000">
                <a:tc gridSpan="3">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rPr>
                        <a:t>Revenue (PBC)</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620489810"/>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05617654"/>
                  </a:ext>
                </a:extLst>
              </a:tr>
              <a:tr h="144000">
                <a:tc gridSpan="3">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3M</a:t>
                      </a:r>
                      <a:r>
                        <a:rPr lang="en-US" sz="900" b="0" i="0" u="none" strike="noStrike" baseline="30000">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12110977"/>
                  </a:ext>
                </a:extLst>
              </a:tr>
              <a:tr h="144000">
                <a:tc gridSpan="3">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126,695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111,683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90,097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17,837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56420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제품매출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102,296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91,008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70,960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14,787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32489586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수출매출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4733334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상품매출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4,907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1,538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523819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6370840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판매수수료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19,592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14,540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19,572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6649239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재고반영</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6,000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2,561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4271358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계약부채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9907484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이연매출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7574294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판매장려금</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(575)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26671497"/>
                  </a:ext>
                </a:extLst>
              </a:tr>
            </a:tbl>
          </a:graphicData>
        </a:graphic>
      </p:graphicFrame>
      <p:sp>
        <p:nvSpPr>
          <p:cNvPr id="21" name="TextBox 20">
            <a:extLst>
              <a:ext uri="{FF2B5EF4-FFF2-40B4-BE49-F238E27FC236}">
                <a16:creationId xmlns:a16="http://schemas.microsoft.com/office/drawing/2014/main" id="{3B1E644F-25FA-4660-A50F-631A7872DB69}"/>
              </a:ext>
            </a:extLst>
          </p:cNvPr>
          <p:cNvSpPr txBox="1"/>
          <p:nvPr/>
        </p:nvSpPr>
        <p:spPr>
          <a:xfrm>
            <a:off x="601198" y="5263455"/>
            <a:ext cx="4071599" cy="692497"/>
          </a:xfrm>
          <a:prstGeom prst="rect">
            <a:avLst/>
          </a:prstGeom>
          <a:noFill/>
        </p:spPr>
        <p:txBody>
          <a:bodyPr wrap="square" lIns="0" tIns="0" rIns="0" bIns="0" rtlCol="0">
            <a:spAutoFit/>
          </a:bodyPr>
          <a:lstStyle/>
          <a:p>
            <a:pPr>
              <a:spcAft>
                <a:spcPts val="300"/>
              </a:spcAft>
            </a:pPr>
            <a:r>
              <a:rPr lang="en-US" altLang="ko-KR" sz="800" i="1">
                <a:latin typeface="Arial" panose="020B0604020202020204" pitchFamily="34" charset="0"/>
                <a:ea typeface="+mj-ea"/>
                <a:cs typeface="Arial" panose="020B0604020202020204" pitchFamily="34" charset="0"/>
              </a:rPr>
              <a:t>[Limitation]</a:t>
            </a:r>
          </a:p>
          <a:p>
            <a:pPr>
              <a:spcAft>
                <a:spcPts val="300"/>
              </a:spcAft>
            </a:pPr>
            <a:r>
              <a:rPr lang="en-US" altLang="ko-KR" sz="800" i="1">
                <a:latin typeface="Arial" panose="020B0604020202020204" pitchFamily="34" charset="0"/>
                <a:ea typeface="+mj-ea"/>
                <a:cs typeface="Arial" panose="020B0604020202020204" pitchFamily="34" charset="0"/>
              </a:rPr>
              <a:t>1. </a:t>
            </a:r>
            <a:r>
              <a:rPr lang="ko-KR" altLang="en-US" sz="800" i="1">
                <a:latin typeface="Arial" panose="020B0604020202020204" pitchFamily="34" charset="0"/>
                <a:ea typeface="+mj-ea"/>
                <a:cs typeface="Arial" panose="020B0604020202020204" pitchFamily="34" charset="0"/>
              </a:rPr>
              <a:t>회사로부터 개시결정일까지의 결산 매출데이터를 수령하지 못하였으며</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 제시 자료와 공시 재무제표상 매출 금액과의 차이가 존재함</a:t>
            </a:r>
            <a:endParaRPr lang="en-US" altLang="ko-KR" sz="800" i="1">
              <a:latin typeface="Arial" panose="020B0604020202020204" pitchFamily="34" charset="0"/>
              <a:ea typeface="+mj-ea"/>
              <a:cs typeface="Arial" panose="020B0604020202020204" pitchFamily="34" charset="0"/>
            </a:endParaRPr>
          </a:p>
          <a:p>
            <a:pPr>
              <a:spcAft>
                <a:spcPts val="300"/>
              </a:spcAft>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회사 제공 자료의 한계상 완전성 있는 </a:t>
            </a:r>
            <a:r>
              <a:rPr lang="en-US" altLang="ko-KR" sz="800" i="1">
                <a:latin typeface="Arial" panose="020B0604020202020204" pitchFamily="34" charset="0"/>
                <a:ea typeface="+mj-ea"/>
                <a:cs typeface="Arial" panose="020B0604020202020204" pitchFamily="34" charset="0"/>
              </a:rPr>
              <a:t>Revenue breakdown</a:t>
            </a:r>
            <a:r>
              <a:rPr lang="ko-KR" altLang="en-US" sz="800" i="1">
                <a:latin typeface="Arial" panose="020B0604020202020204" pitchFamily="34" charset="0"/>
                <a:ea typeface="+mj-ea"/>
                <a:cs typeface="Arial" panose="020B0604020202020204" pitchFamily="34" charset="0"/>
              </a:rPr>
              <a:t>은 불가하며</a:t>
            </a:r>
            <a:r>
              <a:rPr lang="en-US" altLang="ko-KR" sz="800" i="1">
                <a:latin typeface="Arial" panose="020B0604020202020204" pitchFamily="34" charset="0"/>
                <a:ea typeface="+mj-ea"/>
                <a:cs typeface="Arial" panose="020B0604020202020204" pitchFamily="34" charset="0"/>
              </a:rPr>
              <a:t>, breakdown</a:t>
            </a:r>
            <a:r>
              <a:rPr lang="ko-KR" altLang="en-US" sz="800" i="1">
                <a:latin typeface="Arial" panose="020B0604020202020204" pitchFamily="34" charset="0"/>
                <a:ea typeface="+mj-ea"/>
                <a:cs typeface="Arial" panose="020B0604020202020204" pitchFamily="34" charset="0"/>
              </a:rPr>
              <a:t>별 </a:t>
            </a:r>
            <a:r>
              <a:rPr lang="en-US" altLang="ko-KR" sz="800" i="1">
                <a:latin typeface="Arial" panose="020B0604020202020204" pitchFamily="34" charset="0"/>
                <a:ea typeface="+mj-ea"/>
                <a:cs typeface="Arial" panose="020B0604020202020204" pitchFamily="34" charset="0"/>
              </a:rPr>
              <a:t>P*Q data </a:t>
            </a:r>
            <a:r>
              <a:rPr lang="ko-KR" altLang="en-US" sz="800" i="1">
                <a:latin typeface="Arial" panose="020B0604020202020204" pitchFamily="34" charset="0"/>
                <a:ea typeface="+mj-ea"/>
                <a:cs typeface="Arial" panose="020B0604020202020204" pitchFamily="34" charset="0"/>
              </a:rPr>
              <a:t>또한 수령하지 못하여 분석에 한계가 존재함</a:t>
            </a:r>
          </a:p>
        </p:txBody>
      </p:sp>
      <p:sp>
        <p:nvSpPr>
          <p:cNvPr id="23" name="TextBox 22">
            <a:extLst>
              <a:ext uri="{FF2B5EF4-FFF2-40B4-BE49-F238E27FC236}">
                <a16:creationId xmlns:a16="http://schemas.microsoft.com/office/drawing/2014/main" id="{4D70659D-BCF9-448D-BD0C-0B1A2A0F63CE}"/>
              </a:ext>
            </a:extLst>
          </p:cNvPr>
          <p:cNvSpPr txBox="1"/>
          <p:nvPr/>
        </p:nvSpPr>
        <p:spPr>
          <a:xfrm>
            <a:off x="601198" y="4915682"/>
            <a:ext cx="4071599" cy="246221"/>
          </a:xfrm>
          <a:prstGeom prst="rect">
            <a:avLst/>
          </a:prstGeom>
          <a:noFill/>
        </p:spPr>
        <p:txBody>
          <a:bodyPr wrap="square" lIns="0" tIns="0" rIns="0" bIns="0" rtlCol="0">
            <a:spAutoFit/>
          </a:bodyPr>
          <a:lstStyle/>
          <a:p>
            <a:r>
              <a:rPr lang="en-US" altLang="ko-KR" sz="800">
                <a:latin typeface="Arial" panose="020B0604020202020204" pitchFamily="34" charset="0"/>
                <a:ea typeface="+mj-ea"/>
                <a:cs typeface="Arial" panose="020B0604020202020204" pitchFamily="34" charset="0"/>
              </a:rPr>
              <a:t>Note 1: </a:t>
            </a:r>
            <a:r>
              <a:rPr lang="ko-KR" altLang="en-US" sz="800">
                <a:latin typeface="Arial" panose="020B0604020202020204" pitchFamily="34" charset="0"/>
                <a:ea typeface="+mj-ea"/>
                <a:cs typeface="Arial" panose="020B0604020202020204" pitchFamily="34" charset="0"/>
              </a:rPr>
              <a:t>회사</a:t>
            </a:r>
            <a:r>
              <a:rPr lang="en-US" altLang="ko-KR" sz="800">
                <a:latin typeface="Arial" panose="020B0604020202020204" pitchFamily="34" charset="0"/>
                <a:ea typeface="+mj-ea"/>
                <a:cs typeface="Arial" panose="020B0604020202020204" pitchFamily="34" charset="0"/>
              </a:rPr>
              <a:t> </a:t>
            </a:r>
            <a:r>
              <a:rPr lang="ko-KR" altLang="en-US" sz="800">
                <a:latin typeface="Arial" panose="020B0604020202020204" pitchFamily="34" charset="0"/>
                <a:ea typeface="+mj-ea"/>
                <a:cs typeface="Arial" panose="020B0604020202020204" pitchFamily="34" charset="0"/>
              </a:rPr>
              <a:t>제시 </a:t>
            </a:r>
            <a:r>
              <a:rPr lang="en-US" altLang="ko-KR" sz="800">
                <a:latin typeface="Arial" panose="020B0604020202020204" pitchFamily="34" charset="0"/>
                <a:ea typeface="+mj-ea"/>
                <a:cs typeface="Arial" panose="020B0604020202020204" pitchFamily="34" charset="0"/>
              </a:rPr>
              <a:t>2022</a:t>
            </a:r>
            <a:r>
              <a:rPr lang="ko-KR" altLang="en-US" sz="800">
                <a:latin typeface="Arial" panose="020B0604020202020204" pitchFamily="34" charset="0"/>
                <a:ea typeface="+mj-ea"/>
                <a:cs typeface="Arial" panose="020B0604020202020204" pitchFamily="34" charset="0"/>
              </a:rPr>
              <a:t>년 </a:t>
            </a:r>
            <a:r>
              <a:rPr lang="en-US" altLang="ko-KR" sz="800">
                <a:latin typeface="Arial" panose="020B0604020202020204" pitchFamily="34" charset="0"/>
                <a:ea typeface="+mj-ea"/>
                <a:cs typeface="Arial" panose="020B0604020202020204" pitchFamily="34" charset="0"/>
              </a:rPr>
              <a:t>5</a:t>
            </a:r>
            <a:r>
              <a:rPr lang="ko-KR" altLang="en-US" sz="800">
                <a:latin typeface="Arial" panose="020B0604020202020204" pitchFamily="34" charset="0"/>
                <a:ea typeface="+mj-ea"/>
                <a:cs typeface="Arial" panose="020B0604020202020204" pitchFamily="34" charset="0"/>
              </a:rPr>
              <a:t>월 월간보고서상 </a:t>
            </a:r>
            <a:r>
              <a:rPr lang="en-US" altLang="ko-KR" sz="800">
                <a:latin typeface="Arial" panose="020B0604020202020204" pitchFamily="34" charset="0"/>
                <a:ea typeface="+mj-ea"/>
                <a:cs typeface="Arial" panose="020B0604020202020204" pitchFamily="34" charset="0"/>
              </a:rPr>
              <a:t>2022</a:t>
            </a:r>
            <a:r>
              <a:rPr lang="ko-KR" altLang="en-US" sz="800">
                <a:latin typeface="Arial" panose="020B0604020202020204" pitchFamily="34" charset="0"/>
                <a:ea typeface="+mj-ea"/>
                <a:cs typeface="Arial" panose="020B0604020202020204" pitchFamily="34" charset="0"/>
              </a:rPr>
              <a:t>년 </a:t>
            </a:r>
            <a:r>
              <a:rPr lang="en-US" altLang="ko-KR" sz="800">
                <a:latin typeface="Arial" panose="020B0604020202020204" pitchFamily="34" charset="0"/>
                <a:ea typeface="+mj-ea"/>
                <a:cs typeface="Arial" panose="020B0604020202020204" pitchFamily="34" charset="0"/>
              </a:rPr>
              <a:t>5</a:t>
            </a:r>
            <a:r>
              <a:rPr lang="ko-KR" altLang="en-US" sz="800">
                <a:latin typeface="Arial" panose="020B0604020202020204" pitchFamily="34" charset="0"/>
                <a:ea typeface="+mj-ea"/>
                <a:cs typeface="Arial" panose="020B0604020202020204" pitchFamily="34" charset="0"/>
              </a:rPr>
              <a:t>월까지의 매출에 해당함</a:t>
            </a:r>
            <a:endParaRPr lang="en-US" altLang="ko-KR" sz="800">
              <a:latin typeface="Arial" panose="020B0604020202020204" pitchFamily="34" charset="0"/>
              <a:ea typeface="+mj-ea"/>
              <a:cs typeface="Arial" panose="020B0604020202020204" pitchFamily="34" charset="0"/>
            </a:endParaRPr>
          </a:p>
          <a:p>
            <a:r>
              <a:rPr lang="en-US" altLang="ko-KR" sz="800">
                <a:latin typeface="Arial" panose="020B0604020202020204" pitchFamily="34" charset="0"/>
                <a:ea typeface="+mj-ea"/>
                <a:cs typeface="Arial" panose="020B0604020202020204" pitchFamily="34" charset="0"/>
              </a:rPr>
              <a:t>Note 2: </a:t>
            </a:r>
            <a:r>
              <a:rPr lang="ko-KR" altLang="en-US" sz="800">
                <a:latin typeface="Arial" panose="020B0604020202020204" pitchFamily="34" charset="0"/>
                <a:ea typeface="+mj-ea"/>
                <a:cs typeface="Arial" panose="020B0604020202020204" pitchFamily="34" charset="0"/>
              </a:rPr>
              <a:t>회사</a:t>
            </a:r>
            <a:r>
              <a:rPr lang="en-US" altLang="ko-KR" sz="800">
                <a:latin typeface="Arial" panose="020B0604020202020204" pitchFamily="34" charset="0"/>
                <a:ea typeface="+mj-ea"/>
                <a:cs typeface="Arial" panose="020B0604020202020204" pitchFamily="34" charset="0"/>
              </a:rPr>
              <a:t> </a:t>
            </a:r>
            <a:r>
              <a:rPr lang="ko-KR" altLang="en-US" sz="800">
                <a:latin typeface="Arial" panose="020B0604020202020204" pitchFamily="34" charset="0"/>
                <a:ea typeface="+mj-ea"/>
                <a:cs typeface="Arial" panose="020B0604020202020204" pitchFamily="34" charset="0"/>
              </a:rPr>
              <a:t>제시 </a:t>
            </a:r>
            <a:r>
              <a:rPr lang="en-US" altLang="ko-KR" sz="800">
                <a:latin typeface="Arial" panose="020B0604020202020204" pitchFamily="34" charset="0"/>
                <a:ea typeface="+mj-ea"/>
                <a:cs typeface="Arial" panose="020B0604020202020204" pitchFamily="34" charset="0"/>
              </a:rPr>
              <a:t>2022</a:t>
            </a:r>
            <a:r>
              <a:rPr lang="ko-KR" altLang="en-US" sz="800">
                <a:latin typeface="Arial" panose="020B0604020202020204" pitchFamily="34" charset="0"/>
                <a:ea typeface="+mj-ea"/>
                <a:cs typeface="Arial" panose="020B0604020202020204" pitchFamily="34" charset="0"/>
              </a:rPr>
              <a:t>년 </a:t>
            </a:r>
            <a:r>
              <a:rPr lang="en-US" altLang="ko-KR" sz="800">
                <a:latin typeface="Arial" panose="020B0604020202020204" pitchFamily="34" charset="0"/>
                <a:ea typeface="+mj-ea"/>
                <a:cs typeface="Arial" panose="020B0604020202020204" pitchFamily="34" charset="0"/>
              </a:rPr>
              <a:t>3</a:t>
            </a:r>
            <a:r>
              <a:rPr lang="ko-KR" altLang="en-US" sz="800">
                <a:latin typeface="Arial" panose="020B0604020202020204" pitchFamily="34" charset="0"/>
                <a:ea typeface="+mj-ea"/>
                <a:cs typeface="Arial" panose="020B0604020202020204" pitchFamily="34" charset="0"/>
              </a:rPr>
              <a:t>월까지의 매출 세부 자료상 매출에 해당하며</a:t>
            </a:r>
            <a:r>
              <a:rPr lang="en-US" altLang="ko-KR" sz="800">
                <a:latin typeface="Arial" panose="020B0604020202020204" pitchFamily="34" charset="0"/>
                <a:ea typeface="+mj-ea"/>
                <a:cs typeface="Arial" panose="020B0604020202020204" pitchFamily="34" charset="0"/>
              </a:rPr>
              <a:t>, </a:t>
            </a:r>
            <a:r>
              <a:rPr lang="ko-KR" altLang="en-US" sz="800">
                <a:latin typeface="Arial" panose="020B0604020202020204" pitchFamily="34" charset="0"/>
                <a:ea typeface="+mj-ea"/>
                <a:cs typeface="Arial" panose="020B0604020202020204" pitchFamily="34" charset="0"/>
              </a:rPr>
              <a:t>분석 대상 매출임</a:t>
            </a:r>
          </a:p>
        </p:txBody>
      </p:sp>
      <p:graphicFrame>
        <p:nvGraphicFramePr>
          <p:cNvPr id="3" name="표 2">
            <a:extLst>
              <a:ext uri="{FF2B5EF4-FFF2-40B4-BE49-F238E27FC236}">
                <a16:creationId xmlns:a16="http://schemas.microsoft.com/office/drawing/2014/main" id="{701549F8-6CF2-4E00-A461-C495DE60C64E}"/>
              </a:ext>
            </a:extLst>
          </p:cNvPr>
          <p:cNvGraphicFramePr>
            <a:graphicFrameLocks noGrp="1"/>
          </p:cNvGraphicFramePr>
          <p:nvPr>
            <p:extLst>
              <p:ext uri="{D42A27DB-BD31-4B8C-83A1-F6EECF244321}">
                <p14:modId xmlns:p14="http://schemas.microsoft.com/office/powerpoint/2010/main" val="1120476573"/>
              </p:ext>
            </p:extLst>
          </p:nvPr>
        </p:nvGraphicFramePr>
        <p:xfrm>
          <a:off x="5290657" y="3195127"/>
          <a:ext cx="1371600" cy="1219200"/>
        </p:xfrm>
        <a:graphic>
          <a:graphicData uri="http://schemas.openxmlformats.org/drawingml/2006/table">
            <a:tbl>
              <a:tblPr/>
              <a:tblGrid>
                <a:gridCol w="685800">
                  <a:extLst>
                    <a:ext uri="{9D8B030D-6E8A-4147-A177-3AD203B41FA5}">
                      <a16:colId xmlns:a16="http://schemas.microsoft.com/office/drawing/2014/main" val="654319456"/>
                    </a:ext>
                  </a:extLst>
                </a:gridCol>
                <a:gridCol w="685800">
                  <a:extLst>
                    <a:ext uri="{9D8B030D-6E8A-4147-A177-3AD203B41FA5}">
                      <a16:colId xmlns:a16="http://schemas.microsoft.com/office/drawing/2014/main" val="1414184666"/>
                    </a:ext>
                  </a:extLst>
                </a:gridCol>
              </a:tblGrid>
              <a:tr h="99298">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PBC</a:t>
                      </a:r>
                    </a:p>
                  </a:txBody>
                  <a:tcPr marL="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PL</a:t>
                      </a:r>
                    </a:p>
                  </a:txBody>
                  <a:tcPr marL="0" marR="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417846493"/>
                  </a:ext>
                </a:extLst>
              </a:tr>
              <a:tr h="99298">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제품매출</a:t>
                      </a:r>
                    </a:p>
                  </a:txBody>
                  <a:tcPr marL="0" marR="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제품매출</a:t>
                      </a:r>
                    </a:p>
                  </a:txBody>
                  <a:tcPr marL="0" marR="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59060908"/>
                  </a:ext>
                </a:extLst>
              </a:tr>
              <a:tr h="99298">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수출매출</a:t>
                      </a:r>
                    </a:p>
                  </a:txBody>
                  <a:tcPr marL="0" marR="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상품매출</a:t>
                      </a:r>
                    </a:p>
                  </a:txBody>
                  <a:tcPr marL="0" marR="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72912957"/>
                  </a:ext>
                </a:extLst>
              </a:tr>
              <a:tr h="99298">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상품매출</a:t>
                      </a:r>
                    </a:p>
                  </a:txBody>
                  <a:tcPr marL="0" marR="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상품매출</a:t>
                      </a:r>
                    </a:p>
                  </a:txBody>
                  <a:tcPr marL="0" marR="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9703268"/>
                  </a:ext>
                </a:extLst>
              </a:tr>
              <a:tr h="99298">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기타매출</a:t>
                      </a:r>
                    </a:p>
                  </a:txBody>
                  <a:tcPr marL="0" marR="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기타수입</a:t>
                      </a:r>
                    </a:p>
                  </a:txBody>
                  <a:tcPr marL="0" marR="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37569188"/>
                  </a:ext>
                </a:extLst>
              </a:tr>
              <a:tr h="99298">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판매수수료</a:t>
                      </a:r>
                    </a:p>
                  </a:txBody>
                  <a:tcPr marL="0" marR="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제품매출</a:t>
                      </a:r>
                    </a:p>
                  </a:txBody>
                  <a:tcPr marL="0" marR="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93770933"/>
                  </a:ext>
                </a:extLst>
              </a:tr>
              <a:tr h="99298">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재고반영</a:t>
                      </a:r>
                    </a:p>
                  </a:txBody>
                  <a:tcPr marL="0" marR="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제품매출</a:t>
                      </a:r>
                    </a:p>
                  </a:txBody>
                  <a:tcPr marL="0" marR="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1072668"/>
                  </a:ext>
                </a:extLst>
              </a:tr>
              <a:tr h="99298">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계약부채</a:t>
                      </a:r>
                    </a:p>
                  </a:txBody>
                  <a:tcPr marL="0" marR="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제품매출</a:t>
                      </a:r>
                    </a:p>
                  </a:txBody>
                  <a:tcPr marL="0" marR="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47994513"/>
                  </a:ext>
                </a:extLst>
              </a:tr>
              <a:tr h="99298">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이연매출</a:t>
                      </a:r>
                    </a:p>
                  </a:txBody>
                  <a:tcPr marL="0" marR="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제품매출</a:t>
                      </a:r>
                    </a:p>
                  </a:txBody>
                  <a:tcPr marL="0" marR="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7080650"/>
                  </a:ext>
                </a:extLst>
              </a:tr>
              <a:tr h="99298">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판매장려금</a:t>
                      </a:r>
                    </a:p>
                  </a:txBody>
                  <a:tcPr marL="0" marR="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판매장려금</a:t>
                      </a:r>
                    </a:p>
                  </a:txBody>
                  <a:tcPr marL="0" marR="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49180930"/>
                  </a:ext>
                </a:extLst>
              </a:tr>
            </a:tbl>
          </a:graphicData>
        </a:graphic>
      </p:graphicFrame>
    </p:spTree>
    <p:extLst>
      <p:ext uri="{BB962C8B-B14F-4D97-AF65-F5344CB8AC3E}">
        <p14:creationId xmlns:p14="http://schemas.microsoft.com/office/powerpoint/2010/main" val="2217843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
          <p:cNvSpPr>
            <a:spLocks/>
          </p:cNvSpPr>
          <p:nvPr/>
        </p:nvSpPr>
        <p:spPr bwMode="auto">
          <a:xfrm>
            <a:off x="672108" y="2750337"/>
            <a:ext cx="581620" cy="546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spAutoFit/>
          </a:bodyPr>
          <a:lstStyle/>
          <a:p>
            <a:pPr algn="ctr" defTabSz="844073">
              <a:defRPr/>
            </a:pPr>
            <a:r>
              <a:rPr lang="en-US" altLang="en-US" sz="3300" b="1">
                <a:solidFill>
                  <a:srgbClr val="000000"/>
                </a:solidFill>
                <a:latin typeface="Arial"/>
              </a:rPr>
              <a:t>0</a:t>
            </a:r>
            <a:r>
              <a:rPr lang="en-US" altLang="en-US" sz="3300" b="1">
                <a:solidFill>
                  <a:srgbClr val="000000"/>
                </a:solidFill>
              </a:rPr>
              <a:t>1</a:t>
            </a:r>
            <a:endParaRPr lang="en-US" altLang="en-US" sz="3300" b="1">
              <a:solidFill>
                <a:srgbClr val="000000"/>
              </a:solidFill>
              <a:latin typeface="Arial"/>
            </a:endParaRPr>
          </a:p>
        </p:txBody>
      </p:sp>
      <p:sp>
        <p:nvSpPr>
          <p:cNvPr id="12" name="제목 11"/>
          <p:cNvSpPr>
            <a:spLocks noGrp="1"/>
          </p:cNvSpPr>
          <p:nvPr>
            <p:ph type="title"/>
          </p:nvPr>
        </p:nvSpPr>
        <p:spPr>
          <a:xfrm>
            <a:off x="1511881" y="2441422"/>
            <a:ext cx="4212909" cy="1114948"/>
          </a:xfrm>
        </p:spPr>
        <p:txBody>
          <a:bodyPr anchor="ctr"/>
          <a:lstStyle/>
          <a:p>
            <a:pPr>
              <a:lnSpc>
                <a:spcPct val="100000"/>
              </a:lnSpc>
            </a:pPr>
            <a:r>
              <a:rPr lang="en-US" altLang="ko-KR" sz="5000" b="1">
                <a:latin typeface="+mj-lt"/>
                <a:ea typeface="맑은 고딕" panose="020B0503020000020004" pitchFamily="50" charset="-127"/>
              </a:rPr>
              <a:t>Financial Due Diligence</a:t>
            </a:r>
            <a:endParaRPr lang="ko-KR" altLang="en-US" sz="5000" b="1">
              <a:latin typeface="+mj-lt"/>
              <a:ea typeface="맑은 고딕" panose="020B0503020000020004" pitchFamily="50" charset="-127"/>
            </a:endParaRPr>
          </a:p>
        </p:txBody>
      </p:sp>
    </p:spTree>
    <p:extLst>
      <p:ext uri="{BB962C8B-B14F-4D97-AF65-F5344CB8AC3E}">
        <p14:creationId xmlns:p14="http://schemas.microsoft.com/office/powerpoint/2010/main" val="2076428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Revenue (2/5)</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8" name="TextBox 7">
            <a:extLst>
              <a:ext uri="{FF2B5EF4-FFF2-40B4-BE49-F238E27FC236}">
                <a16:creationId xmlns:a16="http://schemas.microsoft.com/office/drawing/2014/main" id="{41BF559C-F274-4BA9-9FB4-44072CC4B562}"/>
              </a:ext>
            </a:extLst>
          </p:cNvPr>
          <p:cNvSpPr txBox="1"/>
          <p:nvPr/>
        </p:nvSpPr>
        <p:spPr>
          <a:xfrm>
            <a:off x="4953000" y="1515600"/>
            <a:ext cx="4351800" cy="4390250"/>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Revenue by Channel</a:t>
            </a:r>
            <a:r>
              <a:rPr kumimoji="0" lang="en-US" altLang="ko-KR" sz="900" b="1" i="0" u="sng" strike="noStrike" kern="1200" cap="none" spc="0" normalizeH="0" baseline="30000" noProof="0">
                <a:ln>
                  <a:noFill/>
                </a:ln>
                <a:solidFill>
                  <a:srgbClr val="000000"/>
                </a:solidFill>
                <a:effectLst/>
                <a:uLnTx/>
                <a:uFillTx/>
                <a:latin typeface="Arial" panose="020B0604020202020204" pitchFamily="34" charset="0"/>
                <a:ea typeface="+mn-ea"/>
                <a:cs typeface="Arial" panose="020B0604020202020204" pitchFamily="34" charset="0"/>
              </a:rPr>
              <a:t>1</a:t>
            </a: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a:solidFill>
                  <a:srgbClr val="000000"/>
                </a:solidFill>
                <a:latin typeface="Arial" panose="020B0604020202020204" pitchFamily="34" charset="0"/>
                <a:cs typeface="Arial" panose="020B0604020202020204" pitchFamily="34" charset="0"/>
              </a:rPr>
              <a:t>회사 제공 자료에 따라 </a:t>
            </a:r>
            <a:r>
              <a:rPr lang="ko-KR" altLang="en-US" sz="900" err="1">
                <a:solidFill>
                  <a:srgbClr val="000000"/>
                </a:solidFill>
                <a:latin typeface="Arial" panose="020B0604020202020204" pitchFamily="34" charset="0"/>
                <a:cs typeface="Arial" panose="020B0604020202020204" pitchFamily="34" charset="0"/>
              </a:rPr>
              <a:t>채널별</a:t>
            </a:r>
            <a:r>
              <a:rPr lang="ko-KR" altLang="en-US" sz="900">
                <a:solidFill>
                  <a:srgbClr val="000000"/>
                </a:solidFill>
                <a:latin typeface="Arial" panose="020B0604020202020204" pitchFamily="34" charset="0"/>
                <a:cs typeface="Arial" panose="020B0604020202020204" pitchFamily="34" charset="0"/>
              </a:rPr>
              <a:t> 제품 매출액을 정리한 결과</a:t>
            </a:r>
            <a:r>
              <a:rPr lang="en-US" altLang="ko-KR" sz="900">
                <a:solidFill>
                  <a:srgbClr val="000000"/>
                </a:solidFill>
                <a:latin typeface="Arial" panose="020B0604020202020204" pitchFamily="34" charset="0"/>
                <a:cs typeface="Arial" panose="020B0604020202020204" pitchFamily="34" charset="0"/>
              </a:rPr>
              <a:t>, </a:t>
            </a:r>
            <a:r>
              <a:rPr lang="ko-KR" altLang="en-US" sz="900" err="1">
                <a:solidFill>
                  <a:srgbClr val="000000"/>
                </a:solidFill>
                <a:latin typeface="Arial" panose="020B0604020202020204" pitchFamily="34" charset="0"/>
                <a:cs typeface="Arial" panose="020B0604020202020204" pitchFamily="34" charset="0"/>
              </a:rPr>
              <a:t>채널별</a:t>
            </a:r>
            <a:r>
              <a:rPr lang="ko-KR" altLang="en-US" sz="900">
                <a:solidFill>
                  <a:srgbClr val="000000"/>
                </a:solidFill>
                <a:latin typeface="Arial" panose="020B0604020202020204" pitchFamily="34" charset="0"/>
                <a:cs typeface="Arial" panose="020B0604020202020204" pitchFamily="34" charset="0"/>
              </a:rPr>
              <a:t> 매출액 비중은 다음과 같음</a:t>
            </a: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대리점 및 할인점을 통한 매출 비중은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대비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년에 각각 약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6%p, 11%p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감소하였으며</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일반점</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및 홈쇼핑을 통한 매출 비중이 각각 약 </a:t>
            </a:r>
            <a:r>
              <a:rPr lang="en-US" altLang="ko-KR" sz="900">
                <a:solidFill>
                  <a:srgbClr val="000000"/>
                </a:solidFill>
                <a:latin typeface="Arial" panose="020B0604020202020204" pitchFamily="34" charset="0"/>
                <a:cs typeface="Arial" panose="020B0604020202020204" pitchFamily="34" charset="0"/>
              </a:rPr>
              <a:t>7%p, 13%p </a:t>
            </a:r>
            <a:r>
              <a:rPr lang="ko-KR" altLang="en-US" sz="900">
                <a:solidFill>
                  <a:srgbClr val="000000"/>
                </a:solidFill>
                <a:latin typeface="Arial" panose="020B0604020202020204" pitchFamily="34" charset="0"/>
                <a:cs typeface="Arial" panose="020B0604020202020204" pitchFamily="34" charset="0"/>
              </a:rPr>
              <a:t>증가한 것으로 분석됨</a:t>
            </a: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특히</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홈쇼핑을 통한 매출은 매년 매출 규모 또한 증가하는 추세를 보이며 회사의 매출 감소를 방어하는 데 기여하고 있음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Title 1">
            <a:extLst>
              <a:ext uri="{FF2B5EF4-FFF2-40B4-BE49-F238E27FC236}">
                <a16:creationId xmlns:a16="http://schemas.microsoft.com/office/drawing/2014/main" id="{B59B5EA7-AE22-4497-89CD-35035A4E74C2}"/>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회사의 매출 감소는 </a:t>
            </a:r>
            <a:r>
              <a:rPr lang="en-US" altLang="ko-KR" sz="1000" b="1">
                <a:solidFill>
                  <a:srgbClr val="002997"/>
                </a:solidFill>
                <a:latin typeface="Arial" panose="020B0604020202020204" pitchFamily="34" charset="0"/>
                <a:ea typeface="+mj-ea"/>
                <a:cs typeface="Arial" panose="020B0604020202020204" pitchFamily="34" charset="0"/>
              </a:rPr>
              <a:t>Covid-19 </a:t>
            </a:r>
            <a:r>
              <a:rPr lang="ko-KR" altLang="en-US" sz="1000" b="1">
                <a:solidFill>
                  <a:srgbClr val="002997"/>
                </a:solidFill>
                <a:latin typeface="Arial" panose="020B0604020202020204" pitchFamily="34" charset="0"/>
                <a:ea typeface="+mj-ea"/>
                <a:cs typeface="Arial" panose="020B0604020202020204" pitchFamily="34" charset="0"/>
              </a:rPr>
              <a:t>이후 특히 대리점</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할인점 등 채널로의 매출 규모가 감소한 데 기인하였으나</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홈쇼핑 채널로의 매출이 매년 증가하고 있는 모습을 보이며 매출 감소를 일부 방어하고 있음</a:t>
            </a:r>
            <a:endParaRPr lang="en-US" altLang="ko-KR" sz="1000" b="1">
              <a:solidFill>
                <a:srgbClr val="002997"/>
              </a:solidFill>
              <a:latin typeface="Arial" panose="020B0604020202020204" pitchFamily="34" charset="0"/>
              <a:ea typeface="+mj-ea"/>
              <a:cs typeface="Arial" panose="020B0604020202020204" pitchFamily="34" charset="0"/>
            </a:endParaRPr>
          </a:p>
        </p:txBody>
      </p:sp>
      <p:sp>
        <p:nvSpPr>
          <p:cNvPr id="20" name="직사각형 119">
            <a:extLst>
              <a:ext uri="{FF2B5EF4-FFF2-40B4-BE49-F238E27FC236}">
                <a16:creationId xmlns:a16="http://schemas.microsoft.com/office/drawing/2014/main" id="{3C100B1F-09E5-4EF6-A8FB-35C0243940A2}"/>
              </a:ext>
            </a:extLst>
          </p:cNvPr>
          <p:cNvSpPr/>
          <p:nvPr/>
        </p:nvSpPr>
        <p:spPr bwMode="auto">
          <a:xfrm>
            <a:off x="-511734" y="6048231"/>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21" name="TextBox 20">
            <a:extLst>
              <a:ext uri="{FF2B5EF4-FFF2-40B4-BE49-F238E27FC236}">
                <a16:creationId xmlns:a16="http://schemas.microsoft.com/office/drawing/2014/main" id="{3B1E644F-25FA-4660-A50F-631A7872DB69}"/>
              </a:ext>
            </a:extLst>
          </p:cNvPr>
          <p:cNvSpPr txBox="1"/>
          <p:nvPr/>
        </p:nvSpPr>
        <p:spPr>
          <a:xfrm>
            <a:off x="601198" y="4995007"/>
            <a:ext cx="4071599" cy="1100301"/>
          </a:xfrm>
          <a:prstGeom prst="rect">
            <a:avLst/>
          </a:prstGeom>
          <a:noFill/>
        </p:spPr>
        <p:txBody>
          <a:bodyPr wrap="square" lIns="0" tIns="0" rIns="0" bIns="0" rtlCol="0">
            <a:spAutoFit/>
          </a:bodyPr>
          <a:lstStyle/>
          <a:p>
            <a:pPr>
              <a:spcAft>
                <a:spcPts val="300"/>
              </a:spcAft>
            </a:pPr>
            <a:r>
              <a:rPr lang="en-US" altLang="ko-KR" sz="800" i="1">
                <a:latin typeface="Arial" panose="020B0604020202020204" pitchFamily="34" charset="0"/>
                <a:ea typeface="+mj-ea"/>
                <a:cs typeface="Arial" panose="020B0604020202020204" pitchFamily="34" charset="0"/>
              </a:rPr>
              <a:t>[Limitation]</a:t>
            </a:r>
          </a:p>
          <a:p>
            <a:pPr>
              <a:spcAft>
                <a:spcPts val="300"/>
              </a:spcAft>
            </a:pPr>
            <a:r>
              <a:rPr lang="en-US" altLang="ko-KR" sz="800" i="1">
                <a:latin typeface="Arial" panose="020B0604020202020204" pitchFamily="34" charset="0"/>
                <a:ea typeface="+mj-ea"/>
                <a:cs typeface="Arial" panose="020B0604020202020204" pitchFamily="34" charset="0"/>
              </a:rPr>
              <a:t>1. </a:t>
            </a:r>
            <a:r>
              <a:rPr lang="ko-KR" altLang="en-US" sz="800" i="1">
                <a:latin typeface="Arial" panose="020B0604020202020204" pitchFamily="34" charset="0"/>
                <a:ea typeface="+mj-ea"/>
                <a:cs typeface="Arial" panose="020B0604020202020204" pitchFamily="34" charset="0"/>
              </a:rPr>
              <a:t>회사로부터 개시결정일까지의 결산 매출데이터를 수령하지 못하였으며</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 제시 자료와 공시 재무제표상 매출 금액과의 차이가 존재함</a:t>
            </a:r>
            <a:endParaRPr lang="en-US" altLang="ko-KR" sz="800" i="1">
              <a:latin typeface="Arial" panose="020B0604020202020204" pitchFamily="34" charset="0"/>
              <a:ea typeface="+mj-ea"/>
              <a:cs typeface="Arial" panose="020B0604020202020204" pitchFamily="34" charset="0"/>
            </a:endParaRPr>
          </a:p>
          <a:p>
            <a:pPr>
              <a:spcAft>
                <a:spcPts val="300"/>
              </a:spcAft>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회사 제공 자료의 한계상 완전성 있는 </a:t>
            </a:r>
            <a:r>
              <a:rPr lang="en-US" altLang="ko-KR" sz="800" i="1">
                <a:latin typeface="Arial" panose="020B0604020202020204" pitchFamily="34" charset="0"/>
                <a:ea typeface="+mj-ea"/>
                <a:cs typeface="Arial" panose="020B0604020202020204" pitchFamily="34" charset="0"/>
              </a:rPr>
              <a:t>Revenue breakdown</a:t>
            </a:r>
            <a:r>
              <a:rPr lang="ko-KR" altLang="en-US" sz="800" i="1">
                <a:latin typeface="Arial" panose="020B0604020202020204" pitchFamily="34" charset="0"/>
                <a:ea typeface="+mj-ea"/>
                <a:cs typeface="Arial" panose="020B0604020202020204" pitchFamily="34" charset="0"/>
              </a:rPr>
              <a:t>은 불가하며</a:t>
            </a:r>
            <a:r>
              <a:rPr lang="en-US" altLang="ko-KR" sz="800" i="1">
                <a:latin typeface="Arial" panose="020B0604020202020204" pitchFamily="34" charset="0"/>
                <a:ea typeface="+mj-ea"/>
                <a:cs typeface="Arial" panose="020B0604020202020204" pitchFamily="34" charset="0"/>
              </a:rPr>
              <a:t>, breakdown</a:t>
            </a:r>
            <a:r>
              <a:rPr lang="ko-KR" altLang="en-US" sz="800" i="1">
                <a:latin typeface="Arial" panose="020B0604020202020204" pitchFamily="34" charset="0"/>
                <a:ea typeface="+mj-ea"/>
                <a:cs typeface="Arial" panose="020B0604020202020204" pitchFamily="34" charset="0"/>
              </a:rPr>
              <a:t>별 </a:t>
            </a:r>
            <a:r>
              <a:rPr lang="en-US" altLang="ko-KR" sz="800" i="1">
                <a:latin typeface="Arial" panose="020B0604020202020204" pitchFamily="34" charset="0"/>
                <a:ea typeface="+mj-ea"/>
                <a:cs typeface="Arial" panose="020B0604020202020204" pitchFamily="34" charset="0"/>
              </a:rPr>
              <a:t>P*Q data </a:t>
            </a:r>
            <a:r>
              <a:rPr lang="ko-KR" altLang="en-US" sz="800" i="1">
                <a:latin typeface="Arial" panose="020B0604020202020204" pitchFamily="34" charset="0"/>
                <a:ea typeface="+mj-ea"/>
                <a:cs typeface="Arial" panose="020B0604020202020204" pitchFamily="34" charset="0"/>
              </a:rPr>
              <a:t>또한 수령하지 못하여 분석에 한계가 존재함</a:t>
            </a:r>
            <a:endParaRPr lang="en-US" altLang="ko-KR" sz="800" i="1">
              <a:latin typeface="Arial" panose="020B0604020202020204" pitchFamily="34" charset="0"/>
              <a:ea typeface="+mj-ea"/>
              <a:cs typeface="Arial" panose="020B0604020202020204" pitchFamily="34" charset="0"/>
            </a:endParaRPr>
          </a:p>
          <a:p>
            <a:pPr>
              <a:spcAft>
                <a:spcPts val="300"/>
              </a:spcAft>
            </a:pPr>
            <a:r>
              <a:rPr lang="en-US" altLang="ko-KR" sz="800" i="1">
                <a:solidFill>
                  <a:srgbClr val="000000"/>
                </a:solidFill>
                <a:latin typeface="Arial" panose="020B0604020202020204" pitchFamily="34" charset="0"/>
                <a:cs typeface="Arial" panose="020B0604020202020204" pitchFamily="34" charset="0"/>
              </a:rPr>
              <a:t>3. </a:t>
            </a:r>
            <a:r>
              <a:rPr lang="ko-KR" altLang="en-US" sz="800" i="1">
                <a:solidFill>
                  <a:srgbClr val="000000"/>
                </a:solidFill>
                <a:latin typeface="Arial" panose="020B0604020202020204" pitchFamily="34" charset="0"/>
                <a:cs typeface="Arial" panose="020B0604020202020204" pitchFamily="34" charset="0"/>
              </a:rPr>
              <a:t>회사에서의 자료 제공 및 인터뷰가 이루어지지 않음에 따라</a:t>
            </a:r>
            <a:r>
              <a:rPr lang="en-US" altLang="ko-KR" sz="800" i="1">
                <a:solidFill>
                  <a:srgbClr val="000000"/>
                </a:solidFill>
                <a:latin typeface="Arial" panose="020B0604020202020204" pitchFamily="34" charset="0"/>
                <a:cs typeface="Arial" panose="020B0604020202020204" pitchFamily="34" charset="0"/>
              </a:rPr>
              <a:t>, Channel</a:t>
            </a:r>
            <a:r>
              <a:rPr lang="ko-KR" altLang="en-US" sz="800" i="1">
                <a:solidFill>
                  <a:srgbClr val="000000"/>
                </a:solidFill>
                <a:latin typeface="Arial" panose="020B0604020202020204" pitchFamily="34" charset="0"/>
                <a:cs typeface="Arial" panose="020B0604020202020204" pitchFamily="34" charset="0"/>
              </a:rPr>
              <a:t>별 </a:t>
            </a:r>
            <a:r>
              <a:rPr lang="en-US" altLang="ko-KR" sz="800" i="1">
                <a:solidFill>
                  <a:srgbClr val="000000"/>
                </a:solidFill>
                <a:latin typeface="Arial" panose="020B0604020202020204" pitchFamily="34" charset="0"/>
                <a:cs typeface="Arial" panose="020B0604020202020204" pitchFamily="34" charset="0"/>
              </a:rPr>
              <a:t>nature </a:t>
            </a:r>
            <a:r>
              <a:rPr lang="ko-KR" altLang="en-US" sz="800" i="1">
                <a:solidFill>
                  <a:srgbClr val="000000"/>
                </a:solidFill>
                <a:latin typeface="Arial" panose="020B0604020202020204" pitchFamily="34" charset="0"/>
                <a:cs typeface="Arial" panose="020B0604020202020204" pitchFamily="34" charset="0"/>
              </a:rPr>
              <a:t>및 거래 형태</a:t>
            </a:r>
            <a:r>
              <a:rPr lang="en-US" altLang="ko-KR" sz="800" i="1">
                <a:solidFill>
                  <a:srgbClr val="000000"/>
                </a:solidFill>
                <a:latin typeface="Arial" panose="020B0604020202020204" pitchFamily="34" charset="0"/>
                <a:cs typeface="Arial" panose="020B0604020202020204" pitchFamily="34" charset="0"/>
              </a:rPr>
              <a:t>, </a:t>
            </a:r>
            <a:r>
              <a:rPr lang="ko-KR" altLang="en-US" sz="800" i="1">
                <a:solidFill>
                  <a:srgbClr val="000000"/>
                </a:solidFill>
                <a:latin typeface="Arial" panose="020B0604020202020204" pitchFamily="34" charset="0"/>
                <a:cs typeface="Arial" panose="020B0604020202020204" pitchFamily="34" charset="0"/>
              </a:rPr>
              <a:t>차이에 대해서는 확인이 불가하며 </a:t>
            </a:r>
            <a:r>
              <a:rPr lang="en-US" altLang="ko-KR" sz="800" i="1">
                <a:solidFill>
                  <a:srgbClr val="000000"/>
                </a:solidFill>
                <a:latin typeface="Arial" panose="020B0604020202020204" pitchFamily="34" charset="0"/>
                <a:cs typeface="Arial" panose="020B0604020202020204" pitchFamily="34" charset="0"/>
              </a:rPr>
              <a:t>Channel</a:t>
            </a:r>
            <a:r>
              <a:rPr lang="ko-KR" altLang="en-US" sz="800" i="1">
                <a:solidFill>
                  <a:srgbClr val="000000"/>
                </a:solidFill>
                <a:latin typeface="Arial" panose="020B0604020202020204" pitchFamily="34" charset="0"/>
                <a:cs typeface="Arial" panose="020B0604020202020204" pitchFamily="34" charset="0"/>
              </a:rPr>
              <a:t>별 매출 규모의 변동 사유에 대해서도 확인이 불가함</a:t>
            </a:r>
            <a:endParaRPr lang="ko-KR" altLang="en-US" sz="800" i="1">
              <a:latin typeface="Arial" panose="020B0604020202020204" pitchFamily="34" charset="0"/>
              <a:ea typeface="+mj-ea"/>
              <a:cs typeface="Arial" panose="020B0604020202020204" pitchFamily="34" charset="0"/>
            </a:endParaRPr>
          </a:p>
        </p:txBody>
      </p:sp>
      <p:graphicFrame>
        <p:nvGraphicFramePr>
          <p:cNvPr id="4" name="표 3">
            <a:extLst>
              <a:ext uri="{FF2B5EF4-FFF2-40B4-BE49-F238E27FC236}">
                <a16:creationId xmlns:a16="http://schemas.microsoft.com/office/drawing/2014/main" id="{44D097EF-E70B-436F-9201-C106D9EA895B}"/>
              </a:ext>
            </a:extLst>
          </p:cNvPr>
          <p:cNvGraphicFramePr>
            <a:graphicFrameLocks noGrp="1"/>
          </p:cNvGraphicFramePr>
          <p:nvPr>
            <p:extLst>
              <p:ext uri="{D42A27DB-BD31-4B8C-83A1-F6EECF244321}">
                <p14:modId xmlns:p14="http://schemas.microsoft.com/office/powerpoint/2010/main" val="1329849455"/>
              </p:ext>
            </p:extLst>
          </p:nvPr>
        </p:nvGraphicFramePr>
        <p:xfrm>
          <a:off x="601200" y="1515600"/>
          <a:ext cx="4071600" cy="3456000"/>
        </p:xfrm>
        <a:graphic>
          <a:graphicData uri="http://schemas.openxmlformats.org/drawingml/2006/table">
            <a:tbl>
              <a:tblPr/>
              <a:tblGrid>
                <a:gridCol w="105934">
                  <a:extLst>
                    <a:ext uri="{9D8B030D-6E8A-4147-A177-3AD203B41FA5}">
                      <a16:colId xmlns:a16="http://schemas.microsoft.com/office/drawing/2014/main" val="612046247"/>
                    </a:ext>
                  </a:extLst>
                </a:gridCol>
                <a:gridCol w="105934">
                  <a:extLst>
                    <a:ext uri="{9D8B030D-6E8A-4147-A177-3AD203B41FA5}">
                      <a16:colId xmlns:a16="http://schemas.microsoft.com/office/drawing/2014/main" val="1525002511"/>
                    </a:ext>
                  </a:extLst>
                </a:gridCol>
                <a:gridCol w="871552">
                  <a:extLst>
                    <a:ext uri="{9D8B030D-6E8A-4147-A177-3AD203B41FA5}">
                      <a16:colId xmlns:a16="http://schemas.microsoft.com/office/drawing/2014/main" val="1515470177"/>
                    </a:ext>
                  </a:extLst>
                </a:gridCol>
                <a:gridCol w="747045">
                  <a:extLst>
                    <a:ext uri="{9D8B030D-6E8A-4147-A177-3AD203B41FA5}">
                      <a16:colId xmlns:a16="http://schemas.microsoft.com/office/drawing/2014/main" val="267177005"/>
                    </a:ext>
                  </a:extLst>
                </a:gridCol>
                <a:gridCol w="747045">
                  <a:extLst>
                    <a:ext uri="{9D8B030D-6E8A-4147-A177-3AD203B41FA5}">
                      <a16:colId xmlns:a16="http://schemas.microsoft.com/office/drawing/2014/main" val="3452266125"/>
                    </a:ext>
                  </a:extLst>
                </a:gridCol>
                <a:gridCol w="747045">
                  <a:extLst>
                    <a:ext uri="{9D8B030D-6E8A-4147-A177-3AD203B41FA5}">
                      <a16:colId xmlns:a16="http://schemas.microsoft.com/office/drawing/2014/main" val="1503199814"/>
                    </a:ext>
                  </a:extLst>
                </a:gridCol>
                <a:gridCol w="747045">
                  <a:extLst>
                    <a:ext uri="{9D8B030D-6E8A-4147-A177-3AD203B41FA5}">
                      <a16:colId xmlns:a16="http://schemas.microsoft.com/office/drawing/2014/main" val="307427125"/>
                    </a:ext>
                  </a:extLst>
                </a:gridCol>
              </a:tblGrid>
              <a:tr h="144000">
                <a:tc gridSpan="4">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rPr>
                        <a:t>Revenue by Channel</a:t>
                      </a:r>
                      <a:endParaRPr lang="ko-KR" altLang="en-US" sz="9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110587339"/>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26736229"/>
                  </a:ext>
                </a:extLst>
              </a:tr>
              <a:tr h="144000">
                <a:tc gridSpan="3">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r>
                        <a:rPr lang="ko-KR" altLang="en-US" sz="900" b="0"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3M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2274942"/>
                  </a:ext>
                </a:extLst>
              </a:tr>
              <a:tr h="144000">
                <a:tc gridSpan="3">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매출</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hMerge="1">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126,695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111,683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90,097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17,837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82315664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제품매출</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102,296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91,008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70,960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14,787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6373637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대리점</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33,560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23,900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19,592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3,918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94926269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직영점</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11,016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10,367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8,211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971482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백화점</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7,144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4,780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4,658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904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0551608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온라인</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2,925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3,642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2,936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9872122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홈쇼핑</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6,560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10,048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11,946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2,849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6780435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일반점</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14,018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14,422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13,829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3,118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6475812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할인점</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24,864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20,141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11,666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1,981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4428468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상설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2,482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2768689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해외</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4,150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3,221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7799782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2487720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상품매출차감</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(1,935)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(3,552)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8073018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수출매출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7092384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상품매출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4,907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1,538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2691779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기타매출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8777229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판매수수료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19,592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14,540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19,572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2911750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재고반영</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6,000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2,561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4698733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계약부채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7118468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이연매출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9661660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판매장려금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(575)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42036521"/>
                  </a:ext>
                </a:extLst>
              </a:tr>
            </a:tbl>
          </a:graphicData>
        </a:graphic>
      </p:graphicFrame>
      <p:graphicFrame>
        <p:nvGraphicFramePr>
          <p:cNvPr id="9" name="표 8">
            <a:extLst>
              <a:ext uri="{FF2B5EF4-FFF2-40B4-BE49-F238E27FC236}">
                <a16:creationId xmlns:a16="http://schemas.microsoft.com/office/drawing/2014/main" id="{B19ED806-0BC6-4C24-9EE6-7911101FB455}"/>
              </a:ext>
            </a:extLst>
          </p:cNvPr>
          <p:cNvGraphicFramePr>
            <a:graphicFrameLocks noGrp="1"/>
          </p:cNvGraphicFramePr>
          <p:nvPr>
            <p:extLst>
              <p:ext uri="{D42A27DB-BD31-4B8C-83A1-F6EECF244321}">
                <p14:modId xmlns:p14="http://schemas.microsoft.com/office/powerpoint/2010/main" val="2306187463"/>
              </p:ext>
            </p:extLst>
          </p:nvPr>
        </p:nvGraphicFramePr>
        <p:xfrm>
          <a:off x="5257081" y="2174100"/>
          <a:ext cx="3133800" cy="1341120"/>
        </p:xfrm>
        <a:graphic>
          <a:graphicData uri="http://schemas.openxmlformats.org/drawingml/2006/table">
            <a:tbl>
              <a:tblPr/>
              <a:tblGrid>
                <a:gridCol w="685800">
                  <a:extLst>
                    <a:ext uri="{9D8B030D-6E8A-4147-A177-3AD203B41FA5}">
                      <a16:colId xmlns:a16="http://schemas.microsoft.com/office/drawing/2014/main" val="282511477"/>
                    </a:ext>
                  </a:extLst>
                </a:gridCol>
                <a:gridCol w="612000">
                  <a:extLst>
                    <a:ext uri="{9D8B030D-6E8A-4147-A177-3AD203B41FA5}">
                      <a16:colId xmlns:a16="http://schemas.microsoft.com/office/drawing/2014/main" val="3844322115"/>
                    </a:ext>
                  </a:extLst>
                </a:gridCol>
                <a:gridCol w="612000">
                  <a:extLst>
                    <a:ext uri="{9D8B030D-6E8A-4147-A177-3AD203B41FA5}">
                      <a16:colId xmlns:a16="http://schemas.microsoft.com/office/drawing/2014/main" val="1758733482"/>
                    </a:ext>
                  </a:extLst>
                </a:gridCol>
                <a:gridCol w="612000">
                  <a:extLst>
                    <a:ext uri="{9D8B030D-6E8A-4147-A177-3AD203B41FA5}">
                      <a16:colId xmlns:a16="http://schemas.microsoft.com/office/drawing/2014/main" val="3440852041"/>
                    </a:ext>
                  </a:extLst>
                </a:gridCol>
                <a:gridCol w="612000">
                  <a:extLst>
                    <a:ext uri="{9D8B030D-6E8A-4147-A177-3AD203B41FA5}">
                      <a16:colId xmlns:a16="http://schemas.microsoft.com/office/drawing/2014/main" val="3588949522"/>
                    </a:ext>
                  </a:extLst>
                </a:gridCol>
              </a:tblGrid>
              <a:tr h="39401">
                <a:tc>
                  <a:txBody>
                    <a:bodyPr/>
                    <a:lstStyle/>
                    <a:p>
                      <a:pPr algn="l"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2022.1Q</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185025928"/>
                  </a:ext>
                </a:extLst>
              </a:tr>
              <a:tr h="394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대리점</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32.8%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26.3%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27.6%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812205947"/>
                  </a:ext>
                </a:extLst>
              </a:tr>
              <a:tr h="394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직영점</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10.8%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11.4%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11.6%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10.3%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30971992"/>
                  </a:ext>
                </a:extLst>
              </a:tr>
              <a:tr h="394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백화점</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7.0%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5.3%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6.6%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6.1%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371843879"/>
                  </a:ext>
                </a:extLst>
              </a:tr>
              <a:tr h="394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온라인</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4.0%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4.1%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4.7%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940007529"/>
                  </a:ext>
                </a:extLst>
              </a:tr>
              <a:tr h="394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홈쇼핑</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6.4%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16.8%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19.3%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130401087"/>
                  </a:ext>
                </a:extLst>
              </a:tr>
              <a:tr h="394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일반점</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13.7%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15.8%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19.5%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21.1%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095109672"/>
                  </a:ext>
                </a:extLst>
              </a:tr>
              <a:tr h="394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할인점</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24.3%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22.1%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16.4%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13.4%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26781732"/>
                  </a:ext>
                </a:extLst>
              </a:tr>
              <a:tr h="394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상설</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57642170"/>
                  </a:ext>
                </a:extLst>
              </a:tr>
              <a:tr h="394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해외</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4.1%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3.5%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967480563"/>
                  </a:ext>
                </a:extLst>
              </a:tr>
              <a:tr h="4186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기타</a:t>
                      </a:r>
                    </a:p>
                  </a:txBody>
                  <a:tcPr marL="36000" marR="36000" marT="0" marB="0" anchor="ctr">
                    <a:lnL>
                      <a:noFill/>
                    </a:lnL>
                    <a:lnR>
                      <a:noFill/>
                    </a:lnR>
                    <a:lnT w="6350" cap="flat" cmpd="sng" algn="ctr">
                      <a:solidFill>
                        <a:srgbClr val="00338D"/>
                      </a:solidFill>
                      <a:prstDash val="dot"/>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0.5%</a:t>
                      </a:r>
                    </a:p>
                  </a:txBody>
                  <a:tcPr marL="36000" marR="36000" marT="0" marB="0" anchor="ctr">
                    <a:lnL>
                      <a:noFill/>
                    </a:lnL>
                    <a:lnR>
                      <a:noFill/>
                    </a:lnR>
                    <a:lnT w="6350" cap="flat" cmpd="sng" algn="ctr">
                      <a:solidFill>
                        <a:srgbClr val="00338D"/>
                      </a:solidFill>
                      <a:prstDash val="dot"/>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a:noFill/>
                    </a:lnL>
                    <a:lnR>
                      <a:noFill/>
                    </a:lnR>
                    <a:lnT w="6350" cap="flat" cmpd="sng" algn="ctr">
                      <a:solidFill>
                        <a:srgbClr val="00338D"/>
                      </a:solidFill>
                      <a:prstDash val="dot"/>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a:noFill/>
                    </a:lnL>
                    <a:lnR>
                      <a:noFill/>
                    </a:lnR>
                    <a:lnT w="6350" cap="flat" cmpd="sng" algn="ctr">
                      <a:solidFill>
                        <a:srgbClr val="00338D"/>
                      </a:solidFill>
                      <a:prstDash val="dot"/>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a:noFill/>
                    </a:lnL>
                    <a:lnR>
                      <a:noFill/>
                    </a:lnR>
                    <a:lnT w="6350" cap="flat" cmpd="sng" algn="ctr">
                      <a:solidFill>
                        <a:srgbClr val="00338D"/>
                      </a:solidFill>
                      <a:prstDash val="dot"/>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587796059"/>
                  </a:ext>
                </a:extLst>
              </a:tr>
            </a:tbl>
          </a:graphicData>
        </a:graphic>
      </p:graphicFrame>
      <p:graphicFrame>
        <p:nvGraphicFramePr>
          <p:cNvPr id="22" name="차트 21">
            <a:extLst>
              <a:ext uri="{FF2B5EF4-FFF2-40B4-BE49-F238E27FC236}">
                <a16:creationId xmlns:a16="http://schemas.microsoft.com/office/drawing/2014/main" id="{04D087F3-DC57-436C-AC45-2B3C7D20C4A6}"/>
              </a:ext>
            </a:extLst>
          </p:cNvPr>
          <p:cNvGraphicFramePr>
            <a:graphicFrameLocks/>
          </p:cNvGraphicFramePr>
          <p:nvPr>
            <p:extLst>
              <p:ext uri="{D42A27DB-BD31-4B8C-83A1-F6EECF244321}">
                <p14:modId xmlns:p14="http://schemas.microsoft.com/office/powerpoint/2010/main" val="2784650561"/>
              </p:ext>
            </p:extLst>
          </p:nvPr>
        </p:nvGraphicFramePr>
        <p:xfrm>
          <a:off x="4623846" y="3439719"/>
          <a:ext cx="4796991" cy="1904068"/>
        </p:xfrm>
        <a:graphic>
          <a:graphicData uri="http://schemas.openxmlformats.org/drawingml/2006/chart">
            <c:chart xmlns:c="http://schemas.openxmlformats.org/drawingml/2006/chart" xmlns:r="http://schemas.openxmlformats.org/officeDocument/2006/relationships" r:id="rId3"/>
          </a:graphicData>
        </a:graphic>
      </p:graphicFrame>
      <p:sp>
        <p:nvSpPr>
          <p:cNvPr id="17" name="직사각형 16">
            <a:extLst>
              <a:ext uri="{FF2B5EF4-FFF2-40B4-BE49-F238E27FC236}">
                <a16:creationId xmlns:a16="http://schemas.microsoft.com/office/drawing/2014/main" id="{30A016CC-B472-4991-872C-1BF511820074}"/>
              </a:ext>
            </a:extLst>
          </p:cNvPr>
          <p:cNvSpPr/>
          <p:nvPr/>
        </p:nvSpPr>
        <p:spPr>
          <a:xfrm>
            <a:off x="1714133" y="6279877"/>
            <a:ext cx="6062461" cy="394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26" name="TextBox 25">
            <a:extLst>
              <a:ext uri="{FF2B5EF4-FFF2-40B4-BE49-F238E27FC236}">
                <a16:creationId xmlns:a16="http://schemas.microsoft.com/office/drawing/2014/main" id="{E8C0A18D-3FE6-48D4-B812-4441B0655522}"/>
              </a:ext>
            </a:extLst>
          </p:cNvPr>
          <p:cNvSpPr txBox="1"/>
          <p:nvPr/>
        </p:nvSpPr>
        <p:spPr>
          <a:xfrm>
            <a:off x="5109809" y="6279877"/>
            <a:ext cx="3881306" cy="292452"/>
          </a:xfrm>
          <a:prstGeom prst="rect">
            <a:avLst/>
          </a:prstGeom>
          <a:noFill/>
        </p:spPr>
        <p:txBody>
          <a:bodyPr wrap="square" lIns="0" tIns="0" rIns="0" bIns="0">
            <a:spAutoFit/>
          </a:bodyPr>
          <a:lstStyle/>
          <a:p>
            <a:pPr marR="0" lvl="0" algn="l" defTabSz="914400" rtl="0" eaLnBrk="1" fontAlgn="auto" latinLnBrk="0" hangingPunct="1">
              <a:lnSpc>
                <a:spcPts val="1200"/>
              </a:lnSpc>
              <a:spcBef>
                <a:spcPts val="300"/>
              </a:spcBef>
              <a:spcAft>
                <a:spcPts val="0"/>
              </a:spcAft>
              <a:buClr>
                <a:srgbClr val="00338D"/>
              </a:buClr>
              <a:buSzTx/>
              <a:tabLst>
                <a:tab pos="4935538" algn="l"/>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Note 1: </a:t>
            </a:r>
            <a:r>
              <a:rPr kumimoji="0" lang="ko-KR"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단</a:t>
            </a: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 Channel</a:t>
            </a:r>
            <a:r>
              <a:rPr kumimoji="0" lang="ko-KR"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별 지급하는 판매수수료에 대해 </a:t>
            </a: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Channel</a:t>
            </a:r>
            <a:r>
              <a:rPr kumimoji="0" lang="ko-KR"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별 귀속된 자료를 수령하지 못하여 </a:t>
            </a: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Channel</a:t>
            </a:r>
            <a:r>
              <a:rPr kumimoji="0" lang="ko-KR"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별 매출액의 완전성을 확인하는 데 한계가 존재함</a:t>
            </a:r>
            <a:endPar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endParaRPr>
          </a:p>
        </p:txBody>
      </p:sp>
    </p:spTree>
    <p:extLst>
      <p:ext uri="{BB962C8B-B14F-4D97-AF65-F5344CB8AC3E}">
        <p14:creationId xmlns:p14="http://schemas.microsoft.com/office/powerpoint/2010/main" val="53146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Revenue (3/5)</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10" name="Title 1">
            <a:extLst>
              <a:ext uri="{FF2B5EF4-FFF2-40B4-BE49-F238E27FC236}">
                <a16:creationId xmlns:a16="http://schemas.microsoft.com/office/drawing/2014/main" id="{B59B5EA7-AE22-4497-89CD-35035A4E74C2}"/>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제공 데이터의 한계로 브랜드별 제품 비중 및 변동을 완전성 있게 분석하는 데에는 한계가 있으나</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err="1">
                <a:solidFill>
                  <a:srgbClr val="002997"/>
                </a:solidFill>
                <a:latin typeface="Arial" panose="020B0604020202020204" pitchFamily="34" charset="0"/>
                <a:ea typeface="+mj-ea"/>
                <a:cs typeface="Arial" panose="020B0604020202020204" pitchFamily="34" charset="0"/>
              </a:rPr>
              <a:t>리바이스</a:t>
            </a:r>
            <a:r>
              <a:rPr lang="ko-KR" altLang="en-US" sz="1000" b="1">
                <a:solidFill>
                  <a:srgbClr val="002997"/>
                </a:solidFill>
                <a:latin typeface="Arial" panose="020B0604020202020204" pitchFamily="34" charset="0"/>
                <a:ea typeface="+mj-ea"/>
                <a:cs typeface="Arial" panose="020B0604020202020204" pitchFamily="34" charset="0"/>
              </a:rPr>
              <a:t> 브랜드를 제외한 대부분의 브랜드의 매출액이 </a:t>
            </a:r>
            <a:r>
              <a:rPr lang="en-US" altLang="ko-KR" sz="1000" b="1">
                <a:solidFill>
                  <a:srgbClr val="002997"/>
                </a:solidFill>
                <a:latin typeface="Arial" panose="020B0604020202020204" pitchFamily="34" charset="0"/>
                <a:ea typeface="+mj-ea"/>
                <a:cs typeface="Arial" panose="020B0604020202020204" pitchFamily="34" charset="0"/>
              </a:rPr>
              <a:t>2019</a:t>
            </a:r>
            <a:r>
              <a:rPr lang="ko-KR" altLang="en-US" sz="1000" b="1">
                <a:solidFill>
                  <a:srgbClr val="002997"/>
                </a:solidFill>
                <a:latin typeface="Arial" panose="020B0604020202020204" pitchFamily="34" charset="0"/>
                <a:ea typeface="+mj-ea"/>
                <a:cs typeface="Arial" panose="020B0604020202020204" pitchFamily="34" charset="0"/>
              </a:rPr>
              <a:t>년 이후 감소한 것으로 분석됨</a:t>
            </a:r>
            <a:endParaRPr lang="en-US" altLang="ko-KR" sz="1000" b="1">
              <a:solidFill>
                <a:srgbClr val="002997"/>
              </a:solidFill>
              <a:latin typeface="Arial" panose="020B0604020202020204" pitchFamily="34" charset="0"/>
              <a:ea typeface="+mj-ea"/>
              <a:cs typeface="Arial" panose="020B0604020202020204" pitchFamily="34" charset="0"/>
            </a:endParaRPr>
          </a:p>
        </p:txBody>
      </p:sp>
      <p:sp>
        <p:nvSpPr>
          <p:cNvPr id="21" name="TextBox 20">
            <a:extLst>
              <a:ext uri="{FF2B5EF4-FFF2-40B4-BE49-F238E27FC236}">
                <a16:creationId xmlns:a16="http://schemas.microsoft.com/office/drawing/2014/main" id="{3B1E644F-25FA-4660-A50F-631A7872DB69}"/>
              </a:ext>
            </a:extLst>
          </p:cNvPr>
          <p:cNvSpPr txBox="1"/>
          <p:nvPr/>
        </p:nvSpPr>
        <p:spPr>
          <a:xfrm>
            <a:off x="5275384" y="5432743"/>
            <a:ext cx="4071599" cy="692497"/>
          </a:xfrm>
          <a:prstGeom prst="rect">
            <a:avLst/>
          </a:prstGeom>
          <a:noFill/>
        </p:spPr>
        <p:txBody>
          <a:bodyPr wrap="square" lIns="0" tIns="0" rIns="0" bIns="0" rtlCol="0">
            <a:spAutoFit/>
          </a:bodyPr>
          <a:lstStyle/>
          <a:p>
            <a:pPr>
              <a:spcAft>
                <a:spcPts val="300"/>
              </a:spcAft>
            </a:pPr>
            <a:r>
              <a:rPr lang="en-US" altLang="ko-KR" sz="800" i="1">
                <a:latin typeface="Arial" panose="020B0604020202020204" pitchFamily="34" charset="0"/>
                <a:ea typeface="+mj-ea"/>
                <a:cs typeface="Arial" panose="020B0604020202020204" pitchFamily="34" charset="0"/>
              </a:rPr>
              <a:t>[Limitation]</a:t>
            </a:r>
          </a:p>
          <a:p>
            <a:pPr>
              <a:spcAft>
                <a:spcPts val="300"/>
              </a:spcAft>
            </a:pPr>
            <a:r>
              <a:rPr lang="en-US" altLang="ko-KR" sz="800" i="1">
                <a:latin typeface="Arial" panose="020B0604020202020204" pitchFamily="34" charset="0"/>
                <a:ea typeface="+mj-ea"/>
                <a:cs typeface="Arial" panose="020B0604020202020204" pitchFamily="34" charset="0"/>
              </a:rPr>
              <a:t>1. </a:t>
            </a:r>
            <a:r>
              <a:rPr lang="ko-KR" altLang="en-US" sz="800" i="1">
                <a:latin typeface="Arial" panose="020B0604020202020204" pitchFamily="34" charset="0"/>
                <a:ea typeface="+mj-ea"/>
                <a:cs typeface="Arial" panose="020B0604020202020204" pitchFamily="34" charset="0"/>
              </a:rPr>
              <a:t>회사로부터 개시결정일까지의 결산 매출데이터를 수령하지 못하였으며</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 제시 자료와 공시 재무제표상 매출 금액과의 차이가 존재함</a:t>
            </a:r>
            <a:endParaRPr lang="en-US" altLang="ko-KR" sz="800" i="1">
              <a:latin typeface="Arial" panose="020B0604020202020204" pitchFamily="34" charset="0"/>
              <a:ea typeface="+mj-ea"/>
              <a:cs typeface="Arial" panose="020B0604020202020204" pitchFamily="34" charset="0"/>
            </a:endParaRPr>
          </a:p>
          <a:p>
            <a:pPr>
              <a:spcAft>
                <a:spcPts val="300"/>
              </a:spcAft>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회사 제공 자료의 한계상 완전성 있는 </a:t>
            </a:r>
            <a:r>
              <a:rPr lang="en-US" altLang="ko-KR" sz="800" i="1">
                <a:latin typeface="Arial" panose="020B0604020202020204" pitchFamily="34" charset="0"/>
                <a:ea typeface="+mj-ea"/>
                <a:cs typeface="Arial" panose="020B0604020202020204" pitchFamily="34" charset="0"/>
              </a:rPr>
              <a:t>Revenue breakdown</a:t>
            </a:r>
            <a:r>
              <a:rPr lang="ko-KR" altLang="en-US" sz="800" i="1">
                <a:latin typeface="Arial" panose="020B0604020202020204" pitchFamily="34" charset="0"/>
                <a:ea typeface="+mj-ea"/>
                <a:cs typeface="Arial" panose="020B0604020202020204" pitchFamily="34" charset="0"/>
              </a:rPr>
              <a:t>은 불가하며</a:t>
            </a:r>
            <a:r>
              <a:rPr lang="en-US" altLang="ko-KR" sz="800" i="1">
                <a:latin typeface="Arial" panose="020B0604020202020204" pitchFamily="34" charset="0"/>
                <a:ea typeface="+mj-ea"/>
                <a:cs typeface="Arial" panose="020B0604020202020204" pitchFamily="34" charset="0"/>
              </a:rPr>
              <a:t>, breakdown</a:t>
            </a:r>
            <a:r>
              <a:rPr lang="ko-KR" altLang="en-US" sz="800" i="1">
                <a:latin typeface="Arial" panose="020B0604020202020204" pitchFamily="34" charset="0"/>
                <a:ea typeface="+mj-ea"/>
                <a:cs typeface="Arial" panose="020B0604020202020204" pitchFamily="34" charset="0"/>
              </a:rPr>
              <a:t>별 </a:t>
            </a:r>
            <a:r>
              <a:rPr lang="en-US" altLang="ko-KR" sz="800" i="1">
                <a:latin typeface="Arial" panose="020B0604020202020204" pitchFamily="34" charset="0"/>
                <a:ea typeface="+mj-ea"/>
                <a:cs typeface="Arial" panose="020B0604020202020204" pitchFamily="34" charset="0"/>
              </a:rPr>
              <a:t>P*Q data </a:t>
            </a:r>
            <a:r>
              <a:rPr lang="ko-KR" altLang="en-US" sz="800" i="1">
                <a:latin typeface="Arial" panose="020B0604020202020204" pitchFamily="34" charset="0"/>
                <a:ea typeface="+mj-ea"/>
                <a:cs typeface="Arial" panose="020B0604020202020204" pitchFamily="34" charset="0"/>
              </a:rPr>
              <a:t>또한 수령하지 못하여 분석에 한계가 존재함</a:t>
            </a:r>
            <a:endParaRPr lang="en-US" altLang="ko-KR" sz="800" i="1">
              <a:latin typeface="Arial" panose="020B0604020202020204" pitchFamily="34" charset="0"/>
              <a:ea typeface="+mj-ea"/>
              <a:cs typeface="Arial" panose="020B0604020202020204" pitchFamily="34" charset="0"/>
            </a:endParaRPr>
          </a:p>
        </p:txBody>
      </p:sp>
      <p:graphicFrame>
        <p:nvGraphicFramePr>
          <p:cNvPr id="6" name="표 5">
            <a:extLst>
              <a:ext uri="{FF2B5EF4-FFF2-40B4-BE49-F238E27FC236}">
                <a16:creationId xmlns:a16="http://schemas.microsoft.com/office/drawing/2014/main" id="{A2D0D421-BE14-40D1-A766-3B7B17B80371}"/>
              </a:ext>
            </a:extLst>
          </p:cNvPr>
          <p:cNvGraphicFramePr>
            <a:graphicFrameLocks noGrp="1"/>
          </p:cNvGraphicFramePr>
          <p:nvPr>
            <p:extLst>
              <p:ext uri="{D42A27DB-BD31-4B8C-83A1-F6EECF244321}">
                <p14:modId xmlns:p14="http://schemas.microsoft.com/office/powerpoint/2010/main" val="195748647"/>
              </p:ext>
            </p:extLst>
          </p:nvPr>
        </p:nvGraphicFramePr>
        <p:xfrm>
          <a:off x="601200" y="1515600"/>
          <a:ext cx="4071599" cy="3024000"/>
        </p:xfrm>
        <a:graphic>
          <a:graphicData uri="http://schemas.openxmlformats.org/drawingml/2006/table">
            <a:tbl>
              <a:tblPr/>
              <a:tblGrid>
                <a:gridCol w="131997">
                  <a:extLst>
                    <a:ext uri="{9D8B030D-6E8A-4147-A177-3AD203B41FA5}">
                      <a16:colId xmlns:a16="http://schemas.microsoft.com/office/drawing/2014/main" val="1890474613"/>
                    </a:ext>
                  </a:extLst>
                </a:gridCol>
                <a:gridCol w="131997">
                  <a:extLst>
                    <a:ext uri="{9D8B030D-6E8A-4147-A177-3AD203B41FA5}">
                      <a16:colId xmlns:a16="http://schemas.microsoft.com/office/drawing/2014/main" val="2697378648"/>
                    </a:ext>
                  </a:extLst>
                </a:gridCol>
                <a:gridCol w="852904">
                  <a:extLst>
                    <a:ext uri="{9D8B030D-6E8A-4147-A177-3AD203B41FA5}">
                      <a16:colId xmlns:a16="http://schemas.microsoft.com/office/drawing/2014/main" val="4245592640"/>
                    </a:ext>
                  </a:extLst>
                </a:gridCol>
                <a:gridCol w="761521">
                  <a:extLst>
                    <a:ext uri="{9D8B030D-6E8A-4147-A177-3AD203B41FA5}">
                      <a16:colId xmlns:a16="http://schemas.microsoft.com/office/drawing/2014/main" val="693366919"/>
                    </a:ext>
                  </a:extLst>
                </a:gridCol>
                <a:gridCol w="731060">
                  <a:extLst>
                    <a:ext uri="{9D8B030D-6E8A-4147-A177-3AD203B41FA5}">
                      <a16:colId xmlns:a16="http://schemas.microsoft.com/office/drawing/2014/main" val="1388046787"/>
                    </a:ext>
                  </a:extLst>
                </a:gridCol>
                <a:gridCol w="731060">
                  <a:extLst>
                    <a:ext uri="{9D8B030D-6E8A-4147-A177-3AD203B41FA5}">
                      <a16:colId xmlns:a16="http://schemas.microsoft.com/office/drawing/2014/main" val="1894838236"/>
                    </a:ext>
                  </a:extLst>
                </a:gridCol>
                <a:gridCol w="731060">
                  <a:extLst>
                    <a:ext uri="{9D8B030D-6E8A-4147-A177-3AD203B41FA5}">
                      <a16:colId xmlns:a16="http://schemas.microsoft.com/office/drawing/2014/main" val="3571137516"/>
                    </a:ext>
                  </a:extLst>
                </a:gridCol>
              </a:tblGrid>
              <a:tr h="144000">
                <a:tc gridSpan="4">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rPr>
                        <a:t>Revenue By Brand (PBC)</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147518875"/>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329436892"/>
                  </a:ext>
                </a:extLst>
              </a:tr>
              <a:tr h="144000">
                <a:tc gridSpan="3">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3M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95704870"/>
                  </a:ext>
                </a:extLst>
              </a:tr>
              <a:tr h="144000">
                <a:tc gridSpan="3">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제품매출</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102,296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91,008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70,960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14,787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871946287"/>
                  </a:ext>
                </a:extLst>
              </a:tr>
              <a:tr h="144000">
                <a:tc>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브랜드확인가능</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64,580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54,348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53,314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12,360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6888304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섹시쿠키</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6,152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5,514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2,918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630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83292745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보디가드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7,710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7,562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1,511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937521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예스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15,155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10,633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8,290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0605226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리바이스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10,238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17,484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4,438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993638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돈앤돈스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14,018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14,422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13,829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3,118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2662364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퍼스트올로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6,432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4,675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2,941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5062913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제임스딘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974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925588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바디기어</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4182340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브랜드확인불가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37,716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36,660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17,645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80037891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멀티샵</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3,076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2,069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6304310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컨셉샵</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1,541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3,557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1619070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웹비즈니스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6577424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신유통</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8,669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11,517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4,673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6870115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할인점</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24,864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20,141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11,666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1,981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006851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해외</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4,150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3,221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8042845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상품매출차감</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(1,935)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(3,552)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55481133"/>
                  </a:ext>
                </a:extLst>
              </a:tr>
            </a:tbl>
          </a:graphicData>
        </a:graphic>
      </p:graphicFrame>
      <p:sp>
        <p:nvSpPr>
          <p:cNvPr id="23" name="직사각형 22">
            <a:extLst>
              <a:ext uri="{FF2B5EF4-FFF2-40B4-BE49-F238E27FC236}">
                <a16:creationId xmlns:a16="http://schemas.microsoft.com/office/drawing/2014/main" id="{5BFB5B7F-3A77-44B2-BC70-F793C22A9B29}"/>
              </a:ext>
            </a:extLst>
          </p:cNvPr>
          <p:cNvSpPr/>
          <p:nvPr/>
        </p:nvSpPr>
        <p:spPr>
          <a:xfrm>
            <a:off x="698741" y="6279877"/>
            <a:ext cx="7077854" cy="394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graphicFrame>
        <p:nvGraphicFramePr>
          <p:cNvPr id="11" name="표 10">
            <a:extLst>
              <a:ext uri="{FF2B5EF4-FFF2-40B4-BE49-F238E27FC236}">
                <a16:creationId xmlns:a16="http://schemas.microsoft.com/office/drawing/2014/main" id="{A3D4D7C4-CA29-460E-BD48-988721633192}"/>
              </a:ext>
            </a:extLst>
          </p:cNvPr>
          <p:cNvGraphicFramePr>
            <a:graphicFrameLocks noGrp="1"/>
          </p:cNvGraphicFramePr>
          <p:nvPr>
            <p:extLst>
              <p:ext uri="{D42A27DB-BD31-4B8C-83A1-F6EECF244321}">
                <p14:modId xmlns:p14="http://schemas.microsoft.com/office/powerpoint/2010/main" val="4158956060"/>
              </p:ext>
            </p:extLst>
          </p:nvPr>
        </p:nvGraphicFramePr>
        <p:xfrm>
          <a:off x="601200" y="4598405"/>
          <a:ext cx="4071599" cy="1872000"/>
        </p:xfrm>
        <a:graphic>
          <a:graphicData uri="http://schemas.openxmlformats.org/drawingml/2006/table">
            <a:tbl>
              <a:tblPr/>
              <a:tblGrid>
                <a:gridCol w="131997">
                  <a:extLst>
                    <a:ext uri="{9D8B030D-6E8A-4147-A177-3AD203B41FA5}">
                      <a16:colId xmlns:a16="http://schemas.microsoft.com/office/drawing/2014/main" val="1192988670"/>
                    </a:ext>
                  </a:extLst>
                </a:gridCol>
                <a:gridCol w="131997">
                  <a:extLst>
                    <a:ext uri="{9D8B030D-6E8A-4147-A177-3AD203B41FA5}">
                      <a16:colId xmlns:a16="http://schemas.microsoft.com/office/drawing/2014/main" val="4196076621"/>
                    </a:ext>
                  </a:extLst>
                </a:gridCol>
                <a:gridCol w="852904">
                  <a:extLst>
                    <a:ext uri="{9D8B030D-6E8A-4147-A177-3AD203B41FA5}">
                      <a16:colId xmlns:a16="http://schemas.microsoft.com/office/drawing/2014/main" val="3682737722"/>
                    </a:ext>
                  </a:extLst>
                </a:gridCol>
                <a:gridCol w="761521">
                  <a:extLst>
                    <a:ext uri="{9D8B030D-6E8A-4147-A177-3AD203B41FA5}">
                      <a16:colId xmlns:a16="http://schemas.microsoft.com/office/drawing/2014/main" val="526018114"/>
                    </a:ext>
                  </a:extLst>
                </a:gridCol>
                <a:gridCol w="731060">
                  <a:extLst>
                    <a:ext uri="{9D8B030D-6E8A-4147-A177-3AD203B41FA5}">
                      <a16:colId xmlns:a16="http://schemas.microsoft.com/office/drawing/2014/main" val="755736108"/>
                    </a:ext>
                  </a:extLst>
                </a:gridCol>
                <a:gridCol w="731060">
                  <a:extLst>
                    <a:ext uri="{9D8B030D-6E8A-4147-A177-3AD203B41FA5}">
                      <a16:colId xmlns:a16="http://schemas.microsoft.com/office/drawing/2014/main" val="556074542"/>
                    </a:ext>
                  </a:extLst>
                </a:gridCol>
                <a:gridCol w="731060">
                  <a:extLst>
                    <a:ext uri="{9D8B030D-6E8A-4147-A177-3AD203B41FA5}">
                      <a16:colId xmlns:a16="http://schemas.microsoft.com/office/drawing/2014/main" val="1207424712"/>
                    </a:ext>
                  </a:extLst>
                </a:gridCol>
              </a:tblGrid>
              <a:tr h="144000">
                <a:tc gridSpan="4">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rPr>
                        <a:t>Revenue By Brand (</a:t>
                      </a: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조사보고서</a:t>
                      </a:r>
                      <a:r>
                        <a:rPr lang="en-US" altLang="ko-KR" sz="9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080738457"/>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030610473"/>
                  </a:ext>
                </a:extLst>
              </a:tr>
              <a:tr h="144000">
                <a:tc gridSpan="3">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4M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36998622"/>
                  </a:ext>
                </a:extLst>
              </a:tr>
              <a:tr h="144000">
                <a:tc gridSpan="3">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제품매출</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95,199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85,375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25,756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3592374"/>
                  </a:ext>
                </a:extLst>
              </a:tr>
              <a:tr h="144000">
                <a:tc>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브랜드확인가능</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73,152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60,037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15,664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64399648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섹시쿠키</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5,952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4,134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1,190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87136937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보디가드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17,923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15,950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3,713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0957484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예스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15,070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11,766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3,378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8139084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리바이스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13,015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11,785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3,190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1012559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제임스딘</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21,192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16,402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4,193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77534134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브랜드확인불가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22,047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25,338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10,092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3289229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리테일</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15,401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17,536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6,158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80668963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홈쇼핑</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6,646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7,802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3,934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40346502"/>
                  </a:ext>
                </a:extLst>
              </a:tr>
            </a:tbl>
          </a:graphicData>
        </a:graphic>
      </p:graphicFrame>
      <p:sp>
        <p:nvSpPr>
          <p:cNvPr id="20" name="직사각형 119">
            <a:extLst>
              <a:ext uri="{FF2B5EF4-FFF2-40B4-BE49-F238E27FC236}">
                <a16:creationId xmlns:a16="http://schemas.microsoft.com/office/drawing/2014/main" id="{3C100B1F-09E5-4EF6-A8FB-35C0243940A2}"/>
              </a:ext>
            </a:extLst>
          </p:cNvPr>
          <p:cNvSpPr/>
          <p:nvPr/>
        </p:nvSpPr>
        <p:spPr bwMode="auto">
          <a:xfrm>
            <a:off x="601200" y="6476892"/>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24" name="TextBox 23">
            <a:extLst>
              <a:ext uri="{FF2B5EF4-FFF2-40B4-BE49-F238E27FC236}">
                <a16:creationId xmlns:a16="http://schemas.microsoft.com/office/drawing/2014/main" id="{3F1A165D-FD2F-486E-8B0F-B47F70E82C06}"/>
              </a:ext>
            </a:extLst>
          </p:cNvPr>
          <p:cNvSpPr txBox="1"/>
          <p:nvPr/>
        </p:nvSpPr>
        <p:spPr>
          <a:xfrm>
            <a:off x="4953000" y="1515600"/>
            <a:ext cx="4351800" cy="4390250"/>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Revenue by Brand</a:t>
            </a:r>
            <a:endParaRPr kumimoji="0" lang="en-US" altLang="ko-KR" sz="900" b="1" i="0" u="sng" strike="noStrike" kern="1200" cap="none" spc="0" normalizeH="0" baseline="3000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a:solidFill>
                  <a:srgbClr val="000000"/>
                </a:solidFill>
                <a:latin typeface="Arial" panose="020B0604020202020204" pitchFamily="34" charset="0"/>
                <a:cs typeface="Arial" panose="020B0604020202020204" pitchFamily="34" charset="0"/>
              </a:rPr>
              <a:t>회사 제시 자료의 한계로 인해</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브랜드별 매출 </a:t>
            </a:r>
            <a:r>
              <a:rPr lang="en-US" altLang="ko-KR" sz="900">
                <a:solidFill>
                  <a:srgbClr val="000000"/>
                </a:solidFill>
                <a:latin typeface="Arial" panose="020B0604020202020204" pitchFamily="34" charset="0"/>
                <a:cs typeface="Arial" panose="020B0604020202020204" pitchFamily="34" charset="0"/>
              </a:rPr>
              <a:t>breakdown</a:t>
            </a:r>
            <a:r>
              <a:rPr lang="ko-KR" altLang="en-US" sz="900">
                <a:solidFill>
                  <a:srgbClr val="000000"/>
                </a:solidFill>
                <a:latin typeface="Arial" panose="020B0604020202020204" pitchFamily="34" charset="0"/>
                <a:cs typeface="Arial" panose="020B0604020202020204" pitchFamily="34" charset="0"/>
              </a:rPr>
              <a:t>을 완전성 있게 집계하는 것은 불가하며</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조사보고서상 </a:t>
            </a:r>
            <a:r>
              <a:rPr lang="en-US" altLang="ko-KR" sz="900">
                <a:solidFill>
                  <a:srgbClr val="000000"/>
                </a:solidFill>
                <a:latin typeface="Arial" panose="020B0604020202020204" pitchFamily="34" charset="0"/>
                <a:cs typeface="Arial" panose="020B0604020202020204" pitchFamily="34" charset="0"/>
              </a:rPr>
              <a:t>breakdown </a:t>
            </a:r>
            <a:r>
              <a:rPr lang="ko-KR" altLang="en-US" sz="900">
                <a:solidFill>
                  <a:srgbClr val="000000"/>
                </a:solidFill>
                <a:latin typeface="Arial" panose="020B0604020202020204" pitchFamily="34" charset="0"/>
                <a:cs typeface="Arial" panose="020B0604020202020204" pitchFamily="34" charset="0"/>
              </a:rPr>
              <a:t>금액과도 차이가 존재함</a:t>
            </a:r>
            <a:endParaRPr lang="en-US" altLang="ko-KR" sz="90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ko-KR" altLang="en-US" sz="900">
                <a:solidFill>
                  <a:srgbClr val="000000"/>
                </a:solidFill>
                <a:latin typeface="Arial" panose="020B0604020202020204" pitchFamily="34" charset="0"/>
                <a:cs typeface="Arial" panose="020B0604020202020204" pitchFamily="34" charset="0"/>
              </a:rPr>
              <a:t>단</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보다 더 넓은 범위의 브랜드를 확인할 수 있는 자료는 회사 제공 매출 세부 자료이기에</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동 자료를 분석의 대상으로 하였음</a:t>
            </a:r>
            <a:endParaRPr lang="en-US" altLang="ko-KR" sz="90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ko-KR" altLang="en-US" sz="900">
                <a:solidFill>
                  <a:srgbClr val="000000"/>
                </a:solidFill>
                <a:latin typeface="Arial" panose="020B0604020202020204" pitchFamily="34" charset="0"/>
                <a:cs typeface="Arial" panose="020B0604020202020204" pitchFamily="34" charset="0"/>
              </a:rPr>
              <a:t>브랜드별 매출 비중 및 </a:t>
            </a:r>
            <a:r>
              <a:rPr lang="en-US" altLang="ko-KR" sz="900">
                <a:solidFill>
                  <a:srgbClr val="000000"/>
                </a:solidFill>
                <a:latin typeface="Arial" panose="020B0604020202020204" pitchFamily="34" charset="0"/>
                <a:cs typeface="Arial" panose="020B0604020202020204" pitchFamily="34" charset="0"/>
              </a:rPr>
              <a:t>CAGR</a:t>
            </a:r>
            <a:r>
              <a:rPr lang="ko-KR" altLang="en-US" sz="900">
                <a:solidFill>
                  <a:srgbClr val="000000"/>
                </a:solidFill>
                <a:latin typeface="Arial" panose="020B0604020202020204" pitchFamily="34" charset="0"/>
                <a:cs typeface="Arial" panose="020B0604020202020204" pitchFamily="34" charset="0"/>
              </a:rPr>
              <a:t>은 다음과 같음</a:t>
            </a:r>
            <a:endParaRPr lang="en-US" altLang="ko-KR" sz="90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 이후</a:t>
            </a:r>
            <a:r>
              <a:rPr lang="en-US" altLang="ko-KR" sz="900">
                <a:solidFill>
                  <a:srgbClr val="000000"/>
                </a:solidFill>
                <a:latin typeface="Arial" panose="020B0604020202020204" pitchFamily="34" charset="0"/>
                <a:cs typeface="Arial" panose="020B0604020202020204" pitchFamily="34" charset="0"/>
              </a:rPr>
              <a:t>, </a:t>
            </a:r>
            <a:r>
              <a:rPr lang="ko-KR" altLang="en-US" sz="900" err="1">
                <a:solidFill>
                  <a:srgbClr val="000000"/>
                </a:solidFill>
                <a:latin typeface="Arial" panose="020B0604020202020204" pitchFamily="34" charset="0"/>
                <a:cs typeface="Arial" panose="020B0604020202020204" pitchFamily="34" charset="0"/>
              </a:rPr>
              <a:t>리바이스</a:t>
            </a:r>
            <a:r>
              <a:rPr lang="ko-KR" altLang="en-US" sz="900">
                <a:solidFill>
                  <a:srgbClr val="000000"/>
                </a:solidFill>
                <a:latin typeface="Arial" panose="020B0604020202020204" pitchFamily="34" charset="0"/>
                <a:cs typeface="Arial" panose="020B0604020202020204" pitchFamily="34" charset="0"/>
              </a:rPr>
              <a:t> 및 </a:t>
            </a:r>
            <a:r>
              <a:rPr lang="ko-KR" altLang="en-US" sz="900" err="1">
                <a:solidFill>
                  <a:srgbClr val="000000"/>
                </a:solidFill>
                <a:latin typeface="Arial" panose="020B0604020202020204" pitchFamily="34" charset="0"/>
                <a:cs typeface="Arial" panose="020B0604020202020204" pitchFamily="34" charset="0"/>
              </a:rPr>
              <a:t>돈앤돈스</a:t>
            </a:r>
            <a:r>
              <a:rPr lang="ko-KR" altLang="en-US" sz="900">
                <a:solidFill>
                  <a:srgbClr val="000000"/>
                </a:solidFill>
                <a:latin typeface="Arial" panose="020B0604020202020204" pitchFamily="34" charset="0"/>
                <a:cs typeface="Arial" panose="020B0604020202020204" pitchFamily="34" charset="0"/>
              </a:rPr>
              <a:t> 브랜드의 매출이 전체 제품매출의 과반에 해당하는 것으로 분석되어</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특정 브랜드에 대한 의존도가 높아지고 있는 것으로 보임</a:t>
            </a:r>
            <a:endParaRPr lang="en-US" altLang="ko-KR" sz="90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a:solidFill>
                  <a:srgbClr val="000000"/>
                </a:solidFill>
                <a:latin typeface="Arial" panose="020B0604020202020204" pitchFamily="34" charset="0"/>
                <a:cs typeface="Arial" panose="020B0604020202020204" pitchFamily="34" charset="0"/>
              </a:rPr>
              <a:t>2019</a:t>
            </a:r>
            <a:r>
              <a:rPr lang="ko-KR" altLang="en-US" sz="900">
                <a:solidFill>
                  <a:srgbClr val="000000"/>
                </a:solidFill>
                <a:latin typeface="Arial" panose="020B0604020202020204" pitchFamily="34" charset="0"/>
                <a:cs typeface="Arial" panose="020B0604020202020204" pitchFamily="34" charset="0"/>
              </a:rPr>
              <a:t>년 이후 대부분의 브랜드의 매출 </a:t>
            </a:r>
            <a:r>
              <a:rPr lang="en-US" altLang="ko-KR" sz="900">
                <a:solidFill>
                  <a:srgbClr val="000000"/>
                </a:solidFill>
                <a:latin typeface="Arial" panose="020B0604020202020204" pitchFamily="34" charset="0"/>
                <a:cs typeface="Arial" panose="020B0604020202020204" pitchFamily="34" charset="0"/>
              </a:rPr>
              <a:t>CAGR</a:t>
            </a:r>
            <a:r>
              <a:rPr lang="ko-KR" altLang="en-US" sz="900">
                <a:solidFill>
                  <a:srgbClr val="000000"/>
                </a:solidFill>
                <a:latin typeface="Arial" panose="020B0604020202020204" pitchFamily="34" charset="0"/>
                <a:cs typeface="Arial" panose="020B0604020202020204" pitchFamily="34" charset="0"/>
              </a:rPr>
              <a:t>이 하락하고 있는 것으로 분석되며</a:t>
            </a:r>
            <a:r>
              <a:rPr lang="en-US" altLang="ko-KR" sz="900">
                <a:solidFill>
                  <a:srgbClr val="000000"/>
                </a:solidFill>
                <a:latin typeface="Arial" panose="020B0604020202020204" pitchFamily="34" charset="0"/>
                <a:cs typeface="Arial" panose="020B0604020202020204" pitchFamily="34" charset="0"/>
              </a:rPr>
              <a:t>, </a:t>
            </a:r>
            <a:r>
              <a:rPr lang="ko-KR" altLang="en-US" sz="900" err="1">
                <a:solidFill>
                  <a:srgbClr val="000000"/>
                </a:solidFill>
                <a:latin typeface="Arial" panose="020B0604020202020204" pitchFamily="34" charset="0"/>
                <a:cs typeface="Arial" panose="020B0604020202020204" pitchFamily="34" charset="0"/>
              </a:rPr>
              <a:t>리바이스</a:t>
            </a:r>
            <a:r>
              <a:rPr lang="ko-KR" altLang="en-US" sz="900">
                <a:solidFill>
                  <a:srgbClr val="000000"/>
                </a:solidFill>
                <a:latin typeface="Arial" panose="020B0604020202020204" pitchFamily="34" charset="0"/>
                <a:cs typeface="Arial" panose="020B0604020202020204" pitchFamily="34" charset="0"/>
              </a:rPr>
              <a:t> 브랜드의 매출 </a:t>
            </a:r>
            <a:r>
              <a:rPr lang="en-US" altLang="ko-KR" sz="900">
                <a:solidFill>
                  <a:srgbClr val="000000"/>
                </a:solidFill>
                <a:latin typeface="Arial" panose="020B0604020202020204" pitchFamily="34" charset="0"/>
                <a:cs typeface="Arial" panose="020B0604020202020204" pitchFamily="34" charset="0"/>
              </a:rPr>
              <a:t>CAGR</a:t>
            </a:r>
            <a:r>
              <a:rPr lang="ko-KR" altLang="en-US" sz="900">
                <a:solidFill>
                  <a:srgbClr val="000000"/>
                </a:solidFill>
                <a:latin typeface="Arial" panose="020B0604020202020204" pitchFamily="34" charset="0"/>
                <a:cs typeface="Arial" panose="020B0604020202020204" pitchFamily="34" charset="0"/>
              </a:rPr>
              <a:t>만 증가하고 있는 것으로 분석되나</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이는 기존 브랜드 확인 불가 데이터 중 </a:t>
            </a: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 이후 브랜드를 확인 가능한 데이터가 </a:t>
            </a:r>
            <a:r>
              <a:rPr lang="ko-KR" altLang="en-US" sz="900" err="1">
                <a:solidFill>
                  <a:srgbClr val="000000"/>
                </a:solidFill>
                <a:latin typeface="Arial" panose="020B0604020202020204" pitchFamily="34" charset="0"/>
                <a:cs typeface="Arial" panose="020B0604020202020204" pitchFamily="34" charset="0"/>
              </a:rPr>
              <a:t>리바이스</a:t>
            </a:r>
            <a:r>
              <a:rPr lang="ko-KR" altLang="en-US" sz="900">
                <a:solidFill>
                  <a:srgbClr val="000000"/>
                </a:solidFill>
                <a:latin typeface="Arial" panose="020B0604020202020204" pitchFamily="34" charset="0"/>
                <a:cs typeface="Arial" panose="020B0604020202020204" pitchFamily="34" charset="0"/>
              </a:rPr>
              <a:t> 브랜드에 집중되었을 가능성이 존재하여 분석의 한계가 일부 존재함</a:t>
            </a:r>
            <a:endParaRPr lang="en-US" altLang="ko-KR" sz="900">
              <a:solidFill>
                <a:srgbClr val="000000"/>
              </a:solidFill>
              <a:latin typeface="Arial" panose="020B0604020202020204" pitchFamily="34" charset="0"/>
              <a:cs typeface="Arial" panose="020B0604020202020204" pitchFamily="34" charset="0"/>
            </a:endParaRPr>
          </a:p>
        </p:txBody>
      </p:sp>
      <p:graphicFrame>
        <p:nvGraphicFramePr>
          <p:cNvPr id="14" name="표 13">
            <a:extLst>
              <a:ext uri="{FF2B5EF4-FFF2-40B4-BE49-F238E27FC236}">
                <a16:creationId xmlns:a16="http://schemas.microsoft.com/office/drawing/2014/main" id="{7765751F-C022-43E1-B718-C48ACFFA59C5}"/>
              </a:ext>
            </a:extLst>
          </p:cNvPr>
          <p:cNvGraphicFramePr>
            <a:graphicFrameLocks noGrp="1"/>
          </p:cNvGraphicFramePr>
          <p:nvPr>
            <p:extLst>
              <p:ext uri="{D42A27DB-BD31-4B8C-83A1-F6EECF244321}">
                <p14:modId xmlns:p14="http://schemas.microsoft.com/office/powerpoint/2010/main" val="3984771919"/>
              </p:ext>
            </p:extLst>
          </p:nvPr>
        </p:nvGraphicFramePr>
        <p:xfrm>
          <a:off x="5256000" y="2714016"/>
          <a:ext cx="3958562" cy="1386840"/>
        </p:xfrm>
        <a:graphic>
          <a:graphicData uri="http://schemas.openxmlformats.org/drawingml/2006/table">
            <a:tbl>
              <a:tblPr/>
              <a:tblGrid>
                <a:gridCol w="112581">
                  <a:extLst>
                    <a:ext uri="{9D8B030D-6E8A-4147-A177-3AD203B41FA5}">
                      <a16:colId xmlns:a16="http://schemas.microsoft.com/office/drawing/2014/main" val="127002945"/>
                    </a:ext>
                  </a:extLst>
                </a:gridCol>
                <a:gridCol w="112581">
                  <a:extLst>
                    <a:ext uri="{9D8B030D-6E8A-4147-A177-3AD203B41FA5}">
                      <a16:colId xmlns:a16="http://schemas.microsoft.com/office/drawing/2014/main" val="981236677"/>
                    </a:ext>
                  </a:extLst>
                </a:gridCol>
                <a:gridCol w="612000">
                  <a:extLst>
                    <a:ext uri="{9D8B030D-6E8A-4147-A177-3AD203B41FA5}">
                      <a16:colId xmlns:a16="http://schemas.microsoft.com/office/drawing/2014/main" val="3787668488"/>
                    </a:ext>
                  </a:extLst>
                </a:gridCol>
                <a:gridCol w="504000">
                  <a:extLst>
                    <a:ext uri="{9D8B030D-6E8A-4147-A177-3AD203B41FA5}">
                      <a16:colId xmlns:a16="http://schemas.microsoft.com/office/drawing/2014/main" val="2255643514"/>
                    </a:ext>
                  </a:extLst>
                </a:gridCol>
                <a:gridCol w="504000">
                  <a:extLst>
                    <a:ext uri="{9D8B030D-6E8A-4147-A177-3AD203B41FA5}">
                      <a16:colId xmlns:a16="http://schemas.microsoft.com/office/drawing/2014/main" val="1571949484"/>
                    </a:ext>
                  </a:extLst>
                </a:gridCol>
                <a:gridCol w="504000">
                  <a:extLst>
                    <a:ext uri="{9D8B030D-6E8A-4147-A177-3AD203B41FA5}">
                      <a16:colId xmlns:a16="http://schemas.microsoft.com/office/drawing/2014/main" val="4052874345"/>
                    </a:ext>
                  </a:extLst>
                </a:gridCol>
                <a:gridCol w="504000">
                  <a:extLst>
                    <a:ext uri="{9D8B030D-6E8A-4147-A177-3AD203B41FA5}">
                      <a16:colId xmlns:a16="http://schemas.microsoft.com/office/drawing/2014/main" val="2387429819"/>
                    </a:ext>
                  </a:extLst>
                </a:gridCol>
                <a:gridCol w="97400">
                  <a:extLst>
                    <a:ext uri="{9D8B030D-6E8A-4147-A177-3AD203B41FA5}">
                      <a16:colId xmlns:a16="http://schemas.microsoft.com/office/drawing/2014/main" val="2936603121"/>
                    </a:ext>
                  </a:extLst>
                </a:gridCol>
                <a:gridCol w="504000">
                  <a:extLst>
                    <a:ext uri="{9D8B030D-6E8A-4147-A177-3AD203B41FA5}">
                      <a16:colId xmlns:a16="http://schemas.microsoft.com/office/drawing/2014/main" val="3577022496"/>
                    </a:ext>
                  </a:extLst>
                </a:gridCol>
                <a:gridCol w="504000">
                  <a:extLst>
                    <a:ext uri="{9D8B030D-6E8A-4147-A177-3AD203B41FA5}">
                      <a16:colId xmlns:a16="http://schemas.microsoft.com/office/drawing/2014/main" val="424641835"/>
                    </a:ext>
                  </a:extLst>
                </a:gridCol>
              </a:tblGrid>
              <a:tr h="0">
                <a:tc>
                  <a:txBody>
                    <a:bodyPr/>
                    <a:lstStyle/>
                    <a:p>
                      <a:pPr algn="l" fontAlgn="ctr"/>
                      <a:r>
                        <a:rPr lang="ko-KR" altLang="en-US" sz="700" b="1" i="0" u="none" strike="noStrike">
                          <a:solidFill>
                            <a:schemeClr val="bg1"/>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a:solidFill>
                            <a:schemeClr val="bg1"/>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a:solidFill>
                            <a:schemeClr val="bg1"/>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altLang="ko-KR" sz="700" b="1" i="0" u="none" strike="noStrike">
                          <a:solidFill>
                            <a:schemeClr val="bg1"/>
                          </a:solidFill>
                          <a:effectLst/>
                          <a:latin typeface="Arial" panose="020B0604020202020204" pitchFamily="34" charset="0"/>
                          <a:ea typeface="맑은 고딕" panose="020B0503020000020004" pitchFamily="50" charset="-127"/>
                        </a:rPr>
                        <a:t>2019</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altLang="ko-KR" sz="700" b="1" i="0" u="none" strike="noStrike">
                          <a:solidFill>
                            <a:schemeClr val="bg1"/>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altLang="ko-KR" sz="700" b="1" i="0" u="none" strike="noStrike">
                          <a:solidFill>
                            <a:schemeClr val="bg1"/>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altLang="ko-KR" sz="700" b="1" i="0" u="none" strike="noStrike">
                          <a:solidFill>
                            <a:schemeClr val="bg1"/>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7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ctr" fontAlgn="ctr"/>
                      <a:r>
                        <a:rPr lang="en-US" altLang="ko-KR" sz="700" b="1" i="0" u="none" strike="noStrike">
                          <a:solidFill>
                            <a:schemeClr val="bg1"/>
                          </a:solidFill>
                          <a:effectLst/>
                          <a:latin typeface="Arial" panose="020B0604020202020204" pitchFamily="34" charset="0"/>
                          <a:ea typeface="맑은 고딕" panose="020B0503020000020004" pitchFamily="50" charset="-127"/>
                        </a:rPr>
                        <a:t>2021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altLang="ko-KR" sz="700" b="1" i="0" u="none" strike="noStrike">
                          <a:solidFill>
                            <a:schemeClr val="bg1"/>
                          </a:solidFill>
                          <a:effectLst/>
                          <a:latin typeface="Arial" panose="020B0604020202020204" pitchFamily="34" charset="0"/>
                          <a:ea typeface="맑은 고딕" panose="020B0503020000020004" pitchFamily="50" charset="-127"/>
                        </a:rPr>
                        <a:t>2022</a:t>
                      </a:r>
                      <a:r>
                        <a:rPr lang="en-US" altLang="ko-KR" sz="700" b="1" i="0" u="none" strike="noStrike" baseline="30000">
                          <a:solidFill>
                            <a:schemeClr val="bg1"/>
                          </a:solidFill>
                          <a:effectLst/>
                          <a:latin typeface="Arial" panose="020B0604020202020204" pitchFamily="34" charset="0"/>
                          <a:ea typeface="맑은 고딕" panose="020B0503020000020004" pitchFamily="50" charset="-127"/>
                        </a:rPr>
                        <a:t>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4198577639"/>
                  </a:ext>
                </a:extLst>
              </a:tr>
              <a:tr h="0">
                <a:tc gridSpan="3">
                  <a:txBody>
                    <a:bodyPr/>
                    <a:lstStyle/>
                    <a:p>
                      <a:pPr algn="l" fontAlgn="ctr"/>
                      <a:r>
                        <a:rPr lang="en-US" sz="700" b="1" i="0" u="none" strike="noStrike">
                          <a:solidFill>
                            <a:schemeClr val="bg1"/>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700" b="1" i="0" u="none" strike="noStrike">
                          <a:solidFill>
                            <a:schemeClr val="bg1"/>
                          </a:solidFill>
                          <a:effectLst/>
                          <a:latin typeface="Arial" panose="020B0604020202020204" pitchFamily="34" charset="0"/>
                          <a:ea typeface="맑은 고딕" panose="020B0503020000020004" pitchFamily="50" charset="-127"/>
                        </a:rPr>
                        <a:t>12M</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a:solidFill>
                            <a:schemeClr val="bg1"/>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a:solidFill>
                            <a:schemeClr val="bg1"/>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a:solidFill>
                            <a:schemeClr val="bg1"/>
                          </a:solidFill>
                          <a:effectLst/>
                          <a:latin typeface="Arial" panose="020B0604020202020204" pitchFamily="34" charset="0"/>
                          <a:ea typeface="맑은 고딕" panose="020B0503020000020004" pitchFamily="50" charset="-127"/>
                        </a:rPr>
                        <a:t>3M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endParaRPr lang="ko-KR" altLang="en-US" sz="7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ctr" fontAlgn="ctr"/>
                      <a:r>
                        <a:rPr lang="en-US" sz="700" b="1" i="0" u="none" strike="noStrike">
                          <a:solidFill>
                            <a:schemeClr val="bg1"/>
                          </a:solidFill>
                          <a:effectLst/>
                          <a:latin typeface="Arial" panose="020B0604020202020204" pitchFamily="34" charset="0"/>
                          <a:ea typeface="맑은 고딕" panose="020B0503020000020004" pitchFamily="50" charset="-127"/>
                        </a:rPr>
                        <a:t>CAGR</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00338D"/>
                    </a:solidFill>
                  </a:tcPr>
                </a:tc>
                <a:tc>
                  <a:txBody>
                    <a:bodyPr/>
                    <a:lstStyle/>
                    <a:p>
                      <a:pPr algn="ctr" fontAlgn="ctr"/>
                      <a:r>
                        <a:rPr lang="en-US" sz="700" b="1" i="0" u="none" strike="noStrike">
                          <a:solidFill>
                            <a:schemeClr val="bg1"/>
                          </a:solidFill>
                          <a:effectLst/>
                          <a:latin typeface="Arial" panose="020B0604020202020204" pitchFamily="34" charset="0"/>
                          <a:ea typeface="맑은 고딕" panose="020B0503020000020004" pitchFamily="50" charset="-127"/>
                        </a:rPr>
                        <a:t>CAGR</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00338D"/>
                    </a:solidFill>
                  </a:tcPr>
                </a:tc>
                <a:extLst>
                  <a:ext uri="{0D108BD9-81ED-4DB2-BD59-A6C34878D82A}">
                    <a16:rowId xmlns:a16="http://schemas.microsoft.com/office/drawing/2014/main" val="2526117241"/>
                  </a:ext>
                </a:extLst>
              </a:tr>
              <a:tr h="0">
                <a:tc gridSpan="3">
                  <a:txBody>
                    <a:bodyPr/>
                    <a:lstStyle/>
                    <a:p>
                      <a:pPr algn="l"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제품매출</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(16.7%)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(21.6%)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115234407"/>
                  </a:ext>
                </a:extLst>
              </a:tr>
              <a:tr h="0">
                <a:tc>
                  <a:txBody>
                    <a:bodyPr/>
                    <a:lstStyle/>
                    <a:p>
                      <a:pPr algn="l"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브랜드확인가능</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63.1%</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59.7%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75.1%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83.6%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(9.1%)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(11.2%)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072283184"/>
                  </a:ext>
                </a:extLst>
              </a:tr>
              <a:tr h="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섹시쿠키</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6.0%</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6.1%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4.1%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4.3%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(31.1%)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(32.8%)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57516995"/>
                  </a:ext>
                </a:extLst>
              </a:tr>
              <a:tr h="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보디가드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11.1%</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10.7%</a:t>
                      </a:r>
                    </a:p>
                  </a:txBody>
                  <a:tcPr marL="36000" marR="36000" marT="0"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10.2%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(18.5%)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(24.6%)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6594656"/>
                  </a:ext>
                </a:extLst>
              </a:tr>
              <a:tr h="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예스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14.8%</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13.7%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(26.0%)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(24.3%)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87182122"/>
                  </a:ext>
                </a:extLst>
              </a:tr>
              <a:tr h="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리바이스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11.1%</a:t>
                      </a:r>
                    </a:p>
                  </a:txBody>
                  <a:tcPr marL="36000" marR="36000" marT="0"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24.6%</a:t>
                      </a:r>
                    </a:p>
                  </a:txBody>
                  <a:tcPr marL="36000" marR="36000" marT="0"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30.7%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27.7%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55154531"/>
                  </a:ext>
                </a:extLst>
              </a:tr>
              <a:tr h="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돈앤돈스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13.7%</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15.8%</a:t>
                      </a:r>
                    </a:p>
                  </a:txBody>
                  <a:tcPr marL="36000" marR="36000" marT="0"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19.5%</a:t>
                      </a:r>
                    </a:p>
                  </a:txBody>
                  <a:tcPr marL="36000" marR="36000" marT="0"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21.1%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(5.1%)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88023053"/>
                  </a:ext>
                </a:extLst>
              </a:tr>
              <a:tr h="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퍼스트올로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6.3%</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5.1%</a:t>
                      </a:r>
                    </a:p>
                  </a:txBody>
                  <a:tcPr marL="36000" marR="36000" marT="0"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4.1%</a:t>
                      </a:r>
                    </a:p>
                  </a:txBody>
                  <a:tcPr marL="36000" marR="36000" marT="0"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(32.4%)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(37.0%)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57551201"/>
                  </a:ext>
                </a:extLst>
              </a:tr>
              <a:tr h="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제임스딘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(47.2%)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(43.8%)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96934651"/>
                  </a:ext>
                </a:extLst>
              </a:tr>
              <a:tr h="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바디기어</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(71.0%)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(65.9%)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70335083"/>
                  </a:ext>
                </a:extLst>
              </a:tr>
              <a:tr h="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브랜드확인불가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36.9%</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40.3%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24.9%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16.4%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35908702"/>
                  </a:ext>
                </a:extLst>
              </a:tr>
            </a:tbl>
          </a:graphicData>
        </a:graphic>
      </p:graphicFrame>
      <p:sp>
        <p:nvSpPr>
          <p:cNvPr id="15" name="TextBox 14">
            <a:extLst>
              <a:ext uri="{FF2B5EF4-FFF2-40B4-BE49-F238E27FC236}">
                <a16:creationId xmlns:a16="http://schemas.microsoft.com/office/drawing/2014/main" id="{E88474AD-7B5E-44BF-AD1E-69739B77761E}"/>
              </a:ext>
            </a:extLst>
          </p:cNvPr>
          <p:cNvSpPr txBox="1"/>
          <p:nvPr/>
        </p:nvSpPr>
        <p:spPr>
          <a:xfrm>
            <a:off x="5256000" y="6215431"/>
            <a:ext cx="3881306" cy="138756"/>
          </a:xfrm>
          <a:prstGeom prst="rect">
            <a:avLst/>
          </a:prstGeom>
          <a:noFill/>
        </p:spPr>
        <p:txBody>
          <a:bodyPr wrap="square" lIns="0" tIns="0" rIns="0" bIns="0">
            <a:spAutoFit/>
          </a:bodyPr>
          <a:lstStyle/>
          <a:p>
            <a:pPr marR="0" lvl="0" algn="l" defTabSz="914400" rtl="0" eaLnBrk="1" fontAlgn="auto" latinLnBrk="0" hangingPunct="1">
              <a:lnSpc>
                <a:spcPts val="1200"/>
              </a:lnSpc>
              <a:spcBef>
                <a:spcPts val="300"/>
              </a:spcBef>
              <a:spcAft>
                <a:spcPts val="0"/>
              </a:spcAft>
              <a:buClr>
                <a:srgbClr val="00338D"/>
              </a:buClr>
              <a:buSzTx/>
              <a:tabLst>
                <a:tab pos="4935538" algn="l"/>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Note 1: 2022</a:t>
            </a:r>
            <a:r>
              <a:rPr kumimoji="0" lang="ko-KR"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년 </a:t>
            </a: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1</a:t>
            </a:r>
            <a:r>
              <a:rPr kumimoji="0" lang="ko-KR"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분기 매출 </a:t>
            </a:r>
            <a:r>
              <a:rPr kumimoji="0" lang="ko-KR" altLang="en-US" sz="800" b="0" i="0" u="none" strike="noStrike" kern="1200" cap="none" spc="0" normalizeH="0" baseline="0" noProof="0" err="1">
                <a:ln>
                  <a:noFill/>
                </a:ln>
                <a:solidFill>
                  <a:srgbClr val="000000"/>
                </a:solidFill>
                <a:effectLst/>
                <a:uLnTx/>
                <a:uFillTx/>
                <a:latin typeface="Arial" panose="020B0604020202020204" pitchFamily="34" charset="0"/>
                <a:ea typeface="맑은 고딕"/>
                <a:cs typeface="Arial" panose="020B0604020202020204" pitchFamily="34" charset="0"/>
              </a:rPr>
              <a:t>연환산</a:t>
            </a:r>
            <a:r>
              <a:rPr kumimoji="0" lang="ko-KR"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 후 </a:t>
            </a: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2019</a:t>
            </a:r>
            <a:r>
              <a:rPr kumimoji="0" lang="ko-KR"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년 이후의 </a:t>
            </a: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CAGR </a:t>
            </a:r>
            <a:r>
              <a:rPr kumimoji="0" lang="ko-KR"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계산</a:t>
            </a:r>
            <a:endPar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endParaRPr>
          </a:p>
        </p:txBody>
      </p:sp>
    </p:spTree>
    <p:extLst>
      <p:ext uri="{BB962C8B-B14F-4D97-AF65-F5344CB8AC3E}">
        <p14:creationId xmlns:p14="http://schemas.microsoft.com/office/powerpoint/2010/main" val="494781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2AE280B-E3BC-46D0-8563-73E0D18BE28C}"/>
              </a:ext>
            </a:extLst>
          </p:cNvPr>
          <p:cNvSpPr txBox="1"/>
          <p:nvPr/>
        </p:nvSpPr>
        <p:spPr>
          <a:xfrm>
            <a:off x="399665" y="1381376"/>
            <a:ext cx="8809336" cy="2073124"/>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Seasonality Analysis</a:t>
            </a:r>
            <a:endParaRPr kumimoji="0" lang="en-US" altLang="ko-KR" sz="900" b="1" i="0" u="sng" strike="noStrike" kern="1200" cap="none" spc="0" normalizeH="0" baseline="3000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100013" marR="0" lvl="0" algn="l" defTabSz="914400" rtl="0" eaLnBrk="1" fontAlgn="auto" latinLnBrk="0" hangingPunct="1">
              <a:lnSpc>
                <a:spcPts val="1200"/>
              </a:lnSpc>
              <a:spcBef>
                <a:spcPts val="300"/>
              </a:spcBef>
              <a:spcAft>
                <a:spcPts val="0"/>
              </a:spcAft>
              <a:buClr>
                <a:srgbClr val="00338D"/>
              </a:buClr>
              <a:buSzTx/>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ko-KR" altLang="en-US" sz="900">
                <a:solidFill>
                  <a:srgbClr val="000000"/>
                </a:solidFill>
                <a:latin typeface="Arial" panose="020B0604020202020204" pitchFamily="34" charset="0"/>
                <a:cs typeface="Arial" panose="020B0604020202020204" pitchFamily="34" charset="0"/>
              </a:rPr>
              <a:t>회사 제시 자료에 따라 월별 제품 매출액을 분석한 결과</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별도 계절성이 있는 것으로 분석되지는 아니함</a:t>
            </a:r>
            <a:endParaRPr lang="en-US" altLang="ko-KR" sz="900">
              <a:solidFill>
                <a:srgbClr val="000000"/>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86D29439-0ABF-4681-9AD0-A6A2C8FE4B47}"/>
              </a:ext>
            </a:extLst>
          </p:cNvPr>
          <p:cNvSpPr txBox="1"/>
          <p:nvPr/>
        </p:nvSpPr>
        <p:spPr>
          <a:xfrm>
            <a:off x="399665" y="3367910"/>
            <a:ext cx="8809336" cy="2579884"/>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Correlation with Advertising cost</a:t>
            </a:r>
            <a:endParaRPr kumimoji="0" lang="en-US" altLang="ko-KR" sz="900" b="1" i="0" u="sng" strike="noStrike" kern="1200" cap="none" spc="0" normalizeH="0" baseline="3000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indent="-171450">
              <a:lnSpc>
                <a:spcPts val="1200"/>
              </a:lnSpc>
              <a:buClr>
                <a:srgbClr val="00338D"/>
              </a:buClr>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indent="-171450">
              <a:lnSpc>
                <a:spcPts val="1200"/>
              </a:lnSpc>
              <a:spcBef>
                <a:spcPts val="600"/>
              </a:spcBef>
              <a:buClr>
                <a:srgbClr val="00338D"/>
              </a:buClr>
              <a:buFont typeface="Wingdings" panose="05000000000000000000" pitchFamily="2" charset="2"/>
              <a:buChar char="ü"/>
              <a:tabLst>
                <a:tab pos="4935538" algn="l"/>
              </a:tabLst>
              <a:defRPr/>
            </a:pPr>
            <a:r>
              <a:rPr lang="ko-KR" altLang="en-US" sz="900">
                <a:solidFill>
                  <a:srgbClr val="000000"/>
                </a:solidFill>
                <a:latin typeface="Arial" panose="020B0604020202020204" pitchFamily="34" charset="0"/>
                <a:cs typeface="Arial" panose="020B0604020202020204" pitchFamily="34" charset="0"/>
              </a:rPr>
              <a:t>매출액과 광고비의 </a:t>
            </a:r>
            <a:r>
              <a:rPr lang="en-US" altLang="ko-KR" sz="900">
                <a:solidFill>
                  <a:srgbClr val="000000"/>
                </a:solidFill>
                <a:latin typeface="Arial" panose="020B0604020202020204" pitchFamily="34" charset="0"/>
                <a:cs typeface="Arial" panose="020B0604020202020204" pitchFamily="34" charset="0"/>
              </a:rPr>
              <a:t>historical trend </a:t>
            </a:r>
            <a:r>
              <a:rPr lang="ko-KR" altLang="en-US" sz="900">
                <a:solidFill>
                  <a:srgbClr val="000000"/>
                </a:solidFill>
                <a:latin typeface="Arial" panose="020B0604020202020204" pitchFamily="34" charset="0"/>
                <a:cs typeface="Arial" panose="020B0604020202020204" pitchFamily="34" charset="0"/>
              </a:rPr>
              <a:t>분석 결과</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광고비 비용 인식 시점과 약 </a:t>
            </a:r>
            <a:r>
              <a:rPr lang="en-US" altLang="ko-KR" sz="900">
                <a:solidFill>
                  <a:srgbClr val="000000"/>
                </a:solidFill>
                <a:latin typeface="Arial" panose="020B0604020202020204" pitchFamily="34" charset="0"/>
                <a:cs typeface="Arial" panose="020B0604020202020204" pitchFamily="34" charset="0"/>
              </a:rPr>
              <a:t>3</a:t>
            </a:r>
            <a:r>
              <a:rPr lang="ko-KR" altLang="en-US" sz="900">
                <a:solidFill>
                  <a:srgbClr val="000000"/>
                </a:solidFill>
                <a:latin typeface="Arial" panose="020B0604020202020204" pitchFamily="34" charset="0"/>
                <a:cs typeface="Arial" panose="020B0604020202020204" pitchFamily="34" charset="0"/>
              </a:rPr>
              <a:t>개월 후의 매출액 간에 상호 연관성이 있는 것으로 판단됨</a:t>
            </a:r>
            <a:endParaRPr lang="en-US" altLang="ko-KR" sz="900">
              <a:solidFill>
                <a:srgbClr val="000000"/>
              </a:solidFill>
              <a:latin typeface="Arial" panose="020B0604020202020204" pitchFamily="34" charset="0"/>
              <a:cs typeface="Arial" panose="020B0604020202020204" pitchFamily="34" charset="0"/>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Revenue (4/5)</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10" name="Title 1">
            <a:extLst>
              <a:ext uri="{FF2B5EF4-FFF2-40B4-BE49-F238E27FC236}">
                <a16:creationId xmlns:a16="http://schemas.microsoft.com/office/drawing/2014/main" id="{B59B5EA7-AE22-4497-89CD-35035A4E74C2}"/>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과거 월별 매출 분석 결과</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특별히 계절성이 있는 것으로 분석되지는 아니하나</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광고비 비용 인식 시점과 약 </a:t>
            </a:r>
            <a:r>
              <a:rPr lang="en-US" altLang="ko-KR" sz="1000" b="1">
                <a:solidFill>
                  <a:srgbClr val="002997"/>
                </a:solidFill>
                <a:latin typeface="Arial" panose="020B0604020202020204" pitchFamily="34" charset="0"/>
                <a:ea typeface="+mj-ea"/>
                <a:cs typeface="Arial" panose="020B0604020202020204" pitchFamily="34" charset="0"/>
              </a:rPr>
              <a:t>3</a:t>
            </a:r>
            <a:r>
              <a:rPr lang="ko-KR" altLang="en-US" sz="1000" b="1">
                <a:solidFill>
                  <a:srgbClr val="002997"/>
                </a:solidFill>
                <a:latin typeface="Arial" panose="020B0604020202020204" pitchFamily="34" charset="0"/>
                <a:ea typeface="+mj-ea"/>
                <a:cs typeface="Arial" panose="020B0604020202020204" pitchFamily="34" charset="0"/>
              </a:rPr>
              <a:t>개월 후의 매출액 간의 상관관계가 일부 존재하는 것으로 분석됨</a:t>
            </a:r>
            <a:endParaRPr lang="en-US" altLang="ko-KR" sz="1000" b="1">
              <a:solidFill>
                <a:srgbClr val="002997"/>
              </a:solidFill>
              <a:latin typeface="Arial" panose="020B0604020202020204" pitchFamily="34" charset="0"/>
              <a:ea typeface="+mj-ea"/>
              <a:cs typeface="Arial" panose="020B0604020202020204" pitchFamily="34" charset="0"/>
            </a:endParaRPr>
          </a:p>
        </p:txBody>
      </p:sp>
      <p:graphicFrame>
        <p:nvGraphicFramePr>
          <p:cNvPr id="13" name="차트 12">
            <a:extLst>
              <a:ext uri="{FF2B5EF4-FFF2-40B4-BE49-F238E27FC236}">
                <a16:creationId xmlns:a16="http://schemas.microsoft.com/office/drawing/2014/main" id="{DCA93D67-4947-4B3A-B859-75F7518625B0}"/>
              </a:ext>
            </a:extLst>
          </p:cNvPr>
          <p:cNvGraphicFramePr>
            <a:graphicFrameLocks/>
          </p:cNvGraphicFramePr>
          <p:nvPr>
            <p:extLst>
              <p:ext uri="{D42A27DB-BD31-4B8C-83A1-F6EECF244321}">
                <p14:modId xmlns:p14="http://schemas.microsoft.com/office/powerpoint/2010/main" val="1263346540"/>
              </p:ext>
            </p:extLst>
          </p:nvPr>
        </p:nvGraphicFramePr>
        <p:xfrm>
          <a:off x="495464" y="1673258"/>
          <a:ext cx="8809336" cy="13842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차트 21">
            <a:extLst>
              <a:ext uri="{FF2B5EF4-FFF2-40B4-BE49-F238E27FC236}">
                <a16:creationId xmlns:a16="http://schemas.microsoft.com/office/drawing/2014/main" id="{8C88D0CD-85FE-48E7-9481-08571FE660E6}"/>
              </a:ext>
            </a:extLst>
          </p:cNvPr>
          <p:cNvGraphicFramePr>
            <a:graphicFrameLocks/>
          </p:cNvGraphicFramePr>
          <p:nvPr>
            <p:extLst>
              <p:ext uri="{D42A27DB-BD31-4B8C-83A1-F6EECF244321}">
                <p14:modId xmlns:p14="http://schemas.microsoft.com/office/powerpoint/2010/main" val="170523484"/>
              </p:ext>
            </p:extLst>
          </p:nvPr>
        </p:nvGraphicFramePr>
        <p:xfrm>
          <a:off x="399600" y="3662491"/>
          <a:ext cx="8809200" cy="144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6" name="차트 25">
            <a:extLst>
              <a:ext uri="{FF2B5EF4-FFF2-40B4-BE49-F238E27FC236}">
                <a16:creationId xmlns:a16="http://schemas.microsoft.com/office/drawing/2014/main" id="{45EF7243-E842-4FA1-8582-F09F5FF36684}"/>
              </a:ext>
            </a:extLst>
          </p:cNvPr>
          <p:cNvGraphicFramePr>
            <a:graphicFrameLocks/>
          </p:cNvGraphicFramePr>
          <p:nvPr>
            <p:extLst>
              <p:ext uri="{D42A27DB-BD31-4B8C-83A1-F6EECF244321}">
                <p14:modId xmlns:p14="http://schemas.microsoft.com/office/powerpoint/2010/main" val="1916898475"/>
              </p:ext>
            </p:extLst>
          </p:nvPr>
        </p:nvGraphicFramePr>
        <p:xfrm>
          <a:off x="399600" y="4748988"/>
          <a:ext cx="8809200" cy="144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95333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Revenue (5/5)</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10" name="Title 1">
            <a:extLst>
              <a:ext uri="{FF2B5EF4-FFF2-40B4-BE49-F238E27FC236}">
                <a16:creationId xmlns:a16="http://schemas.microsoft.com/office/drawing/2014/main" id="{B59B5EA7-AE22-4497-89CD-35035A4E74C2}"/>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과거 </a:t>
            </a:r>
            <a:r>
              <a:rPr lang="ko-KR" altLang="en-US" sz="1000" b="1" err="1">
                <a:solidFill>
                  <a:srgbClr val="002997"/>
                </a:solidFill>
                <a:latin typeface="Arial" panose="020B0604020202020204" pitchFamily="34" charset="0"/>
                <a:ea typeface="+mj-ea"/>
                <a:cs typeface="Arial" panose="020B0604020202020204" pitchFamily="34" charset="0"/>
              </a:rPr>
              <a:t>채널별</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브랜드별 제품매출 </a:t>
            </a:r>
            <a:r>
              <a:rPr lang="en-US" altLang="ko-KR" sz="1000" b="1">
                <a:solidFill>
                  <a:srgbClr val="002997"/>
                </a:solidFill>
                <a:latin typeface="Arial" panose="020B0604020202020204" pitchFamily="34" charset="0"/>
                <a:ea typeface="+mj-ea"/>
                <a:cs typeface="Arial" panose="020B0604020202020204" pitchFamily="34" charset="0"/>
              </a:rPr>
              <a:t>movement </a:t>
            </a:r>
            <a:r>
              <a:rPr lang="ko-KR" altLang="en-US" sz="1000" b="1">
                <a:solidFill>
                  <a:srgbClr val="002997"/>
                </a:solidFill>
                <a:latin typeface="Arial" panose="020B0604020202020204" pitchFamily="34" charset="0"/>
                <a:ea typeface="+mj-ea"/>
                <a:cs typeface="Arial" panose="020B0604020202020204" pitchFamily="34" charset="0"/>
              </a:rPr>
              <a:t>분석 결과</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대리점</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직영점에서 판매된 대부분의 브랜드에 대한 매출이 감소하고 있는 추세로 도출됨</a:t>
            </a:r>
            <a:endParaRPr lang="en-US" altLang="ko-KR" sz="1000" b="1">
              <a:solidFill>
                <a:srgbClr val="002997"/>
              </a:solidFill>
              <a:latin typeface="Arial" panose="020B0604020202020204" pitchFamily="34" charset="0"/>
              <a:ea typeface="+mj-ea"/>
              <a:cs typeface="Arial" panose="020B0604020202020204" pitchFamily="34" charset="0"/>
            </a:endParaRPr>
          </a:p>
        </p:txBody>
      </p:sp>
      <p:sp>
        <p:nvSpPr>
          <p:cNvPr id="16" name="TextBox 15">
            <a:extLst>
              <a:ext uri="{FF2B5EF4-FFF2-40B4-BE49-F238E27FC236}">
                <a16:creationId xmlns:a16="http://schemas.microsoft.com/office/drawing/2014/main" id="{12AE280B-E3BC-46D0-8563-73E0D18BE28C}"/>
              </a:ext>
            </a:extLst>
          </p:cNvPr>
          <p:cNvSpPr txBox="1"/>
          <p:nvPr/>
        </p:nvSpPr>
        <p:spPr>
          <a:xfrm>
            <a:off x="399665" y="1381376"/>
            <a:ext cx="8809336" cy="363534"/>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Historical Revenue(Product Sales) Movement</a:t>
            </a:r>
            <a:endParaRPr kumimoji="0" lang="en-US" altLang="ko-KR" sz="900" b="1" i="0" u="sng" strike="noStrike" kern="1200" cap="none" spc="0" normalizeH="0" baseline="3000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1" name="차트 10">
                <a:extLst>
                  <a:ext uri="{FF2B5EF4-FFF2-40B4-BE49-F238E27FC236}">
                    <a16:creationId xmlns:a16="http://schemas.microsoft.com/office/drawing/2014/main" id="{01DE4980-A6F6-4327-AAA6-1937F5BF95C9}"/>
                  </a:ext>
                </a:extLst>
              </p:cNvPr>
              <p:cNvGraphicFramePr/>
              <p:nvPr>
                <p:extLst>
                  <p:ext uri="{D42A27DB-BD31-4B8C-83A1-F6EECF244321}">
                    <p14:modId xmlns:p14="http://schemas.microsoft.com/office/powerpoint/2010/main" val="2106560661"/>
                  </p:ext>
                </p:extLst>
              </p:nvPr>
            </p:nvGraphicFramePr>
            <p:xfrm>
              <a:off x="399665" y="1633774"/>
              <a:ext cx="8905135" cy="1749367"/>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1" name="차트 10">
                <a:extLst>
                  <a:ext uri="{FF2B5EF4-FFF2-40B4-BE49-F238E27FC236}">
                    <a16:creationId xmlns:a16="http://schemas.microsoft.com/office/drawing/2014/main" id="{01DE4980-A6F6-4327-AAA6-1937F5BF95C9}"/>
                  </a:ext>
                </a:extLst>
              </p:cNvPr>
              <p:cNvPicPr>
                <a:picLocks noGrp="1" noRot="1" noChangeAspect="1" noMove="1" noResize="1" noEditPoints="1" noAdjustHandles="1" noChangeArrowheads="1" noChangeShapeType="1"/>
              </p:cNvPicPr>
              <p:nvPr/>
            </p:nvPicPr>
            <p:blipFill>
              <a:blip r:embed="rId4"/>
              <a:stretch>
                <a:fillRect/>
              </a:stretch>
            </p:blipFill>
            <p:spPr>
              <a:xfrm>
                <a:off x="399665" y="1633774"/>
                <a:ext cx="8905135" cy="1749367"/>
              </a:xfrm>
              <a:prstGeom prst="rect">
                <a:avLst/>
              </a:prstGeom>
            </p:spPr>
          </p:pic>
        </mc:Fallback>
      </mc:AlternateContent>
      <p:sp>
        <p:nvSpPr>
          <p:cNvPr id="14" name="직사각형 13">
            <a:extLst>
              <a:ext uri="{FF2B5EF4-FFF2-40B4-BE49-F238E27FC236}">
                <a16:creationId xmlns:a16="http://schemas.microsoft.com/office/drawing/2014/main" id="{55A3765B-65FD-40F8-926F-5A9965147F32}"/>
              </a:ext>
            </a:extLst>
          </p:cNvPr>
          <p:cNvSpPr/>
          <p:nvPr/>
        </p:nvSpPr>
        <p:spPr>
          <a:xfrm>
            <a:off x="830722" y="1899680"/>
            <a:ext cx="360000" cy="28984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15" name="직사각형 14">
            <a:extLst>
              <a:ext uri="{FF2B5EF4-FFF2-40B4-BE49-F238E27FC236}">
                <a16:creationId xmlns:a16="http://schemas.microsoft.com/office/drawing/2014/main" id="{135C20E2-84E8-4141-8D1C-D0D47A6EDB9E}"/>
              </a:ext>
            </a:extLst>
          </p:cNvPr>
          <p:cNvSpPr/>
          <p:nvPr/>
        </p:nvSpPr>
        <p:spPr>
          <a:xfrm>
            <a:off x="3615867" y="1997308"/>
            <a:ext cx="360000" cy="28984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18" name="직사각형 17">
            <a:extLst>
              <a:ext uri="{FF2B5EF4-FFF2-40B4-BE49-F238E27FC236}">
                <a16:creationId xmlns:a16="http://schemas.microsoft.com/office/drawing/2014/main" id="{AF946173-A953-49A5-A9AF-A7CAB42663EC}"/>
              </a:ext>
            </a:extLst>
          </p:cNvPr>
          <p:cNvSpPr/>
          <p:nvPr/>
        </p:nvSpPr>
        <p:spPr>
          <a:xfrm>
            <a:off x="6417790" y="2197916"/>
            <a:ext cx="360000" cy="28984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20" name="순서도: 연결자 19">
            <a:extLst>
              <a:ext uri="{FF2B5EF4-FFF2-40B4-BE49-F238E27FC236}">
                <a16:creationId xmlns:a16="http://schemas.microsoft.com/office/drawing/2014/main" id="{21FE5711-067E-46DF-8304-E530A2441359}"/>
              </a:ext>
            </a:extLst>
          </p:cNvPr>
          <p:cNvSpPr/>
          <p:nvPr/>
        </p:nvSpPr>
        <p:spPr bwMode="auto">
          <a:xfrm>
            <a:off x="761797" y="190544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21" name="순서도: 연결자 20">
            <a:extLst>
              <a:ext uri="{FF2B5EF4-FFF2-40B4-BE49-F238E27FC236}">
                <a16:creationId xmlns:a16="http://schemas.microsoft.com/office/drawing/2014/main" id="{122001EF-5129-48C4-9FC1-1798612ABC4F}"/>
              </a:ext>
            </a:extLst>
          </p:cNvPr>
          <p:cNvSpPr/>
          <p:nvPr/>
        </p:nvSpPr>
        <p:spPr bwMode="auto">
          <a:xfrm>
            <a:off x="3543867" y="219256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23" name="순서도: 연결자 22">
            <a:extLst>
              <a:ext uri="{FF2B5EF4-FFF2-40B4-BE49-F238E27FC236}">
                <a16:creationId xmlns:a16="http://schemas.microsoft.com/office/drawing/2014/main" id="{0643B7A8-B5BF-40B4-93F9-91AFE7AD0FB2}"/>
              </a:ext>
            </a:extLst>
          </p:cNvPr>
          <p:cNvSpPr/>
          <p:nvPr/>
        </p:nvSpPr>
        <p:spPr bwMode="auto">
          <a:xfrm>
            <a:off x="6345790" y="243645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24" name="차트 23">
                <a:extLst>
                  <a:ext uri="{FF2B5EF4-FFF2-40B4-BE49-F238E27FC236}">
                    <a16:creationId xmlns:a16="http://schemas.microsoft.com/office/drawing/2014/main" id="{5DF3CBB1-C2A2-45AB-BB34-2409D74D35F0}"/>
                  </a:ext>
                </a:extLst>
              </p:cNvPr>
              <p:cNvGraphicFramePr/>
              <p:nvPr>
                <p:extLst>
                  <p:ext uri="{D42A27DB-BD31-4B8C-83A1-F6EECF244321}">
                    <p14:modId xmlns:p14="http://schemas.microsoft.com/office/powerpoint/2010/main" val="216606282"/>
                  </p:ext>
                </p:extLst>
              </p:nvPr>
            </p:nvGraphicFramePr>
            <p:xfrm>
              <a:off x="452306" y="3627150"/>
              <a:ext cx="4320000" cy="72000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24" name="차트 23">
                <a:extLst>
                  <a:ext uri="{FF2B5EF4-FFF2-40B4-BE49-F238E27FC236}">
                    <a16:creationId xmlns:a16="http://schemas.microsoft.com/office/drawing/2014/main" id="{5DF3CBB1-C2A2-45AB-BB34-2409D74D35F0}"/>
                  </a:ext>
                </a:extLst>
              </p:cNvPr>
              <p:cNvPicPr>
                <a:picLocks noGrp="1" noRot="1" noChangeAspect="1" noMove="1" noResize="1" noEditPoints="1" noAdjustHandles="1" noChangeArrowheads="1" noChangeShapeType="1"/>
              </p:cNvPicPr>
              <p:nvPr/>
            </p:nvPicPr>
            <p:blipFill>
              <a:blip r:embed="rId6"/>
              <a:stretch>
                <a:fillRect/>
              </a:stretch>
            </p:blipFill>
            <p:spPr>
              <a:xfrm>
                <a:off x="452306" y="3627150"/>
                <a:ext cx="4320000" cy="720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25" name="차트 24">
                <a:extLst>
                  <a:ext uri="{FF2B5EF4-FFF2-40B4-BE49-F238E27FC236}">
                    <a16:creationId xmlns:a16="http://schemas.microsoft.com/office/drawing/2014/main" id="{F37A888C-DFA1-4B13-93D7-638E77E4ACF3}"/>
                  </a:ext>
                </a:extLst>
              </p:cNvPr>
              <p:cNvGraphicFramePr/>
              <p:nvPr>
                <p:extLst>
                  <p:ext uri="{D42A27DB-BD31-4B8C-83A1-F6EECF244321}">
                    <p14:modId xmlns:p14="http://schemas.microsoft.com/office/powerpoint/2010/main" val="245785966"/>
                  </p:ext>
                </p:extLst>
              </p:nvPr>
            </p:nvGraphicFramePr>
            <p:xfrm>
              <a:off x="452306" y="4472890"/>
              <a:ext cx="4320000" cy="7200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25" name="차트 24">
                <a:extLst>
                  <a:ext uri="{FF2B5EF4-FFF2-40B4-BE49-F238E27FC236}">
                    <a16:creationId xmlns:a16="http://schemas.microsoft.com/office/drawing/2014/main" id="{F37A888C-DFA1-4B13-93D7-638E77E4ACF3}"/>
                  </a:ext>
                </a:extLst>
              </p:cNvPr>
              <p:cNvPicPr>
                <a:picLocks noGrp="1" noRot="1" noChangeAspect="1" noMove="1" noResize="1" noEditPoints="1" noAdjustHandles="1" noChangeArrowheads="1" noChangeShapeType="1"/>
              </p:cNvPicPr>
              <p:nvPr/>
            </p:nvPicPr>
            <p:blipFill>
              <a:blip r:embed="rId8"/>
              <a:stretch>
                <a:fillRect/>
              </a:stretch>
            </p:blipFill>
            <p:spPr>
              <a:xfrm>
                <a:off x="452306" y="4472890"/>
                <a:ext cx="4320000" cy="720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27" name="차트 26">
                <a:extLst>
                  <a:ext uri="{FF2B5EF4-FFF2-40B4-BE49-F238E27FC236}">
                    <a16:creationId xmlns:a16="http://schemas.microsoft.com/office/drawing/2014/main" id="{C03DFA21-FCCE-4E83-A003-83589E0366DD}"/>
                  </a:ext>
                </a:extLst>
              </p:cNvPr>
              <p:cNvGraphicFramePr/>
              <p:nvPr>
                <p:extLst>
                  <p:ext uri="{D42A27DB-BD31-4B8C-83A1-F6EECF244321}">
                    <p14:modId xmlns:p14="http://schemas.microsoft.com/office/powerpoint/2010/main" val="222416799"/>
                  </p:ext>
                </p:extLst>
              </p:nvPr>
            </p:nvGraphicFramePr>
            <p:xfrm>
              <a:off x="452306" y="5318630"/>
              <a:ext cx="4320000" cy="720000"/>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27" name="차트 26">
                <a:extLst>
                  <a:ext uri="{FF2B5EF4-FFF2-40B4-BE49-F238E27FC236}">
                    <a16:creationId xmlns:a16="http://schemas.microsoft.com/office/drawing/2014/main" id="{C03DFA21-FCCE-4E83-A003-83589E0366DD}"/>
                  </a:ext>
                </a:extLst>
              </p:cNvPr>
              <p:cNvPicPr>
                <a:picLocks noGrp="1" noRot="1" noChangeAspect="1" noMove="1" noResize="1" noEditPoints="1" noAdjustHandles="1" noChangeArrowheads="1" noChangeShapeType="1"/>
              </p:cNvPicPr>
              <p:nvPr/>
            </p:nvPicPr>
            <p:blipFill>
              <a:blip r:embed="rId10"/>
              <a:stretch>
                <a:fillRect/>
              </a:stretch>
            </p:blipFill>
            <p:spPr>
              <a:xfrm>
                <a:off x="452306" y="5318630"/>
                <a:ext cx="4320000" cy="720000"/>
              </a:xfrm>
              <a:prstGeom prst="rect">
                <a:avLst/>
              </a:prstGeom>
            </p:spPr>
          </p:pic>
        </mc:Fallback>
      </mc:AlternateContent>
      <p:sp>
        <p:nvSpPr>
          <p:cNvPr id="2" name="TextBox 1">
            <a:extLst>
              <a:ext uri="{FF2B5EF4-FFF2-40B4-BE49-F238E27FC236}">
                <a16:creationId xmlns:a16="http://schemas.microsoft.com/office/drawing/2014/main" id="{42577086-3DC9-42E9-9AC6-DE931C35989D}"/>
              </a:ext>
            </a:extLst>
          </p:cNvPr>
          <p:cNvSpPr txBox="1"/>
          <p:nvPr/>
        </p:nvSpPr>
        <p:spPr>
          <a:xfrm>
            <a:off x="9169168" y="3145871"/>
            <a:ext cx="43282" cy="92333"/>
          </a:xfrm>
          <a:prstGeom prst="rect">
            <a:avLst/>
          </a:prstGeom>
          <a:noFill/>
        </p:spPr>
        <p:txBody>
          <a:bodyPr wrap="none" lIns="0" tIns="0" rIns="0" bIns="0" rtlCol="0">
            <a:spAutoFit/>
          </a:bodyPr>
          <a:lstStyle/>
          <a:p>
            <a:pPr>
              <a:spcAft>
                <a:spcPts val="600"/>
              </a:spcAft>
            </a:pPr>
            <a:r>
              <a:rPr lang="en-US" altLang="ko-KR" sz="600">
                <a:latin typeface="Arial" panose="020B0604020202020204" pitchFamily="34" charset="0"/>
                <a:cs typeface="Arial" panose="020B0604020202020204" pitchFamily="34" charset="0"/>
              </a:rPr>
              <a:t>1</a:t>
            </a:r>
            <a:endParaRPr lang="ko-KR" altLang="en-US" sz="600" err="1">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B0E930B-BB48-4D00-9B5D-44CD1C218093}"/>
              </a:ext>
            </a:extLst>
          </p:cNvPr>
          <p:cNvSpPr txBox="1"/>
          <p:nvPr/>
        </p:nvSpPr>
        <p:spPr>
          <a:xfrm>
            <a:off x="524306" y="3391625"/>
            <a:ext cx="2539157" cy="123111"/>
          </a:xfrm>
          <a:prstGeom prst="rect">
            <a:avLst/>
          </a:prstGeom>
          <a:noFill/>
        </p:spPr>
        <p:txBody>
          <a:bodyPr wrap="none" lIns="0" tIns="0" rIns="0" bIns="0" rtlCol="0">
            <a:spAutoFit/>
          </a:bodyPr>
          <a:lstStyle/>
          <a:p>
            <a:pPr>
              <a:spcAft>
                <a:spcPts val="600"/>
              </a:spcAft>
            </a:pPr>
            <a:r>
              <a:rPr lang="en-US" altLang="ko-KR" sz="800">
                <a:latin typeface="Arial" panose="020B0604020202020204" pitchFamily="34" charset="0"/>
                <a:cs typeface="Arial" panose="020B0604020202020204" pitchFamily="34" charset="0"/>
              </a:rPr>
              <a:t>Note 1: </a:t>
            </a:r>
            <a:r>
              <a:rPr lang="ko-KR" altLang="en-US" sz="800">
                <a:latin typeface="Arial" panose="020B0604020202020204" pitchFamily="34" charset="0"/>
                <a:cs typeface="Arial" panose="020B0604020202020204" pitchFamily="34" charset="0"/>
              </a:rPr>
              <a:t>분석을 위해 </a:t>
            </a:r>
            <a:r>
              <a:rPr lang="en-US" altLang="ko-KR" sz="800">
                <a:latin typeface="Arial" panose="020B0604020202020204" pitchFamily="34" charset="0"/>
                <a:cs typeface="Arial" panose="020B0604020202020204" pitchFamily="34" charset="0"/>
              </a:rPr>
              <a:t>2022</a:t>
            </a:r>
            <a:r>
              <a:rPr lang="ko-KR" altLang="en-US" sz="800">
                <a:latin typeface="Arial" panose="020B0604020202020204" pitchFamily="34" charset="0"/>
                <a:cs typeface="Arial" panose="020B0604020202020204" pitchFamily="34" charset="0"/>
              </a:rPr>
              <a:t>년 </a:t>
            </a:r>
            <a:r>
              <a:rPr lang="en-US" altLang="ko-KR" sz="800">
                <a:latin typeface="Arial" panose="020B0604020202020204" pitchFamily="34" charset="0"/>
                <a:cs typeface="Arial" panose="020B0604020202020204" pitchFamily="34" charset="0"/>
              </a:rPr>
              <a:t>1</a:t>
            </a:r>
            <a:r>
              <a:rPr lang="ko-KR" altLang="en-US" sz="800">
                <a:latin typeface="Arial" panose="020B0604020202020204" pitchFamily="34" charset="0"/>
                <a:cs typeface="Arial" panose="020B0604020202020204" pitchFamily="34" charset="0"/>
              </a:rPr>
              <a:t>분기 매출을 </a:t>
            </a:r>
            <a:r>
              <a:rPr lang="ko-KR" altLang="en-US" sz="800" err="1">
                <a:latin typeface="Arial" panose="020B0604020202020204" pitchFamily="34" charset="0"/>
                <a:cs typeface="Arial" panose="020B0604020202020204" pitchFamily="34" charset="0"/>
              </a:rPr>
              <a:t>연환산하였음</a:t>
            </a:r>
            <a:endParaRPr lang="ko-KR" altLang="en-US" sz="800">
              <a:latin typeface="Arial" panose="020B0604020202020204" pitchFamily="34" charset="0"/>
              <a:cs typeface="Arial" panose="020B0604020202020204" pitchFamily="34" charset="0"/>
            </a:endParaRPr>
          </a:p>
        </p:txBody>
      </p:sp>
      <p:sp>
        <p:nvSpPr>
          <p:cNvPr id="32" name="직사각형 31">
            <a:extLst>
              <a:ext uri="{FF2B5EF4-FFF2-40B4-BE49-F238E27FC236}">
                <a16:creationId xmlns:a16="http://schemas.microsoft.com/office/drawing/2014/main" id="{253A4542-3C34-497C-8C6E-1A7AF5DD714F}"/>
              </a:ext>
            </a:extLst>
          </p:cNvPr>
          <p:cNvSpPr/>
          <p:nvPr/>
        </p:nvSpPr>
        <p:spPr>
          <a:xfrm>
            <a:off x="1190633" y="1958403"/>
            <a:ext cx="360000" cy="28984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33" name="순서도: 연결자 32">
            <a:extLst>
              <a:ext uri="{FF2B5EF4-FFF2-40B4-BE49-F238E27FC236}">
                <a16:creationId xmlns:a16="http://schemas.microsoft.com/office/drawing/2014/main" id="{F031C404-22E4-46FD-9F6C-5EA9CABB209A}"/>
              </a:ext>
            </a:extLst>
          </p:cNvPr>
          <p:cNvSpPr/>
          <p:nvPr/>
        </p:nvSpPr>
        <p:spPr bwMode="auto">
          <a:xfrm>
            <a:off x="1121708" y="2173895"/>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34" name="직사각형 33">
            <a:extLst>
              <a:ext uri="{FF2B5EF4-FFF2-40B4-BE49-F238E27FC236}">
                <a16:creationId xmlns:a16="http://schemas.microsoft.com/office/drawing/2014/main" id="{ECB2C056-254D-4DA0-8186-F6935D6A7ED4}"/>
              </a:ext>
            </a:extLst>
          </p:cNvPr>
          <p:cNvSpPr/>
          <p:nvPr/>
        </p:nvSpPr>
        <p:spPr>
          <a:xfrm>
            <a:off x="3975778" y="2047642"/>
            <a:ext cx="360000" cy="28984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35" name="순서도: 연결자 34">
            <a:extLst>
              <a:ext uri="{FF2B5EF4-FFF2-40B4-BE49-F238E27FC236}">
                <a16:creationId xmlns:a16="http://schemas.microsoft.com/office/drawing/2014/main" id="{022A058A-4594-4814-BA6A-880BF0238291}"/>
              </a:ext>
            </a:extLst>
          </p:cNvPr>
          <p:cNvSpPr/>
          <p:nvPr/>
        </p:nvSpPr>
        <p:spPr bwMode="auto">
          <a:xfrm>
            <a:off x="3903778" y="2234508"/>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5</a:t>
            </a:r>
            <a:endParaRPr lang="ko-KR" altLang="en-US" sz="800" b="1" kern="0">
              <a:solidFill>
                <a:srgbClr val="FFFFFF"/>
              </a:solidFill>
              <a:cs typeface="Arial" panose="020B0604020202020204" pitchFamily="34" charset="0"/>
            </a:endParaRPr>
          </a:p>
        </p:txBody>
      </p:sp>
      <p:sp>
        <p:nvSpPr>
          <p:cNvPr id="36" name="직사각형 35">
            <a:extLst>
              <a:ext uri="{FF2B5EF4-FFF2-40B4-BE49-F238E27FC236}">
                <a16:creationId xmlns:a16="http://schemas.microsoft.com/office/drawing/2014/main" id="{AEA4BC55-1CA9-44D9-9DEE-50379A292B43}"/>
              </a:ext>
            </a:extLst>
          </p:cNvPr>
          <p:cNvSpPr/>
          <p:nvPr/>
        </p:nvSpPr>
        <p:spPr>
          <a:xfrm>
            <a:off x="6778386" y="2248250"/>
            <a:ext cx="360000" cy="28984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37" name="순서도: 연결자 36">
            <a:extLst>
              <a:ext uri="{FF2B5EF4-FFF2-40B4-BE49-F238E27FC236}">
                <a16:creationId xmlns:a16="http://schemas.microsoft.com/office/drawing/2014/main" id="{5A86442F-AEC9-4C3B-ACA8-47475CDF12F7}"/>
              </a:ext>
            </a:extLst>
          </p:cNvPr>
          <p:cNvSpPr/>
          <p:nvPr/>
        </p:nvSpPr>
        <p:spPr bwMode="auto">
          <a:xfrm>
            <a:off x="6714775" y="2470013"/>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6</a:t>
            </a:r>
            <a:endParaRPr lang="ko-KR" altLang="en-US" sz="800" b="1" kern="0">
              <a:solidFill>
                <a:srgbClr val="FFFFFF"/>
              </a:solidFill>
              <a:cs typeface="Arial" panose="020B0604020202020204" pitchFamily="34" charset="0"/>
            </a:endParaRPr>
          </a:p>
        </p:txBody>
      </p:sp>
      <p:sp>
        <p:nvSpPr>
          <p:cNvPr id="38" name="순서도: 연결자 37">
            <a:extLst>
              <a:ext uri="{FF2B5EF4-FFF2-40B4-BE49-F238E27FC236}">
                <a16:creationId xmlns:a16="http://schemas.microsoft.com/office/drawing/2014/main" id="{4070B36D-B7E9-4939-97C1-4636FE73EA41}"/>
              </a:ext>
            </a:extLst>
          </p:cNvPr>
          <p:cNvSpPr/>
          <p:nvPr/>
        </p:nvSpPr>
        <p:spPr bwMode="auto">
          <a:xfrm>
            <a:off x="380306" y="356353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39" name="순서도: 연결자 38">
            <a:extLst>
              <a:ext uri="{FF2B5EF4-FFF2-40B4-BE49-F238E27FC236}">
                <a16:creationId xmlns:a16="http://schemas.microsoft.com/office/drawing/2014/main" id="{063CA1ED-E9FB-49C4-B7B6-1D25C72A4509}"/>
              </a:ext>
            </a:extLst>
          </p:cNvPr>
          <p:cNvSpPr/>
          <p:nvPr/>
        </p:nvSpPr>
        <p:spPr bwMode="auto">
          <a:xfrm>
            <a:off x="380306" y="441386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40" name="순서도: 연결자 39">
            <a:extLst>
              <a:ext uri="{FF2B5EF4-FFF2-40B4-BE49-F238E27FC236}">
                <a16:creationId xmlns:a16="http://schemas.microsoft.com/office/drawing/2014/main" id="{0D6326DB-7EAE-4EE0-9152-FA069C9C1C74}"/>
              </a:ext>
            </a:extLst>
          </p:cNvPr>
          <p:cNvSpPr/>
          <p:nvPr/>
        </p:nvSpPr>
        <p:spPr bwMode="auto">
          <a:xfrm>
            <a:off x="380306" y="526186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41" name="차트 40">
                <a:extLst>
                  <a:ext uri="{FF2B5EF4-FFF2-40B4-BE49-F238E27FC236}">
                    <a16:creationId xmlns:a16="http://schemas.microsoft.com/office/drawing/2014/main" id="{852A50D2-9838-40CD-8DAE-623FC560ACAE}"/>
                  </a:ext>
                </a:extLst>
              </p:cNvPr>
              <p:cNvGraphicFramePr/>
              <p:nvPr>
                <p:extLst>
                  <p:ext uri="{D42A27DB-BD31-4B8C-83A1-F6EECF244321}">
                    <p14:modId xmlns:p14="http://schemas.microsoft.com/office/powerpoint/2010/main" val="1078923111"/>
                  </p:ext>
                </p:extLst>
              </p:nvPr>
            </p:nvGraphicFramePr>
            <p:xfrm>
              <a:off x="4881694" y="3628800"/>
              <a:ext cx="4320000" cy="720000"/>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41" name="차트 40">
                <a:extLst>
                  <a:ext uri="{FF2B5EF4-FFF2-40B4-BE49-F238E27FC236}">
                    <a16:creationId xmlns:a16="http://schemas.microsoft.com/office/drawing/2014/main" id="{852A50D2-9838-40CD-8DAE-623FC560ACAE}"/>
                  </a:ext>
                </a:extLst>
              </p:cNvPr>
              <p:cNvPicPr>
                <a:picLocks noGrp="1" noRot="1" noChangeAspect="1" noMove="1" noResize="1" noEditPoints="1" noAdjustHandles="1" noChangeArrowheads="1" noChangeShapeType="1"/>
              </p:cNvPicPr>
              <p:nvPr/>
            </p:nvPicPr>
            <p:blipFill>
              <a:blip r:embed="rId12"/>
              <a:stretch>
                <a:fillRect/>
              </a:stretch>
            </p:blipFill>
            <p:spPr>
              <a:xfrm>
                <a:off x="4881694" y="3628800"/>
                <a:ext cx="4320000" cy="720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2" name="차트 41">
                <a:extLst>
                  <a:ext uri="{FF2B5EF4-FFF2-40B4-BE49-F238E27FC236}">
                    <a16:creationId xmlns:a16="http://schemas.microsoft.com/office/drawing/2014/main" id="{598F6EA7-0BA1-4B88-A501-76A5A52A8D54}"/>
                  </a:ext>
                </a:extLst>
              </p:cNvPr>
              <p:cNvGraphicFramePr/>
              <p:nvPr>
                <p:extLst>
                  <p:ext uri="{D42A27DB-BD31-4B8C-83A1-F6EECF244321}">
                    <p14:modId xmlns:p14="http://schemas.microsoft.com/office/powerpoint/2010/main" val="1985937159"/>
                  </p:ext>
                </p:extLst>
              </p:nvPr>
            </p:nvGraphicFramePr>
            <p:xfrm>
              <a:off x="4881694" y="4474800"/>
              <a:ext cx="4320000" cy="720000"/>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42" name="차트 41">
                <a:extLst>
                  <a:ext uri="{FF2B5EF4-FFF2-40B4-BE49-F238E27FC236}">
                    <a16:creationId xmlns:a16="http://schemas.microsoft.com/office/drawing/2014/main" id="{598F6EA7-0BA1-4B88-A501-76A5A52A8D54}"/>
                  </a:ext>
                </a:extLst>
              </p:cNvPr>
              <p:cNvPicPr>
                <a:picLocks noGrp="1" noRot="1" noChangeAspect="1" noMove="1" noResize="1" noEditPoints="1" noAdjustHandles="1" noChangeArrowheads="1" noChangeShapeType="1"/>
              </p:cNvPicPr>
              <p:nvPr/>
            </p:nvPicPr>
            <p:blipFill>
              <a:blip r:embed="rId14"/>
              <a:stretch>
                <a:fillRect/>
              </a:stretch>
            </p:blipFill>
            <p:spPr>
              <a:xfrm>
                <a:off x="4881694" y="4474800"/>
                <a:ext cx="4320000" cy="720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3" name="차트 42">
                <a:extLst>
                  <a:ext uri="{FF2B5EF4-FFF2-40B4-BE49-F238E27FC236}">
                    <a16:creationId xmlns:a16="http://schemas.microsoft.com/office/drawing/2014/main" id="{4E6BEF1F-E060-496A-A6EF-7BD5648E5D77}"/>
                  </a:ext>
                </a:extLst>
              </p:cNvPr>
              <p:cNvGraphicFramePr/>
              <p:nvPr>
                <p:extLst>
                  <p:ext uri="{D42A27DB-BD31-4B8C-83A1-F6EECF244321}">
                    <p14:modId xmlns:p14="http://schemas.microsoft.com/office/powerpoint/2010/main" val="741110314"/>
                  </p:ext>
                </p:extLst>
              </p:nvPr>
            </p:nvGraphicFramePr>
            <p:xfrm>
              <a:off x="4881694" y="5317200"/>
              <a:ext cx="4320000" cy="720000"/>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43" name="차트 42">
                <a:extLst>
                  <a:ext uri="{FF2B5EF4-FFF2-40B4-BE49-F238E27FC236}">
                    <a16:creationId xmlns:a16="http://schemas.microsoft.com/office/drawing/2014/main" id="{4E6BEF1F-E060-496A-A6EF-7BD5648E5D77}"/>
                  </a:ext>
                </a:extLst>
              </p:cNvPr>
              <p:cNvPicPr>
                <a:picLocks noGrp="1" noRot="1" noChangeAspect="1" noMove="1" noResize="1" noEditPoints="1" noAdjustHandles="1" noChangeArrowheads="1" noChangeShapeType="1"/>
              </p:cNvPicPr>
              <p:nvPr/>
            </p:nvPicPr>
            <p:blipFill>
              <a:blip r:embed="rId16"/>
              <a:stretch>
                <a:fillRect/>
              </a:stretch>
            </p:blipFill>
            <p:spPr>
              <a:xfrm>
                <a:off x="4881694" y="5317200"/>
                <a:ext cx="4320000" cy="720000"/>
              </a:xfrm>
              <a:prstGeom prst="rect">
                <a:avLst/>
              </a:prstGeom>
            </p:spPr>
          </p:pic>
        </mc:Fallback>
      </mc:AlternateContent>
      <p:sp>
        <p:nvSpPr>
          <p:cNvPr id="44" name="순서도: 연결자 43">
            <a:extLst>
              <a:ext uri="{FF2B5EF4-FFF2-40B4-BE49-F238E27FC236}">
                <a16:creationId xmlns:a16="http://schemas.microsoft.com/office/drawing/2014/main" id="{9F21F059-503A-4CD0-B40A-11EA262FB49D}"/>
              </a:ext>
            </a:extLst>
          </p:cNvPr>
          <p:cNvSpPr/>
          <p:nvPr/>
        </p:nvSpPr>
        <p:spPr bwMode="auto">
          <a:xfrm>
            <a:off x="4819139" y="3563539"/>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45" name="순서도: 연결자 44">
            <a:extLst>
              <a:ext uri="{FF2B5EF4-FFF2-40B4-BE49-F238E27FC236}">
                <a16:creationId xmlns:a16="http://schemas.microsoft.com/office/drawing/2014/main" id="{44DA43AD-E17A-4D71-8AA9-29DA4CF865DD}"/>
              </a:ext>
            </a:extLst>
          </p:cNvPr>
          <p:cNvSpPr/>
          <p:nvPr/>
        </p:nvSpPr>
        <p:spPr bwMode="auto">
          <a:xfrm>
            <a:off x="4819139" y="4413867"/>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5</a:t>
            </a:r>
            <a:endParaRPr lang="ko-KR" altLang="en-US" sz="800" b="1" kern="0">
              <a:solidFill>
                <a:srgbClr val="FFFFFF"/>
              </a:solidFill>
              <a:cs typeface="Arial" panose="020B0604020202020204" pitchFamily="34" charset="0"/>
            </a:endParaRPr>
          </a:p>
        </p:txBody>
      </p:sp>
      <p:sp>
        <p:nvSpPr>
          <p:cNvPr id="46" name="순서도: 연결자 45">
            <a:extLst>
              <a:ext uri="{FF2B5EF4-FFF2-40B4-BE49-F238E27FC236}">
                <a16:creationId xmlns:a16="http://schemas.microsoft.com/office/drawing/2014/main" id="{17102E18-CA71-4901-A840-A7212290E8DD}"/>
              </a:ext>
            </a:extLst>
          </p:cNvPr>
          <p:cNvSpPr/>
          <p:nvPr/>
        </p:nvSpPr>
        <p:spPr bwMode="auto">
          <a:xfrm>
            <a:off x="4819139" y="5261860"/>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6</a:t>
            </a:r>
            <a:endParaRPr lang="ko-KR" altLang="en-US" sz="800" b="1" kern="0">
              <a:solidFill>
                <a:srgbClr val="FFFFFF"/>
              </a:solidFill>
              <a:cs typeface="Arial" panose="020B0604020202020204" pitchFamily="34" charset="0"/>
            </a:endParaRPr>
          </a:p>
        </p:txBody>
      </p:sp>
    </p:spTree>
    <p:extLst>
      <p:ext uri="{BB962C8B-B14F-4D97-AF65-F5344CB8AC3E}">
        <p14:creationId xmlns:p14="http://schemas.microsoft.com/office/powerpoint/2010/main" val="1536788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1B92B483-26AB-4710-8503-DF053AA5C1E0}"/>
              </a:ext>
            </a:extLst>
          </p:cNvPr>
          <p:cNvGraphicFramePr>
            <a:graphicFrameLocks noGrp="1"/>
          </p:cNvGraphicFramePr>
          <p:nvPr/>
        </p:nvGraphicFramePr>
        <p:xfrm>
          <a:off x="495464" y="1418813"/>
          <a:ext cx="5172087" cy="4812548"/>
        </p:xfrm>
        <a:graphic>
          <a:graphicData uri="http://schemas.openxmlformats.org/drawingml/2006/table">
            <a:tbl>
              <a:tblPr/>
              <a:tblGrid>
                <a:gridCol w="175271">
                  <a:extLst>
                    <a:ext uri="{9D8B030D-6E8A-4147-A177-3AD203B41FA5}">
                      <a16:colId xmlns:a16="http://schemas.microsoft.com/office/drawing/2014/main" val="949634063"/>
                    </a:ext>
                  </a:extLst>
                </a:gridCol>
                <a:gridCol w="175271">
                  <a:extLst>
                    <a:ext uri="{9D8B030D-6E8A-4147-A177-3AD203B41FA5}">
                      <a16:colId xmlns:a16="http://schemas.microsoft.com/office/drawing/2014/main" val="3561464949"/>
                    </a:ext>
                  </a:extLst>
                </a:gridCol>
                <a:gridCol w="1112841">
                  <a:extLst>
                    <a:ext uri="{9D8B030D-6E8A-4147-A177-3AD203B41FA5}">
                      <a16:colId xmlns:a16="http://schemas.microsoft.com/office/drawing/2014/main" val="207091662"/>
                    </a:ext>
                  </a:extLst>
                </a:gridCol>
                <a:gridCol w="443432">
                  <a:extLst>
                    <a:ext uri="{9D8B030D-6E8A-4147-A177-3AD203B41FA5}">
                      <a16:colId xmlns:a16="http://schemas.microsoft.com/office/drawing/2014/main" val="3209081358"/>
                    </a:ext>
                  </a:extLst>
                </a:gridCol>
                <a:gridCol w="443432">
                  <a:extLst>
                    <a:ext uri="{9D8B030D-6E8A-4147-A177-3AD203B41FA5}">
                      <a16:colId xmlns:a16="http://schemas.microsoft.com/office/drawing/2014/main" val="1594909826"/>
                    </a:ext>
                  </a:extLst>
                </a:gridCol>
                <a:gridCol w="443432">
                  <a:extLst>
                    <a:ext uri="{9D8B030D-6E8A-4147-A177-3AD203B41FA5}">
                      <a16:colId xmlns:a16="http://schemas.microsoft.com/office/drawing/2014/main" val="3116698316"/>
                    </a:ext>
                  </a:extLst>
                </a:gridCol>
                <a:gridCol w="443432">
                  <a:extLst>
                    <a:ext uri="{9D8B030D-6E8A-4147-A177-3AD203B41FA5}">
                      <a16:colId xmlns:a16="http://schemas.microsoft.com/office/drawing/2014/main" val="2890607848"/>
                    </a:ext>
                  </a:extLst>
                </a:gridCol>
                <a:gridCol w="161248">
                  <a:extLst>
                    <a:ext uri="{9D8B030D-6E8A-4147-A177-3AD203B41FA5}">
                      <a16:colId xmlns:a16="http://schemas.microsoft.com/office/drawing/2014/main" val="968298875"/>
                    </a:ext>
                  </a:extLst>
                </a:gridCol>
                <a:gridCol w="443432">
                  <a:extLst>
                    <a:ext uri="{9D8B030D-6E8A-4147-A177-3AD203B41FA5}">
                      <a16:colId xmlns:a16="http://schemas.microsoft.com/office/drawing/2014/main" val="1218269656"/>
                    </a:ext>
                  </a:extLst>
                </a:gridCol>
                <a:gridCol w="443432">
                  <a:extLst>
                    <a:ext uri="{9D8B030D-6E8A-4147-A177-3AD203B41FA5}">
                      <a16:colId xmlns:a16="http://schemas.microsoft.com/office/drawing/2014/main" val="4018878207"/>
                    </a:ext>
                  </a:extLst>
                </a:gridCol>
                <a:gridCol w="443432">
                  <a:extLst>
                    <a:ext uri="{9D8B030D-6E8A-4147-A177-3AD203B41FA5}">
                      <a16:colId xmlns:a16="http://schemas.microsoft.com/office/drawing/2014/main" val="93442183"/>
                    </a:ext>
                  </a:extLst>
                </a:gridCol>
                <a:gridCol w="443432">
                  <a:extLst>
                    <a:ext uri="{9D8B030D-6E8A-4147-A177-3AD203B41FA5}">
                      <a16:colId xmlns:a16="http://schemas.microsoft.com/office/drawing/2014/main" val="308326748"/>
                    </a:ext>
                  </a:extLst>
                </a:gridCol>
              </a:tblGrid>
              <a:tr h="96098">
                <a:tc gridSpan="3">
                  <a:txBody>
                    <a:bodyPr/>
                    <a:lstStyle/>
                    <a:p>
                      <a:pPr algn="l" rtl="0" fontAlgn="ctr"/>
                      <a:r>
                        <a:rPr lang="en-US" sz="600" b="1" i="0" u="none" strike="noStrike">
                          <a:solidFill>
                            <a:srgbClr val="FFFFFF"/>
                          </a:solidFill>
                          <a:effectLst/>
                          <a:latin typeface="맑은 고딕" panose="020B0503020000020004" pitchFamily="50" charset="-127"/>
                          <a:ea typeface="맑은 고딕" panose="020B0503020000020004" pitchFamily="50" charset="-127"/>
                        </a:rPr>
                        <a:t>Cost Structure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6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6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6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6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ko-KR" altLang="en-US" sz="6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6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6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6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303721241"/>
                  </a:ext>
                </a:extLst>
              </a:tr>
              <a:tr h="96098">
                <a:tc>
                  <a:txBody>
                    <a:bodyPr/>
                    <a:lstStyle/>
                    <a:p>
                      <a:pPr algn="l" fontAlgn="ctr"/>
                      <a:r>
                        <a:rPr lang="ko-KR" altLang="en-US" sz="6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600" b="1" i="0" u="none" strike="noStrike">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600" b="1" i="0" u="none" strike="noStrike">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ctr"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2019</a:t>
                      </a:r>
                    </a:p>
                  </a:txBody>
                  <a:tcPr marL="36000" marR="36000" marT="0" marB="0" anchor="ctr">
                    <a:lnL>
                      <a:noFill/>
                    </a:lnL>
                    <a:lnR>
                      <a:noFill/>
                    </a:lnR>
                    <a:lnT>
                      <a:noFill/>
                    </a:lnT>
                    <a:lnB>
                      <a:noFill/>
                    </a:lnB>
                  </a:tcPr>
                </a:tc>
                <a:tc>
                  <a:txBody>
                    <a:bodyPr/>
                    <a:lstStyle/>
                    <a:p>
                      <a:pPr algn="ctr"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2021</a:t>
                      </a:r>
                    </a:p>
                  </a:txBody>
                  <a:tcPr marL="36000" marR="36000" marT="0" marB="0" anchor="ctr">
                    <a:lnL>
                      <a:noFill/>
                    </a:lnL>
                    <a:lnR>
                      <a:noFill/>
                    </a:lnR>
                    <a:lnT>
                      <a:noFill/>
                    </a:lnT>
                    <a:lnB>
                      <a:noFill/>
                    </a:lnB>
                  </a:tcPr>
                </a:tc>
                <a:tc>
                  <a:txBody>
                    <a:bodyPr/>
                    <a:lstStyle/>
                    <a:p>
                      <a:pPr algn="ctr"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2021</a:t>
                      </a:r>
                    </a:p>
                  </a:txBody>
                  <a:tcPr marL="36000" marR="36000" marT="0" marB="0" anchor="ctr">
                    <a:lnL>
                      <a:noFill/>
                    </a:lnL>
                    <a:lnR>
                      <a:noFill/>
                    </a:lnR>
                    <a:lnT>
                      <a:noFill/>
                    </a:lnT>
                    <a:lnB>
                      <a:noFill/>
                    </a:lnB>
                  </a:tcPr>
                </a:tc>
                <a:tc>
                  <a:txBody>
                    <a:bodyPr/>
                    <a:lstStyle/>
                    <a:p>
                      <a:pPr algn="ctr"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26504084"/>
                  </a:ext>
                </a:extLst>
              </a:tr>
              <a:tr h="96098">
                <a:tc gridSpan="3">
                  <a:txBody>
                    <a:bodyPr/>
                    <a:lstStyle/>
                    <a:p>
                      <a:pPr algn="l" fontAlgn="ctr"/>
                      <a:r>
                        <a:rPr lang="en-US" sz="600" b="0" i="0" u="none" strike="noStrike">
                          <a:solidFill>
                            <a:srgbClr val="000000"/>
                          </a:solidFill>
                          <a:effectLst/>
                          <a:latin typeface="맑은 고딕" panose="020B0503020000020004" pitchFamily="50" charset="-127"/>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600" b="0" i="0" u="none" strike="noStrike">
                          <a:solidFill>
                            <a:srgbClr val="000000"/>
                          </a:solidFill>
                          <a:effectLst/>
                          <a:latin typeface="맑은 고딕" panose="020B0503020000020004" pitchFamily="50" charset="-127"/>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맑은 고딕" panose="020B0503020000020004" pitchFamily="50" charset="-127"/>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맑은 고딕" panose="020B0503020000020004" pitchFamily="50" charset="-127"/>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맑은 고딕" panose="020B0503020000020004" pitchFamily="50" charset="-127"/>
                          <a:ea typeface="맑은 고딕" panose="020B0503020000020004" pitchFamily="50" charset="-127"/>
                        </a:rPr>
                        <a:t>4M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맑은 고딕" panose="020B0503020000020004" pitchFamily="50" charset="-127"/>
                          <a:ea typeface="맑은 고딕" panose="020B0503020000020004" pitchFamily="50" charset="-127"/>
                        </a:rPr>
                        <a:t>12M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맑은 고딕" panose="020B0503020000020004" pitchFamily="50" charset="-127"/>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맑은 고딕" panose="020B0503020000020004" pitchFamily="50" charset="-127"/>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맑은 고딕" panose="020B0503020000020004" pitchFamily="50" charset="-127"/>
                          <a:ea typeface="맑은 고딕" panose="020B0503020000020004" pitchFamily="50" charset="-127"/>
                        </a:rPr>
                        <a:t>4M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83048661"/>
                  </a:ext>
                </a:extLst>
              </a:tr>
              <a:tr h="96098">
                <a:tc gridSpan="2">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rtl="0" fontAlgn="ctr"/>
                      <a:endParaRPr lang="ko-KR" altLang="en-US" sz="6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126,695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111,683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90,097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25,757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100.0%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mn-ea"/>
                          <a:ea typeface="+mn-ea"/>
                          <a:cs typeface="Arial" panose="020B0604020202020204" pitchFamily="34" charset="0"/>
                        </a:rPr>
                        <a:t>100.0%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18256724"/>
                  </a:ext>
                </a:extLst>
              </a:tr>
              <a:tr h="96098">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상품매출</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6,020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718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1,538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4.8%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162146126"/>
                  </a:ext>
                </a:extLst>
              </a:tr>
              <a:tr h="96098">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제품매출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121,276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111,354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88,694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95.7%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99.7%</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98.4%</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0037786"/>
                  </a:ext>
                </a:extLst>
              </a:tr>
              <a:tr h="96098">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기타매출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187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287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0.2%</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0.3%</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2404499"/>
                  </a:ext>
                </a:extLst>
              </a:tr>
              <a:tr h="96098">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판매장려금 및 에누리</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(575)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(423)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93829446"/>
                  </a:ext>
                </a:extLst>
              </a:tr>
              <a:tr h="96098">
                <a:tc gridSpan="2">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변동비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B4C6E7"/>
                    </a:solidFill>
                  </a:tcPr>
                </a:tc>
                <a:tc hMerge="1">
                  <a:txBody>
                    <a:bodyPr/>
                    <a:lstStyle/>
                    <a:p>
                      <a:pPr latinLnBrk="1"/>
                      <a:endParaRPr lang="ko-KR" altLang="en-US"/>
                    </a:p>
                  </a:txBody>
                  <a:tcPr/>
                </a:tc>
                <a:tc>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102,547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86,545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64,064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21,157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80.9%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77.5%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71.1%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1" u="none" strike="noStrike">
                          <a:solidFill>
                            <a:srgbClr val="000000"/>
                          </a:solidFill>
                          <a:effectLst/>
                          <a:latin typeface="+mn-ea"/>
                          <a:ea typeface="+mn-ea"/>
                          <a:cs typeface="Arial" panose="020B0604020202020204" pitchFamily="34" charset="0"/>
                        </a:rPr>
                        <a:t>82.1%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B4C6E7"/>
                    </a:solidFill>
                  </a:tcPr>
                </a:tc>
                <a:extLst>
                  <a:ext uri="{0D108BD9-81ED-4DB2-BD59-A6C34878D82A}">
                    <a16:rowId xmlns:a16="http://schemas.microsoft.com/office/drawing/2014/main" val="7127"/>
                  </a:ext>
                </a:extLst>
              </a:tr>
              <a:tr h="96098">
                <a:tc>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변동매출원가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60,069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48,330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31,245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12,294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47.4%</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43.3%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34.7%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mn-ea"/>
                          <a:ea typeface="+mn-ea"/>
                          <a:cs typeface="Arial" panose="020B0604020202020204" pitchFamily="34" charset="0"/>
                        </a:rPr>
                        <a:t>47.7%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15652860"/>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재료비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14,353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12,714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6,758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11.3%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11.4%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7.5%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874620029"/>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상품원가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5,604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802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1,385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4.4%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0.7%</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1.5%</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77567732"/>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소모품비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1,902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1,583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764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1.4%</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0.8%</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85101753"/>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외주가공비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37,337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32,430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21,649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29.5%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29.0%</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24.0%</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18794588"/>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874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802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690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0.7%</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808229843"/>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변동판관비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42,477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38,215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32,819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8,863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33.5%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34.2%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36.4%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mn-ea"/>
                          <a:ea typeface="+mn-ea"/>
                          <a:cs typeface="Arial" panose="020B0604020202020204" pitchFamily="34" charset="0"/>
                        </a:rPr>
                        <a:t>34.4%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071361548"/>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광고선전비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4,416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5,078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3,974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3.5%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4.5%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4.4%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34855166"/>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운반비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1,253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1,508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1,352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1.3%</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1.5%</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76020707"/>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소모품비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471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476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303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0.4%</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0.3%</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3254595"/>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판매수수료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36,337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31,154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27,190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28.7%</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27.9%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30.2%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90242798"/>
                  </a:ext>
                </a:extLst>
              </a:tr>
              <a:tr h="96098">
                <a:tc gridSpan="3">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공헌이익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24,149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25,138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26,033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4,600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19.1%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22.5%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28.9%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mn-ea"/>
                          <a:ea typeface="+mn-ea"/>
                          <a:cs typeface="Arial" panose="020B0604020202020204" pitchFamily="34" charset="0"/>
                        </a:rPr>
                        <a:t>17.9%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73805844"/>
                  </a:ext>
                </a:extLst>
              </a:tr>
              <a:tr h="96098">
                <a:tc gridSpan="2">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고정비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B4C6E7"/>
                    </a:solidFill>
                  </a:tcPr>
                </a:tc>
                <a:tc hMerge="1">
                  <a:txBody>
                    <a:bodyPr/>
                    <a:lstStyle/>
                    <a:p>
                      <a:pPr latinLnBrk="1"/>
                      <a:endParaRPr lang="ko-KR" altLang="en-US"/>
                    </a:p>
                  </a:txBody>
                  <a:tcPr/>
                </a:tc>
                <a:tc>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35,105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36,583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27,922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7,934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27.7%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32.8%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31.0%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1" u="none" strike="noStrike">
                          <a:solidFill>
                            <a:srgbClr val="000000"/>
                          </a:solidFill>
                          <a:effectLst/>
                          <a:latin typeface="+mn-ea"/>
                          <a:ea typeface="+mn-ea"/>
                          <a:cs typeface="Arial" panose="020B0604020202020204" pitchFamily="34" charset="0"/>
                        </a:rPr>
                        <a:t>30.8%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B4C6E7"/>
                    </a:solidFill>
                  </a:tcPr>
                </a:tc>
                <a:extLst>
                  <a:ext uri="{0D108BD9-81ED-4DB2-BD59-A6C34878D82A}">
                    <a16:rowId xmlns:a16="http://schemas.microsoft.com/office/drawing/2014/main" val="2898388978"/>
                  </a:ext>
                </a:extLst>
              </a:tr>
              <a:tr h="96098">
                <a:tc>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고정매출원가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7,539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7,191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5,499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1,075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6.0%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6.4%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6.1%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1" u="none" strike="noStrike">
                          <a:solidFill>
                            <a:srgbClr val="000000"/>
                          </a:solidFill>
                          <a:effectLst/>
                          <a:latin typeface="+mn-ea"/>
                          <a:ea typeface="+mn-ea"/>
                          <a:cs typeface="Arial" panose="020B0604020202020204" pitchFamily="34" charset="0"/>
                        </a:rPr>
                        <a:t>4.2%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576159143"/>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인건비</a:t>
                      </a:r>
                      <a:r>
                        <a:rPr lang="en-US" altLang="ko-KR" sz="600" b="0" i="0" u="none" strike="noStrike" baseline="30000">
                          <a:solidFill>
                            <a:srgbClr val="000000"/>
                          </a:solidFill>
                          <a:effectLst/>
                          <a:latin typeface="맑은 고딕" panose="020B0503020000020004" pitchFamily="50" charset="-127"/>
                          <a:ea typeface="맑은 고딕" panose="020B0503020000020004" pitchFamily="50" charset="-127"/>
                        </a:rPr>
                        <a:t>2</a:t>
                      </a:r>
                      <a:endParaRPr lang="ko-KR" altLang="en-US" sz="600" b="0" i="0" u="none" strike="noStrike" baseline="3000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7,329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7,027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3,736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5.8%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6.3%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4.1%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933766314"/>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감가상각비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11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12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15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47391067"/>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여비교통비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127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48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07114584"/>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통신비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44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40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44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29920550"/>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수도광열비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16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43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32086853"/>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1,654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39189247"/>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고정판관비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27,566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29,393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22,423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6,859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21.8%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26.3%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24.9%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mn-ea"/>
                          <a:ea typeface="+mn-ea"/>
                          <a:cs typeface="Arial" panose="020B0604020202020204" pitchFamily="34" charset="0"/>
                        </a:rPr>
                        <a:t>26.6%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314562541"/>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인건비</a:t>
                      </a:r>
                      <a:r>
                        <a:rPr lang="en-US" altLang="ko-KR" sz="600" b="0" i="0" u="none" strike="noStrike" baseline="30000">
                          <a:solidFill>
                            <a:srgbClr val="000000"/>
                          </a:solidFill>
                          <a:effectLst/>
                          <a:latin typeface="맑은 고딕" panose="020B0503020000020004" pitchFamily="50" charset="-127"/>
                          <a:ea typeface="맑은 고딕" panose="020B0503020000020004" pitchFamily="50" charset="-127"/>
                        </a:rPr>
                        <a:t>2</a:t>
                      </a:r>
                      <a:endParaRPr lang="ko-KR" altLang="en-US" sz="600" b="0" i="0" u="none" strike="noStrike" baseline="3000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13,028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12,565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8,791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10.3%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11.3%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9.8%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37839503"/>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접대비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203 </a:t>
                      </a:r>
                    </a:p>
                  </a:txBody>
                  <a:tcPr marL="36000" marR="36000" marT="0" marB="0" anchor="ctr">
                    <a:lnL>
                      <a:noFill/>
                    </a:lnL>
                    <a:lnR>
                      <a:noFill/>
                    </a:lnR>
                    <a:lnT w="6350" cap="flat" cmpd="sng" algn="ctr">
                      <a:noFill/>
                      <a:prstDash val="dot"/>
                      <a:round/>
                      <a:headEnd type="none" w="med" len="med"/>
                      <a:tailEnd type="none" w="med" len="med"/>
                    </a:lnT>
                    <a:lnB>
                      <a:noFill/>
                    </a:lnB>
                    <a:noFill/>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449 </a:t>
                      </a:r>
                    </a:p>
                  </a:txBody>
                  <a:tcPr marL="36000" marR="36000" marT="0" marB="0" anchor="ctr">
                    <a:lnL>
                      <a:noFill/>
                    </a:lnL>
                    <a:lnR>
                      <a:noFill/>
                    </a:lnR>
                    <a:lnT w="6350" cap="flat" cmpd="sng" algn="ctr">
                      <a:noFill/>
                      <a:prstDash val="dot"/>
                      <a:round/>
                      <a:headEnd type="none" w="med" len="med"/>
                      <a:tailEnd type="none" w="med" len="med"/>
                    </a:lnT>
                    <a:lnB>
                      <a:noFill/>
                    </a:lnB>
                    <a:noFill/>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114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0.4%</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0.1%</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33156102"/>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err="1">
                          <a:solidFill>
                            <a:srgbClr val="000000"/>
                          </a:solidFill>
                          <a:effectLst/>
                          <a:latin typeface="맑은 고딕" panose="020B0503020000020004" pitchFamily="50" charset="-127"/>
                          <a:ea typeface="맑은 고딕" panose="020B0503020000020004" pitchFamily="50" charset="-127"/>
                        </a:rPr>
                        <a:t>세금과공과</a:t>
                      </a: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520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571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545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0.5%</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0.6%</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50596744"/>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여비교통비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682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413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197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0.4%</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0.2%</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78816130"/>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보험료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107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141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189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0.1%</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0.2%</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65037577"/>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통신비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641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516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541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0.5%</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0.6%</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34730878"/>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수도광열비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995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1,052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830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0.9%</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0.9%</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24921862"/>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감가상각비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8,163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8,324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6,835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6.4%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7.5%</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7.6%</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80299601"/>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지급수수료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3,824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4,150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5,463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3.0%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3.7%</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6.1%</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3314131"/>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대손상각비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(1,205)</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854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(1,173)</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0.8%</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(1.3%)</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7686253"/>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err="1">
                          <a:solidFill>
                            <a:srgbClr val="000000"/>
                          </a:solidFill>
                          <a:effectLst/>
                          <a:latin typeface="맑은 고딕" panose="020B0503020000020004" pitchFamily="50" charset="-127"/>
                          <a:ea typeface="맑은 고딕" panose="020B0503020000020004" pitchFamily="50" charset="-127"/>
                        </a:rPr>
                        <a:t>복구충당부채전입액</a:t>
                      </a: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425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47471647"/>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182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356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92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94558150"/>
                  </a:ext>
                </a:extLst>
              </a:tr>
              <a:tr h="96098">
                <a:tc gridSpan="2">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B4C6E7"/>
                    </a:solidFill>
                  </a:tcPr>
                </a:tc>
                <a:tc hMerge="1">
                  <a:txBody>
                    <a:bodyPr/>
                    <a:lstStyle/>
                    <a:p>
                      <a:pPr latinLnBrk="1"/>
                      <a:endParaRPr lang="ko-KR" altLang="en-US"/>
                    </a:p>
                  </a:txBody>
                  <a:tcPr/>
                </a:tc>
                <a:tc>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(1,755)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11,138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9,436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ko-KR" altLang="en-US" sz="6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(1.4%)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10.0%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10.5%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1" u="none" strike="noStrike">
                          <a:solidFill>
                            <a:srgbClr val="000000"/>
                          </a:solidFill>
                          <a:effectLst/>
                          <a:latin typeface="+mn-ea"/>
                          <a:ea typeface="+mn-ea"/>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extLst>
                  <a:ext uri="{0D108BD9-81ED-4DB2-BD59-A6C34878D82A}">
                    <a16:rowId xmlns:a16="http://schemas.microsoft.com/office/drawing/2014/main" val="1134409463"/>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제품평가손실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2,278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3,381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6,195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3.0%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6.9%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780089424"/>
                  </a:ext>
                </a:extLst>
              </a:tr>
              <a:tr h="103746">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재고변동</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087" marR="3087" marT="3087"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(4,033)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7,757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3,241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(3.2%)</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6.9%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3.6%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25399101"/>
                  </a:ext>
                </a:extLst>
              </a:tr>
              <a:tr h="96098">
                <a:tc gridSpan="3">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(9,201)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(22,583)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(11,326)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(3,334)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(7.3%)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(20.2%)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(12.6%)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1" u="none" strike="noStrike">
                          <a:solidFill>
                            <a:srgbClr val="000000"/>
                          </a:solidFill>
                          <a:effectLst/>
                          <a:latin typeface="+mn-ea"/>
                          <a:ea typeface="+mn-ea"/>
                          <a:cs typeface="Arial" panose="020B0604020202020204" pitchFamily="34" charset="0"/>
                        </a:rPr>
                        <a:t>(12.9%)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extLst>
                  <a:ext uri="{0D108BD9-81ED-4DB2-BD59-A6C34878D82A}">
                    <a16:rowId xmlns:a16="http://schemas.microsoft.com/office/drawing/2014/main" val="3015383623"/>
                  </a:ext>
                </a:extLst>
              </a:tr>
              <a:tr h="96098">
                <a:tc gridSpan="2">
                  <a:txBody>
                    <a:bodyPr/>
                    <a:lstStyle/>
                    <a:p>
                      <a:pPr algn="l" rtl="0" fontAlgn="ctr"/>
                      <a:r>
                        <a:rPr lang="en-US" sz="600" b="0" i="0" u="none" strike="noStrike">
                          <a:solidFill>
                            <a:srgbClr val="000000"/>
                          </a:solidFill>
                          <a:effectLst/>
                          <a:latin typeface="맑은 고딕" panose="020B0503020000020004" pitchFamily="50" charset="-127"/>
                          <a:ea typeface="맑은 고딕" panose="020B0503020000020004" pitchFamily="50" charset="-127"/>
                        </a:rPr>
                        <a:t>D&amp;A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8,174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8,336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6,850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mn-ea"/>
                          <a:cs typeface="Arial" panose="020B0604020202020204" pitchFamily="34" charset="0"/>
                        </a:rPr>
                        <a:t>1,175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6.5%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7.5%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7.6%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mn-ea"/>
                          <a:ea typeface="+mn-ea"/>
                          <a:cs typeface="Arial" panose="020B0604020202020204" pitchFamily="34" charset="0"/>
                        </a:rPr>
                        <a:t>4.6%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29726412"/>
                  </a:ext>
                </a:extLst>
              </a:tr>
              <a:tr h="96098">
                <a:tc gridSpan="3">
                  <a:txBody>
                    <a:bodyPr/>
                    <a:lstStyle/>
                    <a:p>
                      <a:pPr algn="l" rtl="0" fontAlgn="ctr"/>
                      <a:r>
                        <a:rPr lang="en-US" sz="600" b="1" i="0" u="none" strike="noStrike">
                          <a:solidFill>
                            <a:srgbClr val="000000"/>
                          </a:solidFill>
                          <a:effectLst/>
                          <a:latin typeface="맑은 고딕" panose="020B0503020000020004" pitchFamily="50" charset="-127"/>
                          <a:ea typeface="맑은 고딕" panose="020B0503020000020004" pitchFamily="50" charset="-127"/>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(1,027)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(14,247)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(4,476)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(2,159)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(12.8%)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1" u="none" strike="noStrike">
                          <a:solidFill>
                            <a:srgbClr val="000000"/>
                          </a:solidFill>
                          <a:effectLst/>
                          <a:latin typeface="+mn-ea"/>
                          <a:ea typeface="+mn-ea"/>
                          <a:cs typeface="Arial" panose="020B0604020202020204" pitchFamily="34" charset="0"/>
                        </a:rPr>
                        <a:t>(8.4%)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extLst>
                  <a:ext uri="{0D108BD9-81ED-4DB2-BD59-A6C34878D82A}">
                    <a16:rowId xmlns:a16="http://schemas.microsoft.com/office/drawing/2014/main" val="1891920433"/>
                  </a:ext>
                </a:extLst>
              </a:tr>
              <a:tr h="96098">
                <a:tc gridSpan="3">
                  <a:txBody>
                    <a:bodyPr/>
                    <a:lstStyle/>
                    <a:p>
                      <a:pPr algn="l" fontAlgn="ctr"/>
                      <a:r>
                        <a:rPr lang="ko-KR" altLang="en-US" sz="600" b="0" i="1" u="none" strike="noStrike">
                          <a:solidFill>
                            <a:srgbClr val="000000"/>
                          </a:solidFill>
                          <a:effectLst/>
                          <a:latin typeface="맑은 고딕" panose="020B0503020000020004" pitchFamily="50" charset="-127"/>
                          <a:ea typeface="맑은 고딕" panose="020B0503020000020004" pitchFamily="50" charset="-127"/>
                        </a:rPr>
                        <a:t>총원가 대비 </a:t>
                      </a:r>
                      <a:r>
                        <a:rPr lang="en-US" sz="600" b="0" i="1" u="none" strike="noStrike">
                          <a:solidFill>
                            <a:srgbClr val="000000"/>
                          </a:solidFill>
                          <a:effectLst/>
                          <a:latin typeface="맑은 고딕" panose="020B0503020000020004" pitchFamily="50" charset="-127"/>
                          <a:ea typeface="맑은 고딕" panose="020B0503020000020004" pitchFamily="50" charset="-127"/>
                        </a:rPr>
                        <a:t>VC%</a:t>
                      </a:r>
                      <a:r>
                        <a:rPr lang="en-US" sz="600" b="0" i="1" u="none" strike="noStrike" baseline="30000">
                          <a:solidFill>
                            <a:srgbClr val="000000"/>
                          </a:solidFill>
                          <a:effectLst/>
                          <a:latin typeface="맑은 고딕" panose="020B0503020000020004" pitchFamily="50" charset="-127"/>
                          <a:ea typeface="맑은 고딕" panose="020B0503020000020004" pitchFamily="50" charset="-127"/>
                        </a:rPr>
                        <a:t>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74.5%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70.3%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69.6%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1" u="none" strike="noStrike">
                          <a:solidFill>
                            <a:srgbClr val="000000"/>
                          </a:solidFill>
                          <a:effectLst/>
                          <a:latin typeface="Arial" panose="020B0604020202020204" pitchFamily="34" charset="0"/>
                          <a:ea typeface="+mn-ea"/>
                          <a:cs typeface="Arial" panose="020B0604020202020204" pitchFamily="34" charset="0"/>
                        </a:rPr>
                        <a:t>72.7%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167558152"/>
                  </a:ext>
                </a:extLst>
              </a:tr>
              <a:tr h="96098">
                <a:tc gridSpan="3">
                  <a:txBody>
                    <a:bodyPr/>
                    <a:lstStyle/>
                    <a:p>
                      <a:pPr algn="l" fontAlgn="ctr"/>
                      <a:r>
                        <a:rPr lang="ko-KR" altLang="en-US" sz="600" b="0" i="1" u="none" strike="noStrike">
                          <a:solidFill>
                            <a:srgbClr val="000000"/>
                          </a:solidFill>
                          <a:effectLst/>
                          <a:latin typeface="맑은 고딕" panose="020B0503020000020004" pitchFamily="50" charset="-127"/>
                          <a:ea typeface="맑은 고딕" panose="020B0503020000020004" pitchFamily="50" charset="-127"/>
                        </a:rPr>
                        <a:t>총원가 대비 </a:t>
                      </a:r>
                      <a:r>
                        <a:rPr lang="en-US" sz="600" b="0" i="1" u="none" strike="noStrike">
                          <a:solidFill>
                            <a:srgbClr val="000000"/>
                          </a:solidFill>
                          <a:effectLst/>
                          <a:latin typeface="맑은 고딕" panose="020B0503020000020004" pitchFamily="50" charset="-127"/>
                          <a:ea typeface="맑은 고딕" panose="020B0503020000020004" pitchFamily="50" charset="-127"/>
                        </a:rPr>
                        <a:t>FC%</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25.5%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29.7%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30.4%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1" u="none" strike="noStrike">
                          <a:solidFill>
                            <a:srgbClr val="000000"/>
                          </a:solidFill>
                          <a:effectLst/>
                          <a:latin typeface="Arial" panose="020B0604020202020204" pitchFamily="34" charset="0"/>
                          <a:ea typeface="+mn-ea"/>
                          <a:cs typeface="Arial" panose="020B0604020202020204" pitchFamily="34" charset="0"/>
                        </a:rPr>
                        <a:t>27.3%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extLst>
                  <a:ext uri="{0D108BD9-81ED-4DB2-BD59-A6C34878D82A}">
                    <a16:rowId xmlns:a16="http://schemas.microsoft.com/office/drawing/2014/main" val="263210204"/>
                  </a:ext>
                </a:extLst>
              </a:tr>
            </a:tbl>
          </a:graphicData>
        </a:graphic>
      </p:graphicFrame>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Cost Structure(1/2)</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14" name="TextBox 13">
            <a:extLst>
              <a:ext uri="{FF2B5EF4-FFF2-40B4-BE49-F238E27FC236}">
                <a16:creationId xmlns:a16="http://schemas.microsoft.com/office/drawing/2014/main" id="{693BF7E4-2F77-40B2-B6EF-E427C1D5BE07}"/>
              </a:ext>
            </a:extLst>
          </p:cNvPr>
          <p:cNvSpPr txBox="1"/>
          <p:nvPr/>
        </p:nvSpPr>
        <p:spPr>
          <a:xfrm>
            <a:off x="5872073" y="1352023"/>
            <a:ext cx="3579927" cy="4879337"/>
          </a:xfrm>
          <a:prstGeom prst="rect">
            <a:avLst/>
          </a:prstGeom>
          <a:noFill/>
          <a:ln>
            <a:noFill/>
          </a:ln>
        </p:spPr>
        <p:txBody>
          <a:bodyPr wrap="square" lIns="36000" tIns="108000" rIns="36000" bIns="36000" rtlCol="0">
            <a:noAutofit/>
          </a:bodyPr>
          <a:lstStyle/>
          <a:p>
            <a:pPr marR="0" lvl="0" algn="l" defTabSz="914400" rtl="0" eaLnBrk="1" fontAlgn="auto" latinLnBrk="0" hangingPunct="1">
              <a:lnSpc>
                <a:spcPts val="1200"/>
              </a:lnSpc>
              <a:spcBef>
                <a:spcPts val="600"/>
              </a:spcBef>
              <a:spcAft>
                <a:spcPts val="0"/>
              </a:spcAft>
              <a:buClr>
                <a:srgbClr val="00338D"/>
              </a:buClr>
              <a:buSzTx/>
              <a:tabLst>
                <a:tab pos="4935538" algn="l"/>
              </a:tabLst>
              <a:defRPr/>
            </a:pPr>
            <a:r>
              <a:rPr kumimoji="0" lang="en-US" altLang="ko-KR" sz="800" i="1"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[Limitation</a:t>
            </a:r>
            <a:r>
              <a:rPr lang="en-US" altLang="ko-KR" sz="800" i="1">
                <a:solidFill>
                  <a:srgbClr val="000000"/>
                </a:solidFill>
                <a:latin typeface="Arial" panose="020B0604020202020204" pitchFamily="34" charset="0"/>
                <a:cs typeface="Arial" panose="020B0604020202020204" pitchFamily="34" charset="0"/>
              </a:rPr>
              <a:t>]</a:t>
            </a:r>
            <a:r>
              <a:rPr kumimoji="0" lang="en-US" altLang="ko-KR" sz="800" i="1"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lang="ko-KR" altLang="en-US" sz="800" i="1">
                <a:solidFill>
                  <a:srgbClr val="000000"/>
                </a:solidFill>
                <a:latin typeface="Arial" panose="020B0604020202020204" pitchFamily="34" charset="0"/>
                <a:cs typeface="Arial" panose="020B0604020202020204" pitchFamily="34" charset="0"/>
              </a:rPr>
              <a:t>회사자료 미수령으로 조사보고서에서 계속기업 가치평가시 사용한 변고정비 구분을 준용하였으며 접대비의 고정비 분류 및 지급수수료로 인식된 로열티부분을 판매수수료로 </a:t>
            </a:r>
            <a:r>
              <a:rPr lang="ko-KR" altLang="en-US" sz="800" i="1" err="1">
                <a:solidFill>
                  <a:srgbClr val="000000"/>
                </a:solidFill>
                <a:latin typeface="Arial" panose="020B0604020202020204" pitchFamily="34" charset="0"/>
                <a:cs typeface="Arial" panose="020B0604020202020204" pitchFamily="34" charset="0"/>
              </a:rPr>
              <a:t>재분류</a:t>
            </a:r>
            <a:r>
              <a:rPr lang="ko-KR" altLang="en-US" sz="800" i="1">
                <a:solidFill>
                  <a:srgbClr val="000000"/>
                </a:solidFill>
                <a:latin typeface="Arial" panose="020B0604020202020204" pitchFamily="34" charset="0"/>
                <a:cs typeface="Arial" panose="020B0604020202020204" pitchFamily="34" charset="0"/>
              </a:rPr>
              <a:t> 하는 조정을 수행하였음</a:t>
            </a:r>
            <a:r>
              <a:rPr lang="en-US" altLang="ko-KR" sz="800" i="1">
                <a:solidFill>
                  <a:srgbClr val="000000"/>
                </a:solidFill>
                <a:latin typeface="Arial" panose="020B0604020202020204" pitchFamily="34" charset="0"/>
                <a:cs typeface="Arial" panose="020B0604020202020204" pitchFamily="34" charset="0"/>
              </a:rPr>
              <a:t>. 2022</a:t>
            </a:r>
            <a:r>
              <a:rPr lang="ko-KR" altLang="en-US" sz="800" i="1">
                <a:solidFill>
                  <a:srgbClr val="000000"/>
                </a:solidFill>
                <a:latin typeface="Arial" panose="020B0604020202020204" pitchFamily="34" charset="0"/>
                <a:cs typeface="Arial" panose="020B0604020202020204" pitchFamily="34" charset="0"/>
              </a:rPr>
              <a:t>년 손익항목 중 매출은 조사보고서를 준용하였으며</a:t>
            </a:r>
            <a:r>
              <a:rPr lang="en-US" altLang="ko-KR" sz="800" i="1">
                <a:solidFill>
                  <a:srgbClr val="000000"/>
                </a:solidFill>
                <a:latin typeface="Arial" panose="020B0604020202020204" pitchFamily="34" charset="0"/>
                <a:cs typeface="Arial" panose="020B0604020202020204" pitchFamily="34" charset="0"/>
              </a:rPr>
              <a:t>, </a:t>
            </a:r>
            <a:r>
              <a:rPr lang="ko-KR" altLang="en-US" sz="800" i="1" err="1">
                <a:solidFill>
                  <a:srgbClr val="000000"/>
                </a:solidFill>
                <a:latin typeface="Arial" panose="020B0604020202020204" pitchFamily="34" charset="0"/>
                <a:cs typeface="Arial" panose="020B0604020202020204" pitchFamily="34" charset="0"/>
              </a:rPr>
              <a:t>그외</a:t>
            </a:r>
            <a:r>
              <a:rPr lang="ko-KR" altLang="en-US" sz="800" i="1">
                <a:solidFill>
                  <a:srgbClr val="000000"/>
                </a:solidFill>
                <a:latin typeface="Arial" panose="020B0604020202020204" pitchFamily="34" charset="0"/>
                <a:cs typeface="Arial" panose="020B0604020202020204" pitchFamily="34" charset="0"/>
              </a:rPr>
              <a:t> 비용항목들은 조사보고서상 추정비용을 </a:t>
            </a:r>
            <a:r>
              <a:rPr lang="en-US" altLang="ko-KR" sz="800" i="1">
                <a:solidFill>
                  <a:srgbClr val="000000"/>
                </a:solidFill>
                <a:latin typeface="Arial" panose="020B0604020202020204" pitchFamily="34" charset="0"/>
                <a:cs typeface="Arial" panose="020B0604020202020204" pitchFamily="34" charset="0"/>
              </a:rPr>
              <a:t>4</a:t>
            </a:r>
            <a:r>
              <a:rPr lang="ko-KR" altLang="en-US" sz="800" i="1">
                <a:solidFill>
                  <a:srgbClr val="000000"/>
                </a:solidFill>
                <a:latin typeface="Arial" panose="020B0604020202020204" pitchFamily="34" charset="0"/>
                <a:cs typeface="Arial" panose="020B0604020202020204" pitchFamily="34" charset="0"/>
              </a:rPr>
              <a:t>개월치로 환산한 금액임</a:t>
            </a:r>
            <a:r>
              <a:rPr lang="en-US" altLang="ko-KR" sz="800" i="1">
                <a:solidFill>
                  <a:srgbClr val="000000"/>
                </a:solidFill>
                <a:latin typeface="Arial" panose="020B0604020202020204" pitchFamily="34" charset="0"/>
                <a:cs typeface="Arial" panose="020B0604020202020204" pitchFamily="34" charset="0"/>
              </a:rPr>
              <a:t> </a:t>
            </a:r>
            <a:endParaRPr kumimoji="0" lang="en-US" altLang="ko-KR" sz="800" i="1"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회사의 매출액 대비 </a:t>
            </a:r>
            <a:r>
              <a:rPr lang="ko-KR" altLang="en-US" sz="900">
                <a:solidFill>
                  <a:srgbClr val="000000"/>
                </a:solidFill>
                <a:latin typeface="Arial" panose="020B0604020202020204" pitchFamily="34" charset="0"/>
                <a:cs typeface="Arial" panose="020B0604020202020204" pitchFamily="34" charset="0"/>
              </a:rPr>
              <a:t>변동비</a:t>
            </a:r>
            <a:r>
              <a:rPr kumimoji="0" lang="ko-KR" altLang="en-US"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비중은 </a:t>
            </a:r>
            <a:r>
              <a:rPr kumimoji="0" lang="en-US" altLang="ko-KR"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80</a:t>
            </a:r>
            <a:r>
              <a:rPr lang="en-US" altLang="ko-KR" sz="900">
                <a:solidFill>
                  <a:srgbClr val="000000"/>
                </a:solidFill>
                <a:latin typeface="Arial" panose="020B0604020202020204" pitchFamily="34" charset="0"/>
                <a:cs typeface="Arial" panose="020B0604020202020204" pitchFamily="34" charset="0"/>
              </a:rPr>
              <a:t>.9</a:t>
            </a:r>
            <a:r>
              <a:rPr kumimoji="0" lang="en-US" altLang="ko-KR"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에서 </a:t>
            </a:r>
            <a:r>
              <a:rPr kumimoji="0" lang="en-US" altLang="ko-KR"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71.1%</a:t>
            </a:r>
            <a:r>
              <a:rPr kumimoji="0" lang="ko-KR" altLang="en-US"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로 감소하였고</a:t>
            </a:r>
            <a:r>
              <a:rPr kumimoji="0" lang="en-US" altLang="ko-KR"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총원가 대비 고정비 </a:t>
            </a:r>
            <a:r>
              <a:rPr lang="ko-KR" altLang="en-US" sz="900">
                <a:solidFill>
                  <a:srgbClr val="000000"/>
                </a:solidFill>
                <a:latin typeface="Arial" panose="020B0604020202020204" pitchFamily="34" charset="0"/>
                <a:cs typeface="Arial" panose="020B0604020202020204" pitchFamily="34" charset="0"/>
              </a:rPr>
              <a:t>비중은 </a:t>
            </a:r>
            <a:r>
              <a:rPr lang="en-US" altLang="ko-KR" sz="900">
                <a:solidFill>
                  <a:srgbClr val="000000"/>
                </a:solidFill>
                <a:latin typeface="Arial" panose="020B0604020202020204" pitchFamily="34" charset="0"/>
                <a:cs typeface="Arial" panose="020B0604020202020204" pitchFamily="34" charset="0"/>
              </a:rPr>
              <a:t>2019</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27.7%</a:t>
            </a:r>
            <a:r>
              <a:rPr lang="ko-KR" altLang="en-US" sz="900">
                <a:solidFill>
                  <a:srgbClr val="000000"/>
                </a:solidFill>
                <a:latin typeface="Arial" panose="020B0604020202020204" pitchFamily="34" charset="0"/>
                <a:cs typeface="Arial" panose="020B0604020202020204" pitchFamily="34" charset="0"/>
              </a:rPr>
              <a:t>에서 </a:t>
            </a: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31.0%</a:t>
            </a:r>
            <a:r>
              <a:rPr lang="ko-KR" altLang="en-US" sz="900">
                <a:solidFill>
                  <a:srgbClr val="000000"/>
                </a:solidFill>
                <a:latin typeface="Arial" panose="020B0604020202020204" pitchFamily="34" charset="0"/>
                <a:cs typeface="Arial" panose="020B0604020202020204" pitchFamily="34" charset="0"/>
              </a:rPr>
              <a:t>로 증가하였음</a:t>
            </a:r>
            <a:endParaRPr lang="en-US" altLang="ko-KR" sz="900">
              <a:solidFill>
                <a:srgbClr val="000000"/>
              </a:solidFill>
              <a:latin typeface="Arial" panose="020B0604020202020204" pitchFamily="34" charset="0"/>
              <a:cs typeface="Arial" panose="020B0604020202020204" pitchFamily="34" charset="0"/>
            </a:endParaRPr>
          </a:p>
          <a:p>
            <a:pPr marL="171450" lvl="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고정비에는 직영점 사용권자산 및 인테리어비품 관련 감가상각비와 인건비가 상당 부분을 차지하며</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a:t>
            </a:r>
            <a:r>
              <a:rPr lang="en-US" altLang="ko-KR" sz="900">
                <a:solidFill>
                  <a:srgbClr val="000000"/>
                </a:solidFill>
                <a:latin typeface="Arial" panose="020B0604020202020204" pitchFamily="34" charset="0"/>
                <a:cs typeface="Arial" panose="020B0604020202020204" pitchFamily="34" charset="0"/>
              </a:rPr>
              <a:t>2020</a:t>
            </a:r>
            <a:r>
              <a:rPr lang="ko-KR" altLang="en-US" sz="900">
                <a:solidFill>
                  <a:srgbClr val="000000"/>
                </a:solidFill>
                <a:latin typeface="Arial" panose="020B0604020202020204" pitchFamily="34" charset="0"/>
                <a:cs typeface="Arial" panose="020B0604020202020204" pitchFamily="34" charset="0"/>
              </a:rPr>
              <a:t>년</a:t>
            </a: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 재고판매로 인한 마진감소와 매출감소로 인한 고정비 </a:t>
            </a:r>
            <a:r>
              <a:rPr lang="en-US" altLang="ko-KR" sz="900">
                <a:solidFill>
                  <a:srgbClr val="000000"/>
                </a:solidFill>
                <a:latin typeface="Arial" panose="020B0604020202020204" pitchFamily="34" charset="0"/>
                <a:cs typeface="Arial" panose="020B0604020202020204" pitchFamily="34" charset="0"/>
              </a:rPr>
              <a:t>Leverage</a:t>
            </a:r>
            <a:r>
              <a:rPr lang="ko-KR" altLang="en-US" sz="900">
                <a:solidFill>
                  <a:srgbClr val="000000"/>
                </a:solidFill>
                <a:latin typeface="Arial" panose="020B0604020202020204" pitchFamily="34" charset="0"/>
                <a:cs typeface="Arial" panose="020B0604020202020204" pitchFamily="34" charset="0"/>
              </a:rPr>
              <a:t>효과로 회사의 영업이익률이 감소하였음</a:t>
            </a: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VC</a:t>
            </a: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ko-KR" altLang="en-US" sz="900">
                <a:solidFill>
                  <a:srgbClr val="000000"/>
                </a:solidFill>
                <a:latin typeface="Arial" panose="020B0604020202020204" pitchFamily="34" charset="0"/>
                <a:cs typeface="Arial" panose="020B0604020202020204" pitchFamily="34" charset="0"/>
              </a:rPr>
              <a:t>회사의 제품은 외주가공에 의해 대부분 생산되며 제품 판매 시 판매매장에게 판매수수료를 지급하고 있는 것으로 보임</a:t>
            </a:r>
            <a:endParaRPr lang="en-US" altLang="ko-KR" sz="90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ko-KR" altLang="en-US" sz="900">
                <a:solidFill>
                  <a:srgbClr val="000000"/>
                </a:solidFill>
                <a:latin typeface="Arial" panose="020B0604020202020204" pitchFamily="34" charset="0"/>
                <a:cs typeface="Arial" panose="020B0604020202020204" pitchFamily="34" charset="0"/>
              </a:rPr>
              <a:t>매출원가 중 재료비</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소모품비</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외주가공비 등이 변동매출원가의 대부분에 해당하며</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이 중 외주가공비가 </a:t>
            </a: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 기준 매출대비 </a:t>
            </a:r>
            <a:r>
              <a:rPr lang="en-US" altLang="ko-KR" sz="900">
                <a:solidFill>
                  <a:srgbClr val="000000"/>
                </a:solidFill>
                <a:latin typeface="Arial" panose="020B0604020202020204" pitchFamily="34" charset="0"/>
                <a:cs typeface="Arial" panose="020B0604020202020204" pitchFamily="34" charset="0"/>
              </a:rPr>
              <a:t>24%</a:t>
            </a:r>
            <a:r>
              <a:rPr lang="ko-KR" altLang="en-US" sz="900">
                <a:solidFill>
                  <a:srgbClr val="000000"/>
                </a:solidFill>
                <a:latin typeface="Arial" panose="020B0604020202020204" pitchFamily="34" charset="0"/>
                <a:cs typeface="Arial" panose="020B0604020202020204" pitchFamily="34" charset="0"/>
              </a:rPr>
              <a:t>로 변동매출원가의 상당 부분을 차지함</a:t>
            </a:r>
            <a:endParaRPr lang="en-US" altLang="ko-KR" sz="90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a:solidFill>
                  <a:srgbClr val="000000"/>
                </a:solidFill>
                <a:latin typeface="Arial" panose="020B0604020202020204" pitchFamily="34" charset="0"/>
                <a:cs typeface="Arial" panose="020B0604020202020204" pitchFamily="34" charset="0"/>
              </a:rPr>
              <a:t>2020</a:t>
            </a:r>
            <a:r>
              <a:rPr lang="ko-KR" altLang="en-US" sz="900">
                <a:solidFill>
                  <a:srgbClr val="000000"/>
                </a:solidFill>
                <a:latin typeface="Arial" panose="020B0604020202020204" pitchFamily="34" charset="0"/>
                <a:cs typeface="Arial" panose="020B0604020202020204" pitchFamily="34" charset="0"/>
              </a:rPr>
              <a:t>년의 경우 </a:t>
            </a:r>
            <a:r>
              <a:rPr lang="en-US" altLang="ko-KR" sz="900">
                <a:solidFill>
                  <a:srgbClr val="000000"/>
                </a:solidFill>
                <a:latin typeface="Arial" panose="020B0604020202020204" pitchFamily="34" charset="0"/>
                <a:cs typeface="Arial" panose="020B0604020202020204" pitchFamily="34" charset="0"/>
              </a:rPr>
              <a:t>Covid-19</a:t>
            </a:r>
            <a:r>
              <a:rPr lang="ko-KR" altLang="en-US" sz="900">
                <a:solidFill>
                  <a:srgbClr val="000000"/>
                </a:solidFill>
                <a:latin typeface="Arial" panose="020B0604020202020204" pitchFamily="34" charset="0"/>
                <a:cs typeface="Arial" panose="020B0604020202020204" pitchFamily="34" charset="0"/>
              </a:rPr>
              <a:t>으로 인하여 당해 생산한 제품의 판매보다 전기 재고 판매 비중이 일부 증가한 것으로 보이며</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a:t>
            </a:r>
            <a:r>
              <a:rPr lang="en-US" altLang="ko-KR" sz="900">
                <a:solidFill>
                  <a:srgbClr val="000000"/>
                </a:solidFill>
                <a:latin typeface="Arial" panose="020B0604020202020204" pitchFamily="34" charset="0"/>
                <a:cs typeface="Arial" panose="020B0604020202020204" pitchFamily="34" charset="0"/>
              </a:rPr>
              <a:t>2020</a:t>
            </a:r>
            <a:r>
              <a:rPr lang="ko-KR" altLang="en-US" sz="900">
                <a:solidFill>
                  <a:srgbClr val="000000"/>
                </a:solidFill>
                <a:latin typeface="Arial" panose="020B0604020202020204" pitchFamily="34" charset="0"/>
                <a:cs typeface="Arial" panose="020B0604020202020204" pitchFamily="34" charset="0"/>
              </a:rPr>
              <a:t>년부터 상품매출에 대해 </a:t>
            </a:r>
            <a:r>
              <a:rPr lang="ko-KR" altLang="en-US" sz="900" err="1">
                <a:solidFill>
                  <a:srgbClr val="000000"/>
                </a:solidFill>
                <a:latin typeface="Arial" panose="020B0604020202020204" pitchFamily="34" charset="0"/>
                <a:cs typeface="Arial" panose="020B0604020202020204" pitchFamily="34" charset="0"/>
              </a:rPr>
              <a:t>순액</a:t>
            </a:r>
            <a:r>
              <a:rPr lang="ko-KR" altLang="en-US" sz="900">
                <a:solidFill>
                  <a:srgbClr val="000000"/>
                </a:solidFill>
                <a:latin typeface="Arial" panose="020B0604020202020204" pitchFamily="34" charset="0"/>
                <a:cs typeface="Arial" panose="020B0604020202020204" pitchFamily="34" charset="0"/>
              </a:rPr>
              <a:t> 회계처리로 변경됨에 따라 상품원가 비중이 감소하여 변동비 비중이 </a:t>
            </a:r>
            <a:r>
              <a:rPr lang="en-US" altLang="ko-KR" sz="900">
                <a:solidFill>
                  <a:srgbClr val="000000"/>
                </a:solidFill>
                <a:latin typeface="Arial" panose="020B0604020202020204" pitchFamily="34" charset="0"/>
                <a:cs typeface="Arial" panose="020B0604020202020204" pitchFamily="34" charset="0"/>
              </a:rPr>
              <a:t>80.9%</a:t>
            </a:r>
            <a:r>
              <a:rPr lang="ko-KR" altLang="en-US" sz="900">
                <a:solidFill>
                  <a:srgbClr val="000000"/>
                </a:solidFill>
                <a:latin typeface="Arial" panose="020B0604020202020204" pitchFamily="34" charset="0"/>
                <a:cs typeface="Arial" panose="020B0604020202020204" pitchFamily="34" charset="0"/>
              </a:rPr>
              <a:t>에서 </a:t>
            </a:r>
            <a:r>
              <a:rPr lang="en-US" altLang="ko-KR" sz="900">
                <a:solidFill>
                  <a:srgbClr val="000000"/>
                </a:solidFill>
                <a:latin typeface="Arial" panose="020B0604020202020204" pitchFamily="34" charset="0"/>
                <a:cs typeface="Arial" panose="020B0604020202020204" pitchFamily="34" charset="0"/>
              </a:rPr>
              <a:t>77.5%</a:t>
            </a:r>
            <a:r>
              <a:rPr lang="ko-KR" altLang="en-US" sz="900">
                <a:solidFill>
                  <a:srgbClr val="000000"/>
                </a:solidFill>
                <a:latin typeface="Arial" panose="020B0604020202020204" pitchFamily="34" charset="0"/>
                <a:cs typeface="Arial" panose="020B0604020202020204" pitchFamily="34" charset="0"/>
              </a:rPr>
              <a:t>로 감소함</a:t>
            </a:r>
            <a:endParaRPr lang="en-US" altLang="ko-KR" sz="90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 재료비 및 외주가공비 비율이 전년 대비 </a:t>
            </a:r>
            <a:r>
              <a:rPr lang="en-US" altLang="ko-KR" sz="900">
                <a:solidFill>
                  <a:srgbClr val="000000"/>
                </a:solidFill>
                <a:latin typeface="Arial" panose="020B0604020202020204" pitchFamily="34" charset="0"/>
                <a:cs typeface="Arial" panose="020B0604020202020204" pitchFamily="34" charset="0"/>
              </a:rPr>
              <a:t>4%~5%p </a:t>
            </a:r>
            <a:r>
              <a:rPr lang="ko-KR" altLang="en-US" sz="900">
                <a:solidFill>
                  <a:srgbClr val="000000"/>
                </a:solidFill>
                <a:latin typeface="Arial" panose="020B0604020202020204" pitchFamily="34" charset="0"/>
                <a:cs typeface="Arial" panose="020B0604020202020204" pitchFamily="34" charset="0"/>
              </a:rPr>
              <a:t>감소함에 따라 변동비율이 </a:t>
            </a:r>
            <a:r>
              <a:rPr lang="en-US" altLang="ko-KR" sz="900">
                <a:solidFill>
                  <a:srgbClr val="000000"/>
                </a:solidFill>
                <a:latin typeface="Arial" panose="020B0604020202020204" pitchFamily="34" charset="0"/>
                <a:cs typeface="Arial" panose="020B0604020202020204" pitchFamily="34" charset="0"/>
              </a:rPr>
              <a:t>6.4%p</a:t>
            </a:r>
            <a:r>
              <a:rPr lang="ko-KR" altLang="en-US" sz="900">
                <a:solidFill>
                  <a:srgbClr val="000000"/>
                </a:solidFill>
                <a:latin typeface="Arial" panose="020B0604020202020204" pitchFamily="34" charset="0"/>
                <a:cs typeface="Arial" panose="020B0604020202020204" pitchFamily="34" charset="0"/>
              </a:rPr>
              <a:t>감소하였음</a:t>
            </a: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a:solidFill>
                  <a:srgbClr val="000000"/>
                </a:solidFill>
                <a:latin typeface="Arial" panose="020B0604020202020204" pitchFamily="34" charset="0"/>
                <a:cs typeface="Arial" panose="020B0604020202020204" pitchFamily="34" charset="0"/>
              </a:rPr>
              <a:t>판매관리비 중 변동비는 광고선전비</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운반비</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소모품비</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판매수수료로 구성되며 </a:t>
            </a: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 판매수수료의 매출대비 비중 소폭 증가는 대부분 달러환율차이에 기인함</a:t>
            </a: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8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800">
              <a:solidFill>
                <a:srgbClr val="000000"/>
              </a:solidFill>
              <a:latin typeface="Arial" panose="020B0604020202020204" pitchFamily="34" charset="0"/>
              <a:cs typeface="Arial" panose="020B0604020202020204" pitchFamily="34" charset="0"/>
            </a:endParaRP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회사는 임가공을 통해 제품을 생산하며 여러 판매 채널에게 수수료를 지급하며 제품을 판매하는 회사로써</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외주가공비</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판매수수료 등 변동비성 비용이 상대적으로 높음</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매출이 감소하면서 고정비용비율이 </a:t>
            </a:r>
            <a:r>
              <a:rPr lang="en-US" altLang="ko-KR" sz="1000" b="1">
                <a:solidFill>
                  <a:srgbClr val="002997"/>
                </a:solidFill>
                <a:latin typeface="Arial" panose="020B0604020202020204" pitchFamily="34" charset="0"/>
                <a:ea typeface="+mj-ea"/>
                <a:cs typeface="Arial" panose="020B0604020202020204" pitchFamily="34" charset="0"/>
              </a:rPr>
              <a:t>27.7%</a:t>
            </a:r>
            <a:r>
              <a:rPr lang="ko-KR" altLang="en-US" sz="1000" b="1">
                <a:solidFill>
                  <a:srgbClr val="002997"/>
                </a:solidFill>
                <a:latin typeface="Arial" panose="020B0604020202020204" pitchFamily="34" charset="0"/>
                <a:ea typeface="+mj-ea"/>
                <a:cs typeface="Arial" panose="020B0604020202020204" pitchFamily="34" charset="0"/>
              </a:rPr>
              <a:t>에서 </a:t>
            </a:r>
            <a:r>
              <a:rPr lang="en-US" altLang="ko-KR" sz="1000" b="1">
                <a:solidFill>
                  <a:srgbClr val="002997"/>
                </a:solidFill>
                <a:latin typeface="Arial" panose="020B0604020202020204" pitchFamily="34" charset="0"/>
                <a:ea typeface="+mj-ea"/>
                <a:cs typeface="Arial" panose="020B0604020202020204" pitchFamily="34" charset="0"/>
              </a:rPr>
              <a:t>2021</a:t>
            </a:r>
            <a:r>
              <a:rPr lang="ko-KR" altLang="en-US" sz="1000" b="1">
                <a:solidFill>
                  <a:srgbClr val="002997"/>
                </a:solidFill>
                <a:latin typeface="Arial" panose="020B0604020202020204" pitchFamily="34" charset="0"/>
                <a:ea typeface="+mj-ea"/>
                <a:cs typeface="Arial" panose="020B0604020202020204" pitchFamily="34" charset="0"/>
              </a:rPr>
              <a:t>년 기준 </a:t>
            </a:r>
            <a:r>
              <a:rPr lang="en-US" altLang="ko-KR" sz="1000" b="1">
                <a:solidFill>
                  <a:srgbClr val="002997"/>
                </a:solidFill>
                <a:latin typeface="Arial" panose="020B0604020202020204" pitchFamily="34" charset="0"/>
                <a:ea typeface="+mj-ea"/>
                <a:cs typeface="Arial" panose="020B0604020202020204" pitchFamily="34" charset="0"/>
              </a:rPr>
              <a:t>30.8%</a:t>
            </a:r>
            <a:r>
              <a:rPr lang="ko-KR" altLang="en-US" sz="1000" b="1">
                <a:solidFill>
                  <a:srgbClr val="002997"/>
                </a:solidFill>
                <a:latin typeface="Arial" panose="020B0604020202020204" pitchFamily="34" charset="0"/>
                <a:ea typeface="+mj-ea"/>
                <a:cs typeface="Arial" panose="020B0604020202020204" pitchFamily="34" charset="0"/>
              </a:rPr>
              <a:t>까지 상승하였으며</a:t>
            </a:r>
            <a:r>
              <a:rPr lang="en-US" altLang="ko-KR" sz="1000" b="1">
                <a:solidFill>
                  <a:srgbClr val="002997"/>
                </a:solidFill>
                <a:latin typeface="Arial" panose="020B0604020202020204" pitchFamily="34" charset="0"/>
                <a:ea typeface="+mj-ea"/>
                <a:cs typeface="Arial" panose="020B0604020202020204" pitchFamily="34" charset="0"/>
              </a:rPr>
              <a:t>,</a:t>
            </a:r>
            <a:r>
              <a:rPr lang="ko-KR" altLang="en-US" sz="1000" b="1">
                <a:solidFill>
                  <a:srgbClr val="002997"/>
                </a:solidFill>
                <a:latin typeface="Arial" panose="020B0604020202020204" pitchFamily="34" charset="0"/>
                <a:ea typeface="+mj-ea"/>
                <a:cs typeface="Arial" panose="020B0604020202020204" pitchFamily="34" charset="0"/>
              </a:rPr>
              <a:t> 영업이익률은 </a:t>
            </a:r>
            <a:r>
              <a:rPr lang="en-US" altLang="ko-KR" sz="1000" b="1">
                <a:solidFill>
                  <a:srgbClr val="002997"/>
                </a:solidFill>
                <a:latin typeface="Arial" panose="020B0604020202020204" pitchFamily="34" charset="0"/>
                <a:ea typeface="+mj-ea"/>
                <a:cs typeface="Arial" panose="020B0604020202020204" pitchFamily="34" charset="0"/>
              </a:rPr>
              <a:t>(-)7.3%</a:t>
            </a:r>
            <a:r>
              <a:rPr lang="ko-KR" altLang="en-US" sz="1000" b="1">
                <a:solidFill>
                  <a:srgbClr val="002997"/>
                </a:solidFill>
                <a:latin typeface="Arial" panose="020B0604020202020204" pitchFamily="34" charset="0"/>
                <a:ea typeface="+mj-ea"/>
                <a:cs typeface="Arial" panose="020B0604020202020204" pitchFamily="34" charset="0"/>
              </a:rPr>
              <a:t>에서 </a:t>
            </a:r>
            <a:r>
              <a:rPr lang="en-US" altLang="ko-KR" sz="1000" b="1">
                <a:solidFill>
                  <a:srgbClr val="002997"/>
                </a:solidFill>
                <a:latin typeface="Arial" panose="020B0604020202020204" pitchFamily="34" charset="0"/>
                <a:ea typeface="+mj-ea"/>
                <a:cs typeface="Arial" panose="020B0604020202020204" pitchFamily="34" charset="0"/>
              </a:rPr>
              <a:t>(-)12.6%</a:t>
            </a:r>
            <a:r>
              <a:rPr lang="ko-KR" altLang="en-US" sz="1000" b="1">
                <a:solidFill>
                  <a:srgbClr val="002997"/>
                </a:solidFill>
                <a:latin typeface="Arial" panose="020B0604020202020204" pitchFamily="34" charset="0"/>
                <a:ea typeface="+mj-ea"/>
                <a:cs typeface="Arial" panose="020B0604020202020204" pitchFamily="34" charset="0"/>
              </a:rPr>
              <a:t>로 악화됨</a:t>
            </a:r>
            <a:endParaRPr lang="en-US" altLang="ko-KR" sz="1000" b="1">
              <a:solidFill>
                <a:srgbClr val="002997"/>
              </a:solidFill>
              <a:latin typeface="Arial" panose="020B0604020202020204" pitchFamily="34" charset="0"/>
              <a:ea typeface="+mj-ea"/>
              <a:cs typeface="Arial" panose="020B0604020202020204" pitchFamily="34" charset="0"/>
            </a:endParaRPr>
          </a:p>
        </p:txBody>
      </p:sp>
      <p:sp>
        <p:nvSpPr>
          <p:cNvPr id="24" name="직사각형 23">
            <a:extLst>
              <a:ext uri="{FF2B5EF4-FFF2-40B4-BE49-F238E27FC236}">
                <a16:creationId xmlns:a16="http://schemas.microsoft.com/office/drawing/2014/main" id="{EC15CD9E-7613-45F0-9604-1A33313B811F}"/>
              </a:ext>
            </a:extLst>
          </p:cNvPr>
          <p:cNvSpPr/>
          <p:nvPr/>
        </p:nvSpPr>
        <p:spPr>
          <a:xfrm>
            <a:off x="662941" y="2279767"/>
            <a:ext cx="5004610" cy="105653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25" name="순서도: 연결자 24">
            <a:extLst>
              <a:ext uri="{FF2B5EF4-FFF2-40B4-BE49-F238E27FC236}">
                <a16:creationId xmlns:a16="http://schemas.microsoft.com/office/drawing/2014/main" id="{22DD244B-5B87-45A2-8089-5645C076E368}"/>
              </a:ext>
            </a:extLst>
          </p:cNvPr>
          <p:cNvSpPr/>
          <p:nvPr/>
        </p:nvSpPr>
        <p:spPr bwMode="auto">
          <a:xfrm>
            <a:off x="560461" y="225778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26" name="순서도: 연결자 25">
            <a:extLst>
              <a:ext uri="{FF2B5EF4-FFF2-40B4-BE49-F238E27FC236}">
                <a16:creationId xmlns:a16="http://schemas.microsoft.com/office/drawing/2014/main" id="{F3531DF2-541D-46FD-A9AF-48DA699D98B0}"/>
              </a:ext>
            </a:extLst>
          </p:cNvPr>
          <p:cNvSpPr/>
          <p:nvPr/>
        </p:nvSpPr>
        <p:spPr bwMode="auto">
          <a:xfrm>
            <a:off x="5884773" y="351840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16" name="직사각형 119">
            <a:extLst>
              <a:ext uri="{FF2B5EF4-FFF2-40B4-BE49-F238E27FC236}">
                <a16:creationId xmlns:a16="http://schemas.microsoft.com/office/drawing/2014/main" id="{CA81504C-6272-4366-A560-7FA57A84C1AF}"/>
              </a:ext>
            </a:extLst>
          </p:cNvPr>
          <p:cNvSpPr/>
          <p:nvPr/>
        </p:nvSpPr>
        <p:spPr bwMode="auto">
          <a:xfrm>
            <a:off x="463883" y="617419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700">
                <a:solidFill>
                  <a:prstClr val="black"/>
                </a:solidFill>
                <a:latin typeface="Arial" panose="020B0604020202020204" pitchFamily="34" charset="0"/>
                <a:ea typeface="+mj-ea"/>
                <a:cs typeface="Arial" panose="020B0604020202020204" pitchFamily="34" charset="0"/>
              </a:rPr>
              <a:t>(Source: </a:t>
            </a:r>
            <a:r>
              <a:rPr lang="ko-KR" altLang="en-US" sz="700">
                <a:solidFill>
                  <a:prstClr val="black"/>
                </a:solidFill>
                <a:latin typeface="Arial" panose="020B0604020202020204" pitchFamily="34" charset="0"/>
                <a:ea typeface="+mj-ea"/>
                <a:cs typeface="Arial" panose="020B0604020202020204" pitchFamily="34" charset="0"/>
              </a:rPr>
              <a:t>회사제공자료</a:t>
            </a:r>
            <a:r>
              <a:rPr lang="en-US" altLang="ko-KR" sz="700">
                <a:solidFill>
                  <a:prstClr val="black"/>
                </a:solidFill>
                <a:latin typeface="Arial" panose="020B0604020202020204" pitchFamily="34" charset="0"/>
                <a:ea typeface="+mj-ea"/>
                <a:cs typeface="Arial" panose="020B0604020202020204" pitchFamily="34" charset="0"/>
              </a:rPr>
              <a:t>)</a:t>
            </a:r>
            <a:endParaRPr lang="en-US" altLang="ko-KR" sz="800">
              <a:solidFill>
                <a:prstClr val="black"/>
              </a:solidFill>
              <a:latin typeface="Arial" panose="020B0604020202020204" pitchFamily="34" charset="0"/>
              <a:ea typeface="+mj-ea"/>
              <a:cs typeface="Arial" panose="020B0604020202020204" pitchFamily="34" charset="0"/>
            </a:endParaRPr>
          </a:p>
        </p:txBody>
      </p:sp>
      <p:sp>
        <p:nvSpPr>
          <p:cNvPr id="17" name="직사각형 119">
            <a:extLst>
              <a:ext uri="{FF2B5EF4-FFF2-40B4-BE49-F238E27FC236}">
                <a16:creationId xmlns:a16="http://schemas.microsoft.com/office/drawing/2014/main" id="{53E554AE-088B-456B-B547-05285487D65A}"/>
              </a:ext>
            </a:extLst>
          </p:cNvPr>
          <p:cNvSpPr/>
          <p:nvPr/>
        </p:nvSpPr>
        <p:spPr bwMode="auto">
          <a:xfrm>
            <a:off x="3887691" y="6048376"/>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700">
                <a:solidFill>
                  <a:prstClr val="black"/>
                </a:solidFill>
                <a:latin typeface="Arial" panose="020B0604020202020204" pitchFamily="34" charset="0"/>
                <a:ea typeface="+mj-ea"/>
                <a:cs typeface="Arial" panose="020B0604020202020204" pitchFamily="34" charset="0"/>
              </a:rPr>
              <a:t>Note 1: </a:t>
            </a:r>
            <a:r>
              <a:rPr lang="ko-KR" altLang="en-US" sz="700">
                <a:solidFill>
                  <a:prstClr val="black"/>
                </a:solidFill>
                <a:latin typeface="Arial" panose="020B0604020202020204" pitchFamily="34" charset="0"/>
                <a:ea typeface="+mj-ea"/>
                <a:cs typeface="Arial" panose="020B0604020202020204" pitchFamily="34" charset="0"/>
              </a:rPr>
              <a:t>재고로 인한 기타비용은 제외함</a:t>
            </a:r>
            <a:r>
              <a:rPr lang="en-US" altLang="ko-KR" sz="700">
                <a:solidFill>
                  <a:prstClr val="black"/>
                </a:solidFill>
                <a:latin typeface="Arial" panose="020B0604020202020204" pitchFamily="34" charset="0"/>
                <a:ea typeface="+mj-ea"/>
                <a:cs typeface="Arial" panose="020B0604020202020204" pitchFamily="34" charset="0"/>
              </a:rPr>
              <a:t>  </a:t>
            </a:r>
          </a:p>
          <a:p>
            <a:pPr defTabSz="826710">
              <a:buClr>
                <a:srgbClr val="99CC00"/>
              </a:buClr>
              <a:tabLst>
                <a:tab pos="241125" algn="l"/>
              </a:tabLst>
            </a:pPr>
            <a:r>
              <a:rPr lang="en-US" altLang="ko-KR" sz="700">
                <a:solidFill>
                  <a:prstClr val="black"/>
                </a:solidFill>
                <a:latin typeface="Arial" panose="020B0604020202020204" pitchFamily="34" charset="0"/>
                <a:ea typeface="+mj-ea"/>
                <a:cs typeface="Arial" panose="020B0604020202020204" pitchFamily="34" charset="0"/>
              </a:rPr>
              <a:t>Note 2: </a:t>
            </a:r>
            <a:r>
              <a:rPr lang="ko-KR" altLang="en-US" sz="700">
                <a:solidFill>
                  <a:prstClr val="black"/>
                </a:solidFill>
                <a:latin typeface="Arial" panose="020B0604020202020204" pitchFamily="34" charset="0"/>
                <a:ea typeface="+mj-ea"/>
                <a:cs typeface="Arial" panose="020B0604020202020204" pitchFamily="34" charset="0"/>
              </a:rPr>
              <a:t>급여 및 복리후생비</a:t>
            </a:r>
            <a:r>
              <a:rPr lang="en-US" altLang="ko-KR" sz="700">
                <a:solidFill>
                  <a:prstClr val="black"/>
                </a:solidFill>
                <a:latin typeface="Arial" panose="020B0604020202020204" pitchFamily="34" charset="0"/>
                <a:ea typeface="+mj-ea"/>
                <a:cs typeface="Arial" panose="020B0604020202020204" pitchFamily="34" charset="0"/>
              </a:rPr>
              <a:t>, </a:t>
            </a:r>
            <a:r>
              <a:rPr lang="ko-KR" altLang="en-US" sz="700">
                <a:solidFill>
                  <a:prstClr val="black"/>
                </a:solidFill>
                <a:latin typeface="Arial" panose="020B0604020202020204" pitchFamily="34" charset="0"/>
                <a:ea typeface="+mj-ea"/>
                <a:cs typeface="Arial" panose="020B0604020202020204" pitchFamily="34" charset="0"/>
              </a:rPr>
              <a:t>기술인력비로 구성됨</a:t>
            </a:r>
            <a:endParaRPr lang="en-US" altLang="ko-KR" sz="70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0368494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1B92B483-26AB-4710-8503-DF053AA5C1E0}"/>
              </a:ext>
            </a:extLst>
          </p:cNvPr>
          <p:cNvGraphicFramePr>
            <a:graphicFrameLocks noGrp="1"/>
          </p:cNvGraphicFramePr>
          <p:nvPr/>
        </p:nvGraphicFramePr>
        <p:xfrm>
          <a:off x="495464" y="1418813"/>
          <a:ext cx="5172087" cy="4812548"/>
        </p:xfrm>
        <a:graphic>
          <a:graphicData uri="http://schemas.openxmlformats.org/drawingml/2006/table">
            <a:tbl>
              <a:tblPr/>
              <a:tblGrid>
                <a:gridCol w="175271">
                  <a:extLst>
                    <a:ext uri="{9D8B030D-6E8A-4147-A177-3AD203B41FA5}">
                      <a16:colId xmlns:a16="http://schemas.microsoft.com/office/drawing/2014/main" val="949634063"/>
                    </a:ext>
                  </a:extLst>
                </a:gridCol>
                <a:gridCol w="175271">
                  <a:extLst>
                    <a:ext uri="{9D8B030D-6E8A-4147-A177-3AD203B41FA5}">
                      <a16:colId xmlns:a16="http://schemas.microsoft.com/office/drawing/2014/main" val="3561464949"/>
                    </a:ext>
                  </a:extLst>
                </a:gridCol>
                <a:gridCol w="1112841">
                  <a:extLst>
                    <a:ext uri="{9D8B030D-6E8A-4147-A177-3AD203B41FA5}">
                      <a16:colId xmlns:a16="http://schemas.microsoft.com/office/drawing/2014/main" val="207091662"/>
                    </a:ext>
                  </a:extLst>
                </a:gridCol>
                <a:gridCol w="443432">
                  <a:extLst>
                    <a:ext uri="{9D8B030D-6E8A-4147-A177-3AD203B41FA5}">
                      <a16:colId xmlns:a16="http://schemas.microsoft.com/office/drawing/2014/main" val="3209081358"/>
                    </a:ext>
                  </a:extLst>
                </a:gridCol>
                <a:gridCol w="443432">
                  <a:extLst>
                    <a:ext uri="{9D8B030D-6E8A-4147-A177-3AD203B41FA5}">
                      <a16:colId xmlns:a16="http://schemas.microsoft.com/office/drawing/2014/main" val="1594909826"/>
                    </a:ext>
                  </a:extLst>
                </a:gridCol>
                <a:gridCol w="443432">
                  <a:extLst>
                    <a:ext uri="{9D8B030D-6E8A-4147-A177-3AD203B41FA5}">
                      <a16:colId xmlns:a16="http://schemas.microsoft.com/office/drawing/2014/main" val="3116698316"/>
                    </a:ext>
                  </a:extLst>
                </a:gridCol>
                <a:gridCol w="443432">
                  <a:extLst>
                    <a:ext uri="{9D8B030D-6E8A-4147-A177-3AD203B41FA5}">
                      <a16:colId xmlns:a16="http://schemas.microsoft.com/office/drawing/2014/main" val="2890607848"/>
                    </a:ext>
                  </a:extLst>
                </a:gridCol>
                <a:gridCol w="161248">
                  <a:extLst>
                    <a:ext uri="{9D8B030D-6E8A-4147-A177-3AD203B41FA5}">
                      <a16:colId xmlns:a16="http://schemas.microsoft.com/office/drawing/2014/main" val="968298875"/>
                    </a:ext>
                  </a:extLst>
                </a:gridCol>
                <a:gridCol w="443432">
                  <a:extLst>
                    <a:ext uri="{9D8B030D-6E8A-4147-A177-3AD203B41FA5}">
                      <a16:colId xmlns:a16="http://schemas.microsoft.com/office/drawing/2014/main" val="1218269656"/>
                    </a:ext>
                  </a:extLst>
                </a:gridCol>
                <a:gridCol w="443432">
                  <a:extLst>
                    <a:ext uri="{9D8B030D-6E8A-4147-A177-3AD203B41FA5}">
                      <a16:colId xmlns:a16="http://schemas.microsoft.com/office/drawing/2014/main" val="4018878207"/>
                    </a:ext>
                  </a:extLst>
                </a:gridCol>
                <a:gridCol w="443432">
                  <a:extLst>
                    <a:ext uri="{9D8B030D-6E8A-4147-A177-3AD203B41FA5}">
                      <a16:colId xmlns:a16="http://schemas.microsoft.com/office/drawing/2014/main" val="93442183"/>
                    </a:ext>
                  </a:extLst>
                </a:gridCol>
                <a:gridCol w="443432">
                  <a:extLst>
                    <a:ext uri="{9D8B030D-6E8A-4147-A177-3AD203B41FA5}">
                      <a16:colId xmlns:a16="http://schemas.microsoft.com/office/drawing/2014/main" val="308326748"/>
                    </a:ext>
                  </a:extLst>
                </a:gridCol>
              </a:tblGrid>
              <a:tr h="96098">
                <a:tc gridSpan="3">
                  <a:txBody>
                    <a:bodyPr/>
                    <a:lstStyle/>
                    <a:p>
                      <a:pPr algn="l" rtl="0" fontAlgn="ctr"/>
                      <a:r>
                        <a:rPr lang="en-US" sz="600" b="1" i="0" u="none" strike="noStrike">
                          <a:solidFill>
                            <a:srgbClr val="FFFFFF"/>
                          </a:solidFill>
                          <a:effectLst/>
                          <a:latin typeface="맑은 고딕" panose="020B0503020000020004" pitchFamily="50" charset="-127"/>
                          <a:ea typeface="맑은 고딕" panose="020B0503020000020004" pitchFamily="50" charset="-127"/>
                        </a:rPr>
                        <a:t>Cost Structure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6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6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6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6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ko-KR" altLang="en-US" sz="6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6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6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6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303721241"/>
                  </a:ext>
                </a:extLst>
              </a:tr>
              <a:tr h="96098">
                <a:tc>
                  <a:txBody>
                    <a:bodyPr/>
                    <a:lstStyle/>
                    <a:p>
                      <a:pPr algn="l" fontAlgn="ctr"/>
                      <a:r>
                        <a:rPr lang="ko-KR" altLang="en-US" sz="6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600" b="1" i="0" u="none" strike="noStrike">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600" b="1" i="0" u="none" strike="noStrike">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ctr"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2019</a:t>
                      </a:r>
                    </a:p>
                  </a:txBody>
                  <a:tcPr marL="36000" marR="36000" marT="0" marB="0" anchor="ctr">
                    <a:lnL>
                      <a:noFill/>
                    </a:lnL>
                    <a:lnR>
                      <a:noFill/>
                    </a:lnR>
                    <a:lnT>
                      <a:noFill/>
                    </a:lnT>
                    <a:lnB>
                      <a:noFill/>
                    </a:lnB>
                  </a:tcPr>
                </a:tc>
                <a:tc>
                  <a:txBody>
                    <a:bodyPr/>
                    <a:lstStyle/>
                    <a:p>
                      <a:pPr algn="ctr"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2021</a:t>
                      </a:r>
                    </a:p>
                  </a:txBody>
                  <a:tcPr marL="36000" marR="36000" marT="0" marB="0" anchor="ctr">
                    <a:lnL>
                      <a:noFill/>
                    </a:lnL>
                    <a:lnR>
                      <a:noFill/>
                    </a:lnR>
                    <a:lnT>
                      <a:noFill/>
                    </a:lnT>
                    <a:lnB>
                      <a:noFill/>
                    </a:lnB>
                  </a:tcPr>
                </a:tc>
                <a:tc>
                  <a:txBody>
                    <a:bodyPr/>
                    <a:lstStyle/>
                    <a:p>
                      <a:pPr algn="ctr"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2021</a:t>
                      </a:r>
                    </a:p>
                  </a:txBody>
                  <a:tcPr marL="36000" marR="36000" marT="0" marB="0" anchor="ctr">
                    <a:lnL>
                      <a:noFill/>
                    </a:lnL>
                    <a:lnR>
                      <a:noFill/>
                    </a:lnR>
                    <a:lnT>
                      <a:noFill/>
                    </a:lnT>
                    <a:lnB>
                      <a:noFill/>
                    </a:lnB>
                  </a:tcPr>
                </a:tc>
                <a:tc>
                  <a:txBody>
                    <a:bodyPr/>
                    <a:lstStyle/>
                    <a:p>
                      <a:pPr algn="ctr"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26504084"/>
                  </a:ext>
                </a:extLst>
              </a:tr>
              <a:tr h="96098">
                <a:tc gridSpan="3">
                  <a:txBody>
                    <a:bodyPr/>
                    <a:lstStyle/>
                    <a:p>
                      <a:pPr algn="l" fontAlgn="ctr"/>
                      <a:r>
                        <a:rPr lang="en-US" sz="600" b="0" i="0" u="none" strike="noStrike">
                          <a:solidFill>
                            <a:srgbClr val="000000"/>
                          </a:solidFill>
                          <a:effectLst/>
                          <a:latin typeface="맑은 고딕" panose="020B0503020000020004" pitchFamily="50" charset="-127"/>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600" b="0" i="0" u="none" strike="noStrike">
                          <a:solidFill>
                            <a:srgbClr val="000000"/>
                          </a:solidFill>
                          <a:effectLst/>
                          <a:latin typeface="맑은 고딕" panose="020B0503020000020004" pitchFamily="50" charset="-127"/>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맑은 고딕" panose="020B0503020000020004" pitchFamily="50" charset="-127"/>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맑은 고딕" panose="020B0503020000020004" pitchFamily="50" charset="-127"/>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맑은 고딕" panose="020B0503020000020004" pitchFamily="50" charset="-127"/>
                          <a:ea typeface="맑은 고딕" panose="020B0503020000020004" pitchFamily="50" charset="-127"/>
                        </a:rPr>
                        <a:t>4M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맑은 고딕" panose="020B0503020000020004" pitchFamily="50" charset="-127"/>
                          <a:ea typeface="맑은 고딕" panose="020B0503020000020004" pitchFamily="50" charset="-127"/>
                        </a:rPr>
                        <a:t>12M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맑은 고딕" panose="020B0503020000020004" pitchFamily="50" charset="-127"/>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맑은 고딕" panose="020B0503020000020004" pitchFamily="50" charset="-127"/>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맑은 고딕" panose="020B0503020000020004" pitchFamily="50" charset="-127"/>
                          <a:ea typeface="맑은 고딕" panose="020B0503020000020004" pitchFamily="50" charset="-127"/>
                        </a:rPr>
                        <a:t>4M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83048661"/>
                  </a:ext>
                </a:extLst>
              </a:tr>
              <a:tr h="96098">
                <a:tc gridSpan="2">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rtl="0" fontAlgn="ctr"/>
                      <a:endParaRPr lang="ko-KR" altLang="en-US" sz="6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126,695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111,683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90,097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25,757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100.0%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mn-ea"/>
                          <a:ea typeface="+mn-ea"/>
                          <a:cs typeface="Arial" panose="020B0604020202020204" pitchFamily="34" charset="0"/>
                        </a:rPr>
                        <a:t>100.0%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18256724"/>
                  </a:ext>
                </a:extLst>
              </a:tr>
              <a:tr h="96098">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상품매출</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6,020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718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1,538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4.8%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162146126"/>
                  </a:ext>
                </a:extLst>
              </a:tr>
              <a:tr h="96098">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제품매출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121,276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111,354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88,694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95.7%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99.7%</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98.4%</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0037786"/>
                  </a:ext>
                </a:extLst>
              </a:tr>
              <a:tr h="96098">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기타매출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187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287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0.2%</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0.3%</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2404499"/>
                  </a:ext>
                </a:extLst>
              </a:tr>
              <a:tr h="96098">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판매장려금 및 에누리</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(575)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(423)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93829446"/>
                  </a:ext>
                </a:extLst>
              </a:tr>
              <a:tr h="96098">
                <a:tc gridSpan="2">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변동비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B4C6E7"/>
                    </a:solidFill>
                  </a:tcPr>
                </a:tc>
                <a:tc hMerge="1">
                  <a:txBody>
                    <a:bodyPr/>
                    <a:lstStyle/>
                    <a:p>
                      <a:pPr latinLnBrk="1"/>
                      <a:endParaRPr lang="ko-KR" altLang="en-US"/>
                    </a:p>
                  </a:txBody>
                  <a:tcPr/>
                </a:tc>
                <a:tc>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102,547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86,545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64,064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21,157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80.9%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77.5%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71.1%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1" u="none" strike="noStrike">
                          <a:solidFill>
                            <a:srgbClr val="000000"/>
                          </a:solidFill>
                          <a:effectLst/>
                          <a:latin typeface="+mn-ea"/>
                          <a:ea typeface="+mn-ea"/>
                          <a:cs typeface="Arial" panose="020B0604020202020204" pitchFamily="34" charset="0"/>
                        </a:rPr>
                        <a:t>82.1%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B4C6E7"/>
                    </a:solidFill>
                  </a:tcPr>
                </a:tc>
                <a:extLst>
                  <a:ext uri="{0D108BD9-81ED-4DB2-BD59-A6C34878D82A}">
                    <a16:rowId xmlns:a16="http://schemas.microsoft.com/office/drawing/2014/main" val="7127"/>
                  </a:ext>
                </a:extLst>
              </a:tr>
              <a:tr h="96098">
                <a:tc>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변동매출원가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60,069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48,330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31,245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12,294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47.4%</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43.3%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34.7%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mn-ea"/>
                          <a:ea typeface="+mn-ea"/>
                          <a:cs typeface="Arial" panose="020B0604020202020204" pitchFamily="34" charset="0"/>
                        </a:rPr>
                        <a:t>47.7%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15652860"/>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재료비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14,353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12,714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6,758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11.3%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11.4%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7.5%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874620029"/>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상품원가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5,604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802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1,385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4.4%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0.7%</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1.5%</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77567732"/>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소모품비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1,902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1,583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764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1.4%</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0.8%</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85101753"/>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외주가공비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37,337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32,430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21,649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29.5%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29.0%</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24.0%</a:t>
                      </a:r>
                    </a:p>
                  </a:txBody>
                  <a:tcPr marL="36000" marR="36000" marT="0" marB="0" anchor="ctr">
                    <a:lnL>
                      <a:noFill/>
                    </a:lnL>
                    <a:lnR>
                      <a:noFill/>
                    </a:lnR>
                    <a:lnT>
                      <a:noFill/>
                    </a:lnT>
                    <a:lnB>
                      <a:noFill/>
                    </a:lnB>
                    <a:noFill/>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18794588"/>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874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802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690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0.7%</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808229843"/>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변동판관비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42,477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38,215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32,819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8,863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33.5%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34.2%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36.4%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mn-ea"/>
                          <a:ea typeface="+mn-ea"/>
                          <a:cs typeface="Arial" panose="020B0604020202020204" pitchFamily="34" charset="0"/>
                        </a:rPr>
                        <a:t>34.4%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071361548"/>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광고선전비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4,416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5,078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3,974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3.5%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4.5%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4.4%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34855166"/>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운반비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1,253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1,508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1,352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1.3%</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1.5%</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76020707"/>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소모품비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471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476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303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0.4%</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0.3%</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3254595"/>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판매수수료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36,337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31,154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27,190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28.7%</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27.9%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30.2%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90242798"/>
                  </a:ext>
                </a:extLst>
              </a:tr>
              <a:tr h="96098">
                <a:tc gridSpan="3">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공헌이익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24,149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25,138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26,033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4,600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19.1%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22.5%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28.9%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mn-ea"/>
                          <a:ea typeface="+mn-ea"/>
                          <a:cs typeface="Arial" panose="020B0604020202020204" pitchFamily="34" charset="0"/>
                        </a:rPr>
                        <a:t>17.9%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73805844"/>
                  </a:ext>
                </a:extLst>
              </a:tr>
              <a:tr h="96098">
                <a:tc gridSpan="2">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고정비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B4C6E7"/>
                    </a:solidFill>
                  </a:tcPr>
                </a:tc>
                <a:tc hMerge="1">
                  <a:txBody>
                    <a:bodyPr/>
                    <a:lstStyle/>
                    <a:p>
                      <a:pPr latinLnBrk="1"/>
                      <a:endParaRPr lang="ko-KR" altLang="en-US"/>
                    </a:p>
                  </a:txBody>
                  <a:tcPr/>
                </a:tc>
                <a:tc>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35,105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36,583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27,922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7,934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27.7%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32.8%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31.0%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1" u="none" strike="noStrike">
                          <a:solidFill>
                            <a:srgbClr val="000000"/>
                          </a:solidFill>
                          <a:effectLst/>
                          <a:latin typeface="+mn-ea"/>
                          <a:ea typeface="+mn-ea"/>
                          <a:cs typeface="Arial" panose="020B0604020202020204" pitchFamily="34" charset="0"/>
                        </a:rPr>
                        <a:t>30.8%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B4C6E7"/>
                    </a:solidFill>
                  </a:tcPr>
                </a:tc>
                <a:extLst>
                  <a:ext uri="{0D108BD9-81ED-4DB2-BD59-A6C34878D82A}">
                    <a16:rowId xmlns:a16="http://schemas.microsoft.com/office/drawing/2014/main" val="2898388978"/>
                  </a:ext>
                </a:extLst>
              </a:tr>
              <a:tr h="96098">
                <a:tc>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고정매출원가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7,539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7,191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5,499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1,075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6.0%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6.4%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6.1%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1" u="none" strike="noStrike">
                          <a:solidFill>
                            <a:srgbClr val="000000"/>
                          </a:solidFill>
                          <a:effectLst/>
                          <a:latin typeface="+mn-ea"/>
                          <a:ea typeface="+mn-ea"/>
                          <a:cs typeface="Arial" panose="020B0604020202020204" pitchFamily="34" charset="0"/>
                        </a:rPr>
                        <a:t>4.2%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576159143"/>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인건비</a:t>
                      </a:r>
                      <a:r>
                        <a:rPr lang="en-US" altLang="ko-KR" sz="600" b="0" i="0" u="none" strike="noStrike" baseline="30000">
                          <a:solidFill>
                            <a:srgbClr val="000000"/>
                          </a:solidFill>
                          <a:effectLst/>
                          <a:latin typeface="맑은 고딕" panose="020B0503020000020004" pitchFamily="50" charset="-127"/>
                          <a:ea typeface="맑은 고딕" panose="020B0503020000020004" pitchFamily="50" charset="-127"/>
                        </a:rPr>
                        <a:t>2</a:t>
                      </a:r>
                      <a:endParaRPr lang="ko-KR" altLang="en-US" sz="600" b="0" i="0" u="none" strike="noStrike" baseline="3000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7,329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7,027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3,736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5.8%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6.3%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4.1%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933766314"/>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감가상각비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11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12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15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47391067"/>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여비교통비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127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48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07114584"/>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통신비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44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40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44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29920550"/>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수도광열비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16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43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32086853"/>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1,654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39189247"/>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고정판관비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27,566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29,393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22,423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6,859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21.8%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26.3%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24.9%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1" u="none" strike="noStrike">
                          <a:solidFill>
                            <a:srgbClr val="000000"/>
                          </a:solidFill>
                          <a:effectLst/>
                          <a:latin typeface="+mn-ea"/>
                          <a:ea typeface="+mn-ea"/>
                          <a:cs typeface="Arial" panose="020B0604020202020204" pitchFamily="34" charset="0"/>
                        </a:rPr>
                        <a:t>26.6%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314562541"/>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인건비</a:t>
                      </a:r>
                      <a:r>
                        <a:rPr lang="en-US" altLang="ko-KR" sz="600" b="0" i="0" u="none" strike="noStrike" baseline="30000">
                          <a:solidFill>
                            <a:srgbClr val="000000"/>
                          </a:solidFill>
                          <a:effectLst/>
                          <a:latin typeface="맑은 고딕" panose="020B0503020000020004" pitchFamily="50" charset="-127"/>
                          <a:ea typeface="맑은 고딕" panose="020B0503020000020004" pitchFamily="50" charset="-127"/>
                        </a:rPr>
                        <a:t>2</a:t>
                      </a:r>
                      <a:endParaRPr lang="ko-KR" altLang="en-US" sz="600" b="0" i="0" u="none" strike="noStrike" baseline="3000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13,028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12,565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8,791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10.3%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11.3%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9.8%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37839503"/>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접대비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203 </a:t>
                      </a:r>
                    </a:p>
                  </a:txBody>
                  <a:tcPr marL="36000" marR="36000" marT="0" marB="0" anchor="ctr">
                    <a:lnL>
                      <a:noFill/>
                    </a:lnL>
                    <a:lnR>
                      <a:noFill/>
                    </a:lnR>
                    <a:lnT w="6350" cap="flat" cmpd="sng" algn="ctr">
                      <a:noFill/>
                      <a:prstDash val="dot"/>
                      <a:round/>
                      <a:headEnd type="none" w="med" len="med"/>
                      <a:tailEnd type="none" w="med" len="med"/>
                    </a:lnT>
                    <a:lnB>
                      <a:noFill/>
                    </a:lnB>
                    <a:noFill/>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449 </a:t>
                      </a:r>
                    </a:p>
                  </a:txBody>
                  <a:tcPr marL="36000" marR="36000" marT="0" marB="0" anchor="ctr">
                    <a:lnL>
                      <a:noFill/>
                    </a:lnL>
                    <a:lnR>
                      <a:noFill/>
                    </a:lnR>
                    <a:lnT w="6350" cap="flat" cmpd="sng" algn="ctr">
                      <a:noFill/>
                      <a:prstDash val="dot"/>
                      <a:round/>
                      <a:headEnd type="none" w="med" len="med"/>
                      <a:tailEnd type="none" w="med" len="med"/>
                    </a:lnT>
                    <a:lnB>
                      <a:noFill/>
                    </a:lnB>
                    <a:noFill/>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114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0.4%</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0.1%</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33156102"/>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err="1">
                          <a:solidFill>
                            <a:srgbClr val="000000"/>
                          </a:solidFill>
                          <a:effectLst/>
                          <a:latin typeface="맑은 고딕" panose="020B0503020000020004" pitchFamily="50" charset="-127"/>
                          <a:ea typeface="맑은 고딕" panose="020B0503020000020004" pitchFamily="50" charset="-127"/>
                        </a:rPr>
                        <a:t>세금과공과</a:t>
                      </a: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520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571 </a:t>
                      </a:r>
                    </a:p>
                  </a:txBody>
                  <a:tcPr marL="36000" marR="36000" marT="0" marB="0" anchor="ctr">
                    <a:lnL>
                      <a:noFill/>
                    </a:lnL>
                    <a:lnR>
                      <a:noFill/>
                    </a:lnR>
                    <a:lnT>
                      <a:noFill/>
                    </a:lnT>
                    <a:lnB>
                      <a:noFill/>
                    </a:lnB>
                    <a:noFill/>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545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0.5%</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0.6%</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50596744"/>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여비교통비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682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413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197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0.4%</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0.2%</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78816130"/>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보험료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107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141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189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0.1%</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0.2%</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65037577"/>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통신비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641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516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541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0.5%</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0.6%</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34730878"/>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수도광열비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995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1,052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830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0.9%</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0.9%</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24921862"/>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감가상각비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8,163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8,324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6,835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6.4%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7.5%</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7.6%</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80299601"/>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지급수수료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3,824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4,150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5,463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3.0%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3.7%</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6.1%</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3314131"/>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대손상각비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(1,205)</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854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(1,173)</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0.8%</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(1.3%)</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7686253"/>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err="1">
                          <a:solidFill>
                            <a:srgbClr val="000000"/>
                          </a:solidFill>
                          <a:effectLst/>
                          <a:latin typeface="맑은 고딕" panose="020B0503020000020004" pitchFamily="50" charset="-127"/>
                          <a:ea typeface="맑은 고딕" panose="020B0503020000020004" pitchFamily="50" charset="-127"/>
                        </a:rPr>
                        <a:t>복구충당부채전입액</a:t>
                      </a: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425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47471647"/>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182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356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92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0.1%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94558150"/>
                  </a:ext>
                </a:extLst>
              </a:tr>
              <a:tr h="96098">
                <a:tc gridSpan="2">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B4C6E7"/>
                    </a:solidFill>
                  </a:tcPr>
                </a:tc>
                <a:tc hMerge="1">
                  <a:txBody>
                    <a:bodyPr/>
                    <a:lstStyle/>
                    <a:p>
                      <a:pPr latinLnBrk="1"/>
                      <a:endParaRPr lang="ko-KR" altLang="en-US"/>
                    </a:p>
                  </a:txBody>
                  <a:tcPr/>
                </a:tc>
                <a:tc>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(1,755)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11,138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9,436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r" rtl="0" fontAlgn="ctr"/>
                      <a:r>
                        <a:rPr lang="ko-KR" altLang="en-US" sz="6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B4C6E7"/>
                    </a:solidFill>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(1.4%)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10.0%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10.5%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1" u="none" strike="noStrike">
                          <a:solidFill>
                            <a:srgbClr val="000000"/>
                          </a:solidFill>
                          <a:effectLst/>
                          <a:latin typeface="+mn-ea"/>
                          <a:ea typeface="+mn-ea"/>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extLst>
                  <a:ext uri="{0D108BD9-81ED-4DB2-BD59-A6C34878D82A}">
                    <a16:rowId xmlns:a16="http://schemas.microsoft.com/office/drawing/2014/main" val="1134409463"/>
                  </a:ext>
                </a:extLst>
              </a:tr>
              <a:tr h="96098">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제품평가손실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2,278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3,381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6,195 </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1.8%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3.0%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6.9%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780089424"/>
                  </a:ext>
                </a:extLst>
              </a:tr>
              <a:tr h="103746">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재고변동</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087" marR="3087" marT="3087"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(4,033)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7,757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3,241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(3.2%)</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6.9%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3.6%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600" b="0" i="1" u="none" strike="noStrike">
                          <a:solidFill>
                            <a:srgbClr val="000000"/>
                          </a:solidFill>
                          <a:effectLst/>
                          <a:latin typeface="+mn-ea"/>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25399101"/>
                  </a:ext>
                </a:extLst>
              </a:tr>
              <a:tr h="96098">
                <a:tc gridSpan="3">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(9,201)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(22,583)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(11,326)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(3,334)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(7.3%)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(20.2%)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(12.6%)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1" u="none" strike="noStrike">
                          <a:solidFill>
                            <a:srgbClr val="000000"/>
                          </a:solidFill>
                          <a:effectLst/>
                          <a:latin typeface="+mn-ea"/>
                          <a:ea typeface="+mn-ea"/>
                          <a:cs typeface="Arial" panose="020B0604020202020204" pitchFamily="34" charset="0"/>
                        </a:rPr>
                        <a:t>(12.9%)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extLst>
                  <a:ext uri="{0D108BD9-81ED-4DB2-BD59-A6C34878D82A}">
                    <a16:rowId xmlns:a16="http://schemas.microsoft.com/office/drawing/2014/main" val="3015383623"/>
                  </a:ext>
                </a:extLst>
              </a:tr>
              <a:tr h="96098">
                <a:tc gridSpan="2">
                  <a:txBody>
                    <a:bodyPr/>
                    <a:lstStyle/>
                    <a:p>
                      <a:pPr algn="l" rtl="0" fontAlgn="ctr"/>
                      <a:r>
                        <a:rPr lang="en-US" sz="600" b="0" i="0" u="none" strike="noStrike">
                          <a:solidFill>
                            <a:srgbClr val="000000"/>
                          </a:solidFill>
                          <a:effectLst/>
                          <a:latin typeface="맑은 고딕" panose="020B0503020000020004" pitchFamily="50" charset="-127"/>
                          <a:ea typeface="맑은 고딕" panose="020B0503020000020004" pitchFamily="50" charset="-127"/>
                        </a:rPr>
                        <a:t>D&amp;A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8,174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8,336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6,850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mn-ea"/>
                          <a:cs typeface="Arial" panose="020B0604020202020204" pitchFamily="34" charset="0"/>
                        </a:rPr>
                        <a:t>1,175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6.5%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7.5%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7.6%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1" u="none" strike="noStrike">
                          <a:solidFill>
                            <a:srgbClr val="000000"/>
                          </a:solidFill>
                          <a:effectLst/>
                          <a:latin typeface="+mn-ea"/>
                          <a:ea typeface="+mn-ea"/>
                          <a:cs typeface="Arial" panose="020B0604020202020204" pitchFamily="34" charset="0"/>
                        </a:rPr>
                        <a:t>4.6%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29726412"/>
                  </a:ext>
                </a:extLst>
              </a:tr>
              <a:tr h="96098">
                <a:tc gridSpan="3">
                  <a:txBody>
                    <a:bodyPr/>
                    <a:lstStyle/>
                    <a:p>
                      <a:pPr algn="l" rtl="0" fontAlgn="ctr"/>
                      <a:r>
                        <a:rPr lang="en-US" sz="600" b="1" i="0" u="none" strike="noStrike">
                          <a:solidFill>
                            <a:srgbClr val="000000"/>
                          </a:solidFill>
                          <a:effectLst/>
                          <a:latin typeface="맑은 고딕" panose="020B0503020000020004" pitchFamily="50" charset="-127"/>
                          <a:ea typeface="맑은 고딕" panose="020B0503020000020004" pitchFamily="50" charset="-127"/>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(1,027)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(14,247)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0" u="none" strike="noStrike">
                          <a:solidFill>
                            <a:srgbClr val="000000"/>
                          </a:solidFill>
                          <a:effectLst/>
                          <a:latin typeface="맑은 고딕" panose="020B0503020000020004" pitchFamily="50" charset="-127"/>
                          <a:ea typeface="맑은 고딕" panose="020B0503020000020004" pitchFamily="50" charset="-127"/>
                        </a:rPr>
                        <a:t>(4,476)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0" u="none" strike="noStrike">
                          <a:solidFill>
                            <a:srgbClr val="000000"/>
                          </a:solidFill>
                          <a:effectLst/>
                          <a:latin typeface="Arial" panose="020B0604020202020204" pitchFamily="34" charset="0"/>
                          <a:ea typeface="+mn-ea"/>
                          <a:cs typeface="Arial" panose="020B0604020202020204" pitchFamily="34" charset="0"/>
                        </a:rPr>
                        <a:t>(2,159)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l"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(12.8%)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1" u="none" strike="noStrike">
                          <a:solidFill>
                            <a:srgbClr val="000000"/>
                          </a:solidFill>
                          <a:effectLst/>
                          <a:latin typeface="맑은 고딕" panose="020B0503020000020004" pitchFamily="50" charset="-127"/>
                          <a:ea typeface="맑은 고딕" panose="020B0503020000020004" pitchFamily="50" charset="-127"/>
                        </a:rPr>
                        <a:t>(5.0%)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tc>
                  <a:txBody>
                    <a:bodyPr/>
                    <a:lstStyle/>
                    <a:p>
                      <a:pPr algn="r" rtl="0" fontAlgn="ctr"/>
                      <a:r>
                        <a:rPr lang="en-US" altLang="ko-KR" sz="600" b="1" i="1" u="none" strike="noStrike">
                          <a:solidFill>
                            <a:srgbClr val="000000"/>
                          </a:solidFill>
                          <a:effectLst/>
                          <a:latin typeface="+mn-ea"/>
                          <a:ea typeface="+mn-ea"/>
                          <a:cs typeface="Arial" panose="020B0604020202020204" pitchFamily="34" charset="0"/>
                        </a:rPr>
                        <a:t>(8.4%)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4C6E7"/>
                    </a:solidFill>
                  </a:tcPr>
                </a:tc>
                <a:extLst>
                  <a:ext uri="{0D108BD9-81ED-4DB2-BD59-A6C34878D82A}">
                    <a16:rowId xmlns:a16="http://schemas.microsoft.com/office/drawing/2014/main" val="1891920433"/>
                  </a:ext>
                </a:extLst>
              </a:tr>
              <a:tr h="96098">
                <a:tc gridSpan="3">
                  <a:txBody>
                    <a:bodyPr/>
                    <a:lstStyle/>
                    <a:p>
                      <a:pPr algn="l" fontAlgn="ctr"/>
                      <a:r>
                        <a:rPr lang="ko-KR" altLang="en-US" sz="600" b="0" i="1" u="none" strike="noStrike">
                          <a:solidFill>
                            <a:srgbClr val="000000"/>
                          </a:solidFill>
                          <a:effectLst/>
                          <a:latin typeface="맑은 고딕" panose="020B0503020000020004" pitchFamily="50" charset="-127"/>
                          <a:ea typeface="맑은 고딕" panose="020B0503020000020004" pitchFamily="50" charset="-127"/>
                        </a:rPr>
                        <a:t>총원가 대비 </a:t>
                      </a:r>
                      <a:r>
                        <a:rPr lang="en-US" sz="600" b="0" i="1" u="none" strike="noStrike">
                          <a:solidFill>
                            <a:srgbClr val="000000"/>
                          </a:solidFill>
                          <a:effectLst/>
                          <a:latin typeface="맑은 고딕" panose="020B0503020000020004" pitchFamily="50" charset="-127"/>
                          <a:ea typeface="맑은 고딕" panose="020B0503020000020004" pitchFamily="50" charset="-127"/>
                        </a:rPr>
                        <a:t>VC%</a:t>
                      </a:r>
                      <a:r>
                        <a:rPr lang="en-US" sz="600" b="0" i="1" u="none" strike="noStrike" baseline="30000">
                          <a:solidFill>
                            <a:srgbClr val="000000"/>
                          </a:solidFill>
                          <a:effectLst/>
                          <a:latin typeface="맑은 고딕" panose="020B0503020000020004" pitchFamily="50" charset="-127"/>
                          <a:ea typeface="맑은 고딕" panose="020B0503020000020004" pitchFamily="50" charset="-127"/>
                        </a:rPr>
                        <a:t>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74.5%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70.3%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69.6%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1" u="none" strike="noStrike">
                          <a:solidFill>
                            <a:srgbClr val="000000"/>
                          </a:solidFill>
                          <a:effectLst/>
                          <a:latin typeface="Arial" panose="020B0604020202020204" pitchFamily="34" charset="0"/>
                          <a:ea typeface="+mn-ea"/>
                          <a:cs typeface="Arial" panose="020B0604020202020204" pitchFamily="34" charset="0"/>
                        </a:rPr>
                        <a:t>72.7%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167558152"/>
                  </a:ext>
                </a:extLst>
              </a:tr>
              <a:tr h="96098">
                <a:tc gridSpan="3">
                  <a:txBody>
                    <a:bodyPr/>
                    <a:lstStyle/>
                    <a:p>
                      <a:pPr algn="l" fontAlgn="ctr"/>
                      <a:r>
                        <a:rPr lang="ko-KR" altLang="en-US" sz="600" b="0" i="1" u="none" strike="noStrike">
                          <a:solidFill>
                            <a:srgbClr val="000000"/>
                          </a:solidFill>
                          <a:effectLst/>
                          <a:latin typeface="맑은 고딕" panose="020B0503020000020004" pitchFamily="50" charset="-127"/>
                          <a:ea typeface="맑은 고딕" panose="020B0503020000020004" pitchFamily="50" charset="-127"/>
                        </a:rPr>
                        <a:t>총원가 대비 </a:t>
                      </a:r>
                      <a:r>
                        <a:rPr lang="en-US" sz="600" b="0" i="1" u="none" strike="noStrike">
                          <a:solidFill>
                            <a:srgbClr val="000000"/>
                          </a:solidFill>
                          <a:effectLst/>
                          <a:latin typeface="맑은 고딕" panose="020B0503020000020004" pitchFamily="50" charset="-127"/>
                          <a:ea typeface="맑은 고딕" panose="020B0503020000020004" pitchFamily="50" charset="-127"/>
                        </a:rPr>
                        <a:t>FC%</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25.5%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29.7%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1" u="none" strike="noStrike">
                          <a:solidFill>
                            <a:srgbClr val="000000"/>
                          </a:solidFill>
                          <a:effectLst/>
                          <a:latin typeface="맑은 고딕" panose="020B0503020000020004" pitchFamily="50" charset="-127"/>
                          <a:ea typeface="맑은 고딕" panose="020B0503020000020004" pitchFamily="50" charset="-127"/>
                        </a:rPr>
                        <a:t>30.4%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1" u="none" strike="noStrike">
                          <a:solidFill>
                            <a:srgbClr val="000000"/>
                          </a:solidFill>
                          <a:effectLst/>
                          <a:latin typeface="Arial" panose="020B0604020202020204" pitchFamily="34" charset="0"/>
                          <a:ea typeface="+mn-ea"/>
                          <a:cs typeface="Arial" panose="020B0604020202020204" pitchFamily="34" charset="0"/>
                        </a:rPr>
                        <a:t>27.3%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extLst>
                  <a:ext uri="{0D108BD9-81ED-4DB2-BD59-A6C34878D82A}">
                    <a16:rowId xmlns:a16="http://schemas.microsoft.com/office/drawing/2014/main" val="263210204"/>
                  </a:ext>
                </a:extLst>
              </a:tr>
            </a:tbl>
          </a:graphicData>
        </a:graphic>
      </p:graphicFrame>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Cost Structure(2/2)</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14" name="TextBox 13">
            <a:extLst>
              <a:ext uri="{FF2B5EF4-FFF2-40B4-BE49-F238E27FC236}">
                <a16:creationId xmlns:a16="http://schemas.microsoft.com/office/drawing/2014/main" id="{693BF7E4-2F77-40B2-B6EF-E427C1D5BE07}"/>
              </a:ext>
            </a:extLst>
          </p:cNvPr>
          <p:cNvSpPr txBox="1"/>
          <p:nvPr/>
        </p:nvSpPr>
        <p:spPr>
          <a:xfrm>
            <a:off x="5892350" y="1352024"/>
            <a:ext cx="3579927" cy="4390250"/>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en-US" altLang="ko-KR" sz="900" b="1" u="sng">
                <a:solidFill>
                  <a:srgbClr val="000000"/>
                </a:solidFill>
                <a:latin typeface="Arial" panose="020B0604020202020204" pitchFamily="34" charset="0"/>
                <a:cs typeface="Arial" panose="020B0604020202020204" pitchFamily="34" charset="0"/>
              </a:rPr>
              <a:t>F</a:t>
            </a:r>
            <a:r>
              <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t>
            </a: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a:solidFill>
                  <a:srgbClr val="000000"/>
                </a:solidFill>
                <a:latin typeface="Arial" panose="020B0604020202020204" pitchFamily="34" charset="0"/>
                <a:cs typeface="Arial" panose="020B0604020202020204" pitchFamily="34" charset="0"/>
              </a:rPr>
              <a:t>회사의 고정비용은 대부분 인건비</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임차 직영점 및 본사 등에 대한 사용권자산의 감가상각비와 </a:t>
            </a:r>
            <a:r>
              <a:rPr lang="ko-KR" altLang="en-US" sz="900" err="1">
                <a:solidFill>
                  <a:srgbClr val="000000"/>
                </a:solidFill>
                <a:latin typeface="Arial" panose="020B0604020202020204" pitchFamily="34" charset="0"/>
                <a:cs typeface="Arial" panose="020B0604020202020204" pitchFamily="34" charset="0"/>
              </a:rPr>
              <a:t>수도광열비임</a:t>
            </a: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a:solidFill>
                  <a:srgbClr val="000000"/>
                </a:solidFill>
                <a:latin typeface="Arial" panose="020B0604020202020204" pitchFamily="34" charset="0"/>
                <a:cs typeface="Arial" panose="020B0604020202020204" pitchFamily="34" charset="0"/>
              </a:rPr>
              <a:t>2020</a:t>
            </a:r>
            <a:r>
              <a:rPr lang="ko-KR" altLang="en-US" sz="900">
                <a:solidFill>
                  <a:srgbClr val="000000"/>
                </a:solidFill>
                <a:latin typeface="Arial" panose="020B0604020202020204" pitchFamily="34" charset="0"/>
                <a:cs typeface="Arial" panose="020B0604020202020204" pitchFamily="34" charset="0"/>
              </a:rPr>
              <a:t>년의 경우 </a:t>
            </a:r>
            <a:r>
              <a:rPr lang="en-US" altLang="ko-KR" sz="900">
                <a:solidFill>
                  <a:srgbClr val="000000"/>
                </a:solidFill>
                <a:latin typeface="Arial" panose="020B0604020202020204" pitchFamily="34" charset="0"/>
                <a:cs typeface="Arial" panose="020B0604020202020204" pitchFamily="34" charset="0"/>
              </a:rPr>
              <a:t>Covid-19</a:t>
            </a:r>
            <a:r>
              <a:rPr lang="ko-KR" altLang="en-US" sz="900">
                <a:solidFill>
                  <a:srgbClr val="000000"/>
                </a:solidFill>
                <a:latin typeface="Arial" panose="020B0604020202020204" pitchFamily="34" charset="0"/>
                <a:cs typeface="Arial" panose="020B0604020202020204" pitchFamily="34" charset="0"/>
              </a:rPr>
              <a:t>의 영향으로 매출액이 감소한 상황에서 임원들의 접대비 사용증가 및 인건비 증가</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점포확장으로 인한 비용증가로 인해 고정비 비율이 </a:t>
            </a:r>
            <a:r>
              <a:rPr lang="en-US" altLang="ko-KR" sz="900">
                <a:solidFill>
                  <a:srgbClr val="000000"/>
                </a:solidFill>
                <a:latin typeface="Arial" panose="020B0604020202020204" pitchFamily="34" charset="0"/>
                <a:cs typeface="Arial" panose="020B0604020202020204" pitchFamily="34" charset="0"/>
              </a:rPr>
              <a:t>27.7%</a:t>
            </a:r>
            <a:r>
              <a:rPr lang="ko-KR" altLang="en-US" sz="900">
                <a:solidFill>
                  <a:srgbClr val="000000"/>
                </a:solidFill>
                <a:latin typeface="Arial" panose="020B0604020202020204" pitchFamily="34" charset="0"/>
                <a:cs typeface="Arial" panose="020B0604020202020204" pitchFamily="34" charset="0"/>
              </a:rPr>
              <a:t>에서 </a:t>
            </a:r>
            <a:r>
              <a:rPr lang="en-US" altLang="ko-KR" sz="900">
                <a:solidFill>
                  <a:srgbClr val="000000"/>
                </a:solidFill>
                <a:latin typeface="Arial" panose="020B0604020202020204" pitchFamily="34" charset="0"/>
                <a:cs typeface="Arial" panose="020B0604020202020204" pitchFamily="34" charset="0"/>
              </a:rPr>
              <a:t>32.8%</a:t>
            </a:r>
            <a:r>
              <a:rPr lang="ko-KR" altLang="en-US" sz="900">
                <a:solidFill>
                  <a:srgbClr val="000000"/>
                </a:solidFill>
                <a:latin typeface="Arial" panose="020B0604020202020204" pitchFamily="34" charset="0"/>
                <a:cs typeface="Arial" panose="020B0604020202020204" pitchFamily="34" charset="0"/>
              </a:rPr>
              <a:t>로 상승함</a:t>
            </a: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 이후 회사 조직규모 감축 및 비상경영을 통해  인건비성 비용을 전기 대비 큰 폭으로 감소시켰으며</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이에 따라 매출 감소에도 불구하고 매출원가 및 판매관리비에 포함되는 매출 대비 인건비 비율은 </a:t>
            </a:r>
            <a:r>
              <a:rPr lang="en-US" altLang="ko-KR" sz="900">
                <a:solidFill>
                  <a:srgbClr val="000000"/>
                </a:solidFill>
                <a:latin typeface="Arial" panose="020B0604020202020204" pitchFamily="34" charset="0"/>
                <a:cs typeface="Arial" panose="020B0604020202020204" pitchFamily="34" charset="0"/>
              </a:rPr>
              <a:t>17.5%</a:t>
            </a:r>
            <a:r>
              <a:rPr lang="ko-KR" altLang="en-US" sz="900">
                <a:solidFill>
                  <a:srgbClr val="000000"/>
                </a:solidFill>
                <a:latin typeface="Arial" panose="020B0604020202020204" pitchFamily="34" charset="0"/>
                <a:cs typeface="Arial" panose="020B0604020202020204" pitchFamily="34" charset="0"/>
              </a:rPr>
              <a:t>에서 </a:t>
            </a:r>
            <a:r>
              <a:rPr lang="en-US" altLang="ko-KR" sz="900">
                <a:solidFill>
                  <a:srgbClr val="000000"/>
                </a:solidFill>
                <a:latin typeface="Arial" panose="020B0604020202020204" pitchFamily="34" charset="0"/>
                <a:cs typeface="Arial" panose="020B0604020202020204" pitchFamily="34" charset="0"/>
              </a:rPr>
              <a:t>13.9%</a:t>
            </a:r>
            <a:r>
              <a:rPr lang="ko-KR" altLang="en-US" sz="900">
                <a:solidFill>
                  <a:srgbClr val="000000"/>
                </a:solidFill>
                <a:latin typeface="Arial" panose="020B0604020202020204" pitchFamily="34" charset="0"/>
                <a:cs typeface="Arial" panose="020B0604020202020204" pitchFamily="34" charset="0"/>
              </a:rPr>
              <a:t>로 </a:t>
            </a:r>
            <a:r>
              <a:rPr lang="en-US" altLang="ko-KR" sz="900">
                <a:solidFill>
                  <a:srgbClr val="000000"/>
                </a:solidFill>
                <a:latin typeface="Arial" panose="020B0604020202020204" pitchFamily="34" charset="0"/>
                <a:cs typeface="Arial" panose="020B0604020202020204" pitchFamily="34" charset="0"/>
              </a:rPr>
              <a:t>3.6%p</a:t>
            </a:r>
            <a:r>
              <a:rPr lang="ko-KR" altLang="en-US" sz="900">
                <a:solidFill>
                  <a:srgbClr val="000000"/>
                </a:solidFill>
                <a:latin typeface="Arial" panose="020B0604020202020204" pitchFamily="34" charset="0"/>
                <a:cs typeface="Arial" panose="020B0604020202020204" pitchFamily="34" charset="0"/>
              </a:rPr>
              <a:t>감소한 것으로 분석됨 </a:t>
            </a: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a:solidFill>
                  <a:srgbClr val="000000"/>
                </a:solidFill>
                <a:latin typeface="Arial" panose="020B0604020202020204" pitchFamily="34" charset="0"/>
                <a:cs typeface="Arial" panose="020B0604020202020204" pitchFamily="34" charset="0"/>
              </a:rPr>
              <a:t>지급수수료의 경우 </a:t>
            </a:r>
            <a:r>
              <a:rPr lang="en-US" altLang="ko-KR" sz="900">
                <a:solidFill>
                  <a:srgbClr val="000000"/>
                </a:solidFill>
                <a:latin typeface="Arial" panose="020B0604020202020204" pitchFamily="34" charset="0"/>
                <a:cs typeface="Arial" panose="020B0604020202020204" pitchFamily="34" charset="0"/>
              </a:rPr>
              <a:t>2020</a:t>
            </a:r>
            <a:r>
              <a:rPr lang="ko-KR" altLang="en-US" sz="900">
                <a:solidFill>
                  <a:srgbClr val="000000"/>
                </a:solidFill>
                <a:latin typeface="Arial" panose="020B0604020202020204" pitchFamily="34" charset="0"/>
                <a:cs typeface="Arial" panose="020B0604020202020204" pitchFamily="34" charset="0"/>
              </a:rPr>
              <a:t>년</a:t>
            </a:r>
            <a:r>
              <a:rPr lang="en-US" altLang="ko-KR" sz="900">
                <a:solidFill>
                  <a:srgbClr val="000000"/>
                </a:solidFill>
                <a:latin typeface="Arial" panose="020B0604020202020204" pitchFamily="34" charset="0"/>
                <a:cs typeface="Arial" panose="020B0604020202020204" pitchFamily="34" charset="0"/>
              </a:rPr>
              <a:t>, 2021</a:t>
            </a:r>
            <a:r>
              <a:rPr lang="ko-KR" altLang="en-US" sz="900">
                <a:solidFill>
                  <a:srgbClr val="000000"/>
                </a:solidFill>
                <a:latin typeface="Arial" panose="020B0604020202020204" pitchFamily="34" charset="0"/>
                <a:cs typeface="Arial" panose="020B0604020202020204" pitchFamily="34" charset="0"/>
              </a:rPr>
              <a:t>년 법적소송 및 법률자문 증가</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회생조사에 따른 자문료 등으로 </a:t>
            </a: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 지급수수료 금액이 급증하여 </a:t>
            </a: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 지급수수료 비중이 </a:t>
            </a:r>
            <a:r>
              <a:rPr lang="en-US" altLang="ko-KR" sz="900">
                <a:solidFill>
                  <a:srgbClr val="000000"/>
                </a:solidFill>
                <a:latin typeface="Arial" panose="020B0604020202020204" pitchFamily="34" charset="0"/>
                <a:cs typeface="Arial" panose="020B0604020202020204" pitchFamily="34" charset="0"/>
              </a:rPr>
              <a:t>6.1%</a:t>
            </a:r>
            <a:r>
              <a:rPr lang="ko-KR" altLang="en-US" sz="900">
                <a:solidFill>
                  <a:srgbClr val="000000"/>
                </a:solidFill>
                <a:latin typeface="Arial" panose="020B0604020202020204" pitchFamily="34" charset="0"/>
                <a:cs typeface="Arial" panose="020B0604020202020204" pitchFamily="34" charset="0"/>
              </a:rPr>
              <a:t>로 전년대비 </a:t>
            </a:r>
            <a:r>
              <a:rPr lang="en-US" altLang="ko-KR" sz="900">
                <a:solidFill>
                  <a:srgbClr val="000000"/>
                </a:solidFill>
                <a:latin typeface="Arial" panose="020B0604020202020204" pitchFamily="34" charset="0"/>
                <a:cs typeface="Arial" panose="020B0604020202020204" pitchFamily="34" charset="0"/>
              </a:rPr>
              <a:t>2.4%p </a:t>
            </a:r>
            <a:r>
              <a:rPr lang="ko-KR" altLang="en-US" sz="900">
                <a:solidFill>
                  <a:srgbClr val="000000"/>
                </a:solidFill>
                <a:latin typeface="Arial" panose="020B0604020202020204" pitchFamily="34" charset="0"/>
                <a:cs typeface="Arial" panose="020B0604020202020204" pitchFamily="34" charset="0"/>
              </a:rPr>
              <a:t>증가함</a:t>
            </a: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기타</a:t>
            </a: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a:solidFill>
                  <a:srgbClr val="000000"/>
                </a:solidFill>
                <a:latin typeface="Arial" panose="020B0604020202020204" pitchFamily="34" charset="0"/>
                <a:cs typeface="Arial" panose="020B0604020202020204" pitchFamily="34" charset="0"/>
              </a:rPr>
              <a:t>회사는 매년 기말재고에 대해 평가를 수행한 후 제품평가 손실을 인식하고 있으며 </a:t>
            </a:r>
            <a:r>
              <a:rPr lang="en-US" altLang="ko-KR" sz="900">
                <a:solidFill>
                  <a:srgbClr val="000000"/>
                </a:solidFill>
                <a:latin typeface="Arial" panose="020B0604020202020204" pitchFamily="34" charset="0"/>
                <a:cs typeface="Arial" panose="020B0604020202020204" pitchFamily="34" charset="0"/>
              </a:rPr>
              <a:t>2019</a:t>
            </a:r>
            <a:r>
              <a:rPr lang="ko-KR" altLang="en-US" sz="900">
                <a:solidFill>
                  <a:srgbClr val="000000"/>
                </a:solidFill>
                <a:latin typeface="Arial" panose="020B0604020202020204" pitchFamily="34" charset="0"/>
                <a:cs typeface="Arial" panose="020B0604020202020204" pitchFamily="34" charset="0"/>
              </a:rPr>
              <a:t>년 이후 금액과 비율이 지속적으로 증가하는 추세임</a:t>
            </a: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a:solidFill>
                  <a:srgbClr val="000000"/>
                </a:solidFill>
                <a:latin typeface="Arial" panose="020B0604020202020204" pitchFamily="34" charset="0"/>
                <a:cs typeface="Arial" panose="020B0604020202020204" pitchFamily="34" charset="0"/>
              </a:rPr>
              <a:t>2020</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Covid-19</a:t>
            </a:r>
            <a:r>
              <a:rPr lang="ko-KR" altLang="en-US" sz="900">
                <a:solidFill>
                  <a:srgbClr val="000000"/>
                </a:solidFill>
                <a:latin typeface="Arial" panose="020B0604020202020204" pitchFamily="34" charset="0"/>
                <a:cs typeface="Arial" panose="020B0604020202020204" pitchFamily="34" charset="0"/>
              </a:rPr>
              <a:t>으로 인하여 생산을 줄이고 기존 재고의 할인 판매가 증가하여 제품마진율 감소에 기여하였으며 이는 영업이익률 하락에 영향을 미침</a:t>
            </a: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a:solidFill>
                  <a:srgbClr val="000000"/>
                </a:solidFill>
                <a:latin typeface="Arial" panose="020B0604020202020204" pitchFamily="34" charset="0"/>
                <a:cs typeface="Arial" panose="020B0604020202020204" pitchFamily="34" charset="0"/>
              </a:rPr>
              <a:t>2020</a:t>
            </a:r>
            <a:r>
              <a:rPr lang="ko-KR" altLang="en-US" sz="900">
                <a:solidFill>
                  <a:srgbClr val="000000"/>
                </a:solidFill>
                <a:latin typeface="Arial" panose="020B0604020202020204" pitchFamily="34" charset="0"/>
                <a:cs typeface="Arial" panose="020B0604020202020204" pitchFamily="34" charset="0"/>
              </a:rPr>
              <a:t>년 공헌이익률의 증가는 생산 감소와 기존재고 처분으로 인한 일시적인 현상임</a:t>
            </a:r>
            <a:endParaRPr lang="en-US" altLang="ko-KR" sz="8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800">
              <a:solidFill>
                <a:srgbClr val="000000"/>
              </a:solidFill>
              <a:latin typeface="Arial" panose="020B0604020202020204" pitchFamily="34" charset="0"/>
              <a:cs typeface="Arial" panose="020B0604020202020204" pitchFamily="34" charset="0"/>
            </a:endParaRPr>
          </a:p>
        </p:txBody>
      </p:sp>
      <p:sp>
        <p:nvSpPr>
          <p:cNvPr id="29" name="순서도: 연결자 28">
            <a:extLst>
              <a:ext uri="{FF2B5EF4-FFF2-40B4-BE49-F238E27FC236}">
                <a16:creationId xmlns:a16="http://schemas.microsoft.com/office/drawing/2014/main" id="{0FC65EB6-3FC5-478B-8587-37752DF26E8A}"/>
              </a:ext>
            </a:extLst>
          </p:cNvPr>
          <p:cNvSpPr/>
          <p:nvPr/>
        </p:nvSpPr>
        <p:spPr bwMode="auto">
          <a:xfrm>
            <a:off x="5872073" y="145335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16" name="직사각형 119">
            <a:extLst>
              <a:ext uri="{FF2B5EF4-FFF2-40B4-BE49-F238E27FC236}">
                <a16:creationId xmlns:a16="http://schemas.microsoft.com/office/drawing/2014/main" id="{CA81504C-6272-4366-A560-7FA57A84C1AF}"/>
              </a:ext>
            </a:extLst>
          </p:cNvPr>
          <p:cNvSpPr/>
          <p:nvPr/>
        </p:nvSpPr>
        <p:spPr bwMode="auto">
          <a:xfrm>
            <a:off x="463883" y="617419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700">
                <a:solidFill>
                  <a:prstClr val="black"/>
                </a:solidFill>
                <a:latin typeface="Arial" panose="020B0604020202020204" pitchFamily="34" charset="0"/>
                <a:ea typeface="+mj-ea"/>
                <a:cs typeface="Arial" panose="020B0604020202020204" pitchFamily="34" charset="0"/>
              </a:rPr>
              <a:t>(Source: </a:t>
            </a:r>
            <a:r>
              <a:rPr lang="ko-KR" altLang="en-US" sz="700">
                <a:solidFill>
                  <a:prstClr val="black"/>
                </a:solidFill>
                <a:latin typeface="Arial" panose="020B0604020202020204" pitchFamily="34" charset="0"/>
                <a:ea typeface="+mj-ea"/>
                <a:cs typeface="Arial" panose="020B0604020202020204" pitchFamily="34" charset="0"/>
              </a:rPr>
              <a:t>회사제공자료</a:t>
            </a:r>
            <a:r>
              <a:rPr lang="en-US" altLang="ko-KR" sz="700">
                <a:solidFill>
                  <a:prstClr val="black"/>
                </a:solidFill>
                <a:latin typeface="Arial" panose="020B0604020202020204" pitchFamily="34" charset="0"/>
                <a:ea typeface="+mj-ea"/>
                <a:cs typeface="Arial" panose="020B0604020202020204" pitchFamily="34" charset="0"/>
              </a:rPr>
              <a:t>)</a:t>
            </a:r>
            <a:endParaRPr lang="en-US" altLang="ko-KR" sz="800">
              <a:solidFill>
                <a:prstClr val="black"/>
              </a:solidFill>
              <a:latin typeface="Arial" panose="020B0604020202020204" pitchFamily="34" charset="0"/>
              <a:ea typeface="+mj-ea"/>
              <a:cs typeface="Arial" panose="020B0604020202020204" pitchFamily="34" charset="0"/>
            </a:endParaRPr>
          </a:p>
        </p:txBody>
      </p:sp>
      <p:sp>
        <p:nvSpPr>
          <p:cNvPr id="17" name="직사각형 119">
            <a:extLst>
              <a:ext uri="{FF2B5EF4-FFF2-40B4-BE49-F238E27FC236}">
                <a16:creationId xmlns:a16="http://schemas.microsoft.com/office/drawing/2014/main" id="{53E554AE-088B-456B-B547-05285487D65A}"/>
              </a:ext>
            </a:extLst>
          </p:cNvPr>
          <p:cNvSpPr/>
          <p:nvPr/>
        </p:nvSpPr>
        <p:spPr bwMode="auto">
          <a:xfrm>
            <a:off x="3887691" y="6048376"/>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700">
                <a:solidFill>
                  <a:prstClr val="black"/>
                </a:solidFill>
                <a:latin typeface="Arial" panose="020B0604020202020204" pitchFamily="34" charset="0"/>
                <a:ea typeface="+mj-ea"/>
                <a:cs typeface="Arial" panose="020B0604020202020204" pitchFamily="34" charset="0"/>
              </a:rPr>
              <a:t>Note 1: </a:t>
            </a:r>
            <a:r>
              <a:rPr lang="ko-KR" altLang="en-US" sz="700">
                <a:solidFill>
                  <a:prstClr val="black"/>
                </a:solidFill>
                <a:latin typeface="Arial" panose="020B0604020202020204" pitchFamily="34" charset="0"/>
                <a:ea typeface="+mj-ea"/>
                <a:cs typeface="Arial" panose="020B0604020202020204" pitchFamily="34" charset="0"/>
              </a:rPr>
              <a:t>재고로 인한 기타비용은 제외함</a:t>
            </a:r>
            <a:r>
              <a:rPr lang="en-US" altLang="ko-KR" sz="700">
                <a:solidFill>
                  <a:prstClr val="black"/>
                </a:solidFill>
                <a:latin typeface="Arial" panose="020B0604020202020204" pitchFamily="34" charset="0"/>
                <a:ea typeface="+mj-ea"/>
                <a:cs typeface="Arial" panose="020B0604020202020204" pitchFamily="34" charset="0"/>
              </a:rPr>
              <a:t>  </a:t>
            </a:r>
          </a:p>
          <a:p>
            <a:pPr defTabSz="826710">
              <a:buClr>
                <a:srgbClr val="99CC00"/>
              </a:buClr>
              <a:tabLst>
                <a:tab pos="241125" algn="l"/>
              </a:tabLst>
            </a:pPr>
            <a:r>
              <a:rPr lang="en-US" altLang="ko-KR" sz="700">
                <a:solidFill>
                  <a:prstClr val="black"/>
                </a:solidFill>
                <a:latin typeface="Arial" panose="020B0604020202020204" pitchFamily="34" charset="0"/>
                <a:ea typeface="+mj-ea"/>
                <a:cs typeface="Arial" panose="020B0604020202020204" pitchFamily="34" charset="0"/>
              </a:rPr>
              <a:t>Note 2: </a:t>
            </a:r>
            <a:r>
              <a:rPr lang="ko-KR" altLang="en-US" sz="700">
                <a:solidFill>
                  <a:prstClr val="black"/>
                </a:solidFill>
                <a:latin typeface="Arial" panose="020B0604020202020204" pitchFamily="34" charset="0"/>
                <a:ea typeface="+mj-ea"/>
                <a:cs typeface="Arial" panose="020B0604020202020204" pitchFamily="34" charset="0"/>
              </a:rPr>
              <a:t>급여 및 복리후생비</a:t>
            </a:r>
            <a:r>
              <a:rPr lang="en-US" altLang="ko-KR" sz="700">
                <a:solidFill>
                  <a:prstClr val="black"/>
                </a:solidFill>
                <a:latin typeface="Arial" panose="020B0604020202020204" pitchFamily="34" charset="0"/>
                <a:ea typeface="+mj-ea"/>
                <a:cs typeface="Arial" panose="020B0604020202020204" pitchFamily="34" charset="0"/>
              </a:rPr>
              <a:t>, </a:t>
            </a:r>
            <a:r>
              <a:rPr lang="ko-KR" altLang="en-US" sz="700">
                <a:solidFill>
                  <a:prstClr val="black"/>
                </a:solidFill>
                <a:latin typeface="Arial" panose="020B0604020202020204" pitchFamily="34" charset="0"/>
                <a:ea typeface="+mj-ea"/>
                <a:cs typeface="Arial" panose="020B0604020202020204" pitchFamily="34" charset="0"/>
              </a:rPr>
              <a:t>기술인력비로 구성됨</a:t>
            </a:r>
            <a:endParaRPr lang="en-US" altLang="ko-KR" sz="700">
              <a:solidFill>
                <a:prstClr val="black"/>
              </a:solidFill>
              <a:latin typeface="Arial" panose="020B0604020202020204" pitchFamily="34" charset="0"/>
              <a:ea typeface="+mj-ea"/>
              <a:cs typeface="Arial" panose="020B0604020202020204" pitchFamily="34" charset="0"/>
            </a:endParaRPr>
          </a:p>
        </p:txBody>
      </p:sp>
      <p:sp>
        <p:nvSpPr>
          <p:cNvPr id="18" name="직사각형 17">
            <a:extLst>
              <a:ext uri="{FF2B5EF4-FFF2-40B4-BE49-F238E27FC236}">
                <a16:creationId xmlns:a16="http://schemas.microsoft.com/office/drawing/2014/main" id="{08F0B99A-1611-492C-933F-3D07E63E0573}"/>
              </a:ext>
            </a:extLst>
          </p:cNvPr>
          <p:cNvSpPr/>
          <p:nvPr/>
        </p:nvSpPr>
        <p:spPr>
          <a:xfrm>
            <a:off x="662941" y="3536868"/>
            <a:ext cx="5004610" cy="190231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22" name="순서도: 연결자 21">
            <a:extLst>
              <a:ext uri="{FF2B5EF4-FFF2-40B4-BE49-F238E27FC236}">
                <a16:creationId xmlns:a16="http://schemas.microsoft.com/office/drawing/2014/main" id="{EB84C8AF-A0E0-44B8-B50F-475D3AC43288}"/>
              </a:ext>
            </a:extLst>
          </p:cNvPr>
          <p:cNvSpPr/>
          <p:nvPr/>
        </p:nvSpPr>
        <p:spPr bwMode="auto">
          <a:xfrm>
            <a:off x="560461" y="351488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20" name="직사각형 19">
            <a:extLst>
              <a:ext uri="{FF2B5EF4-FFF2-40B4-BE49-F238E27FC236}">
                <a16:creationId xmlns:a16="http://schemas.microsoft.com/office/drawing/2014/main" id="{6DF15414-EFEF-4A5A-BA12-666ABA569DDB}"/>
              </a:ext>
            </a:extLst>
          </p:cNvPr>
          <p:cNvSpPr/>
          <p:nvPr/>
        </p:nvSpPr>
        <p:spPr>
          <a:xfrm>
            <a:off x="662941" y="5545575"/>
            <a:ext cx="5004610" cy="19313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27" name="순서도: 연결자 26">
            <a:extLst>
              <a:ext uri="{FF2B5EF4-FFF2-40B4-BE49-F238E27FC236}">
                <a16:creationId xmlns:a16="http://schemas.microsoft.com/office/drawing/2014/main" id="{D250F30D-5FA2-46C3-965D-23445AD2F3B6}"/>
              </a:ext>
            </a:extLst>
          </p:cNvPr>
          <p:cNvSpPr/>
          <p:nvPr/>
        </p:nvSpPr>
        <p:spPr bwMode="auto">
          <a:xfrm>
            <a:off x="560461" y="554789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28" name="순서도: 연결자 27">
            <a:extLst>
              <a:ext uri="{FF2B5EF4-FFF2-40B4-BE49-F238E27FC236}">
                <a16:creationId xmlns:a16="http://schemas.microsoft.com/office/drawing/2014/main" id="{BE371224-0979-438F-B2AB-10570445BAF8}"/>
              </a:ext>
            </a:extLst>
          </p:cNvPr>
          <p:cNvSpPr/>
          <p:nvPr/>
        </p:nvSpPr>
        <p:spPr bwMode="auto">
          <a:xfrm>
            <a:off x="5872073" y="396927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15" name="Title 1">
            <a:extLst>
              <a:ext uri="{FF2B5EF4-FFF2-40B4-BE49-F238E27FC236}">
                <a16:creationId xmlns:a16="http://schemas.microsoft.com/office/drawing/2014/main" id="{D3061A9B-A090-44D1-803A-834678DC0CD9}"/>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회사는 임가공을 통해 제품을 생산하며 여러 판매 채널에게 수수료를 지급하며 제품을 판매하는 회사로써</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외주가공비</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판매수수료 등 변동비성 비용이 상대적으로 높음</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매출이 감소하면서 고정비용비율이 </a:t>
            </a:r>
            <a:r>
              <a:rPr lang="en-US" altLang="ko-KR" sz="1000" b="1">
                <a:solidFill>
                  <a:srgbClr val="002997"/>
                </a:solidFill>
                <a:latin typeface="Arial" panose="020B0604020202020204" pitchFamily="34" charset="0"/>
                <a:ea typeface="+mj-ea"/>
                <a:cs typeface="Arial" panose="020B0604020202020204" pitchFamily="34" charset="0"/>
              </a:rPr>
              <a:t>27.7%</a:t>
            </a:r>
            <a:r>
              <a:rPr lang="ko-KR" altLang="en-US" sz="1000" b="1">
                <a:solidFill>
                  <a:srgbClr val="002997"/>
                </a:solidFill>
                <a:latin typeface="Arial" panose="020B0604020202020204" pitchFamily="34" charset="0"/>
                <a:ea typeface="+mj-ea"/>
                <a:cs typeface="Arial" panose="020B0604020202020204" pitchFamily="34" charset="0"/>
              </a:rPr>
              <a:t>에서 </a:t>
            </a:r>
            <a:r>
              <a:rPr lang="en-US" altLang="ko-KR" sz="1000" b="1">
                <a:solidFill>
                  <a:srgbClr val="002997"/>
                </a:solidFill>
                <a:latin typeface="Arial" panose="020B0604020202020204" pitchFamily="34" charset="0"/>
                <a:ea typeface="+mj-ea"/>
                <a:cs typeface="Arial" panose="020B0604020202020204" pitchFamily="34" charset="0"/>
              </a:rPr>
              <a:t>2021</a:t>
            </a:r>
            <a:r>
              <a:rPr lang="ko-KR" altLang="en-US" sz="1000" b="1">
                <a:solidFill>
                  <a:srgbClr val="002997"/>
                </a:solidFill>
                <a:latin typeface="Arial" panose="020B0604020202020204" pitchFamily="34" charset="0"/>
                <a:ea typeface="+mj-ea"/>
                <a:cs typeface="Arial" panose="020B0604020202020204" pitchFamily="34" charset="0"/>
              </a:rPr>
              <a:t>년 기준 </a:t>
            </a:r>
            <a:r>
              <a:rPr lang="en-US" altLang="ko-KR" sz="1000" b="1">
                <a:solidFill>
                  <a:srgbClr val="002997"/>
                </a:solidFill>
                <a:latin typeface="Arial" panose="020B0604020202020204" pitchFamily="34" charset="0"/>
                <a:ea typeface="+mj-ea"/>
                <a:cs typeface="Arial" panose="020B0604020202020204" pitchFamily="34" charset="0"/>
              </a:rPr>
              <a:t>30.8%</a:t>
            </a:r>
            <a:r>
              <a:rPr lang="ko-KR" altLang="en-US" sz="1000" b="1">
                <a:solidFill>
                  <a:srgbClr val="002997"/>
                </a:solidFill>
                <a:latin typeface="Arial" panose="020B0604020202020204" pitchFamily="34" charset="0"/>
                <a:ea typeface="+mj-ea"/>
                <a:cs typeface="Arial" panose="020B0604020202020204" pitchFamily="34" charset="0"/>
              </a:rPr>
              <a:t>까지 상승하였으며</a:t>
            </a:r>
            <a:r>
              <a:rPr lang="en-US" altLang="ko-KR" sz="1000" b="1">
                <a:solidFill>
                  <a:srgbClr val="002997"/>
                </a:solidFill>
                <a:latin typeface="Arial" panose="020B0604020202020204" pitchFamily="34" charset="0"/>
                <a:ea typeface="+mj-ea"/>
                <a:cs typeface="Arial" panose="020B0604020202020204" pitchFamily="34" charset="0"/>
              </a:rPr>
              <a:t>,</a:t>
            </a:r>
            <a:r>
              <a:rPr lang="ko-KR" altLang="en-US" sz="1000" b="1">
                <a:solidFill>
                  <a:srgbClr val="002997"/>
                </a:solidFill>
                <a:latin typeface="Arial" panose="020B0604020202020204" pitchFamily="34" charset="0"/>
                <a:ea typeface="+mj-ea"/>
                <a:cs typeface="Arial" panose="020B0604020202020204" pitchFamily="34" charset="0"/>
              </a:rPr>
              <a:t> 영업이익률은 </a:t>
            </a:r>
            <a:r>
              <a:rPr lang="en-US" altLang="ko-KR" sz="1000" b="1">
                <a:solidFill>
                  <a:srgbClr val="002997"/>
                </a:solidFill>
                <a:latin typeface="Arial" panose="020B0604020202020204" pitchFamily="34" charset="0"/>
                <a:ea typeface="+mj-ea"/>
                <a:cs typeface="Arial" panose="020B0604020202020204" pitchFamily="34" charset="0"/>
              </a:rPr>
              <a:t>(-)7.3%</a:t>
            </a:r>
            <a:r>
              <a:rPr lang="ko-KR" altLang="en-US" sz="1000" b="1">
                <a:solidFill>
                  <a:srgbClr val="002997"/>
                </a:solidFill>
                <a:latin typeface="Arial" panose="020B0604020202020204" pitchFamily="34" charset="0"/>
                <a:ea typeface="+mj-ea"/>
                <a:cs typeface="Arial" panose="020B0604020202020204" pitchFamily="34" charset="0"/>
              </a:rPr>
              <a:t>에서 </a:t>
            </a:r>
            <a:r>
              <a:rPr lang="en-US" altLang="ko-KR" sz="1000" b="1">
                <a:solidFill>
                  <a:srgbClr val="002997"/>
                </a:solidFill>
                <a:latin typeface="Arial" panose="020B0604020202020204" pitchFamily="34" charset="0"/>
                <a:ea typeface="+mj-ea"/>
                <a:cs typeface="Arial" panose="020B0604020202020204" pitchFamily="34" charset="0"/>
              </a:rPr>
              <a:t>(-)12.6%</a:t>
            </a:r>
            <a:r>
              <a:rPr lang="ko-KR" altLang="en-US" sz="1000" b="1">
                <a:solidFill>
                  <a:srgbClr val="002997"/>
                </a:solidFill>
                <a:latin typeface="Arial" panose="020B0604020202020204" pitchFamily="34" charset="0"/>
                <a:ea typeface="+mj-ea"/>
                <a:cs typeface="Arial" panose="020B0604020202020204" pitchFamily="34" charset="0"/>
              </a:rPr>
              <a:t>로 악화됨</a:t>
            </a:r>
            <a:endParaRPr lang="en-US" altLang="ko-KR" sz="1000" b="1">
              <a:solidFill>
                <a:srgbClr val="002997"/>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15725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표 5">
            <a:extLst>
              <a:ext uri="{FF2B5EF4-FFF2-40B4-BE49-F238E27FC236}">
                <a16:creationId xmlns:a16="http://schemas.microsoft.com/office/drawing/2014/main" id="{645D6E7E-C356-4FC9-B16B-662BE444D9C9}"/>
              </a:ext>
            </a:extLst>
          </p:cNvPr>
          <p:cNvGraphicFramePr>
            <a:graphicFrameLocks noGrp="1"/>
          </p:cNvGraphicFramePr>
          <p:nvPr/>
        </p:nvGraphicFramePr>
        <p:xfrm>
          <a:off x="493313" y="3273021"/>
          <a:ext cx="5796000" cy="2736000"/>
        </p:xfrm>
        <a:graphic>
          <a:graphicData uri="http://schemas.openxmlformats.org/drawingml/2006/table">
            <a:tbl>
              <a:tblPr/>
              <a:tblGrid>
                <a:gridCol w="164177">
                  <a:extLst>
                    <a:ext uri="{9D8B030D-6E8A-4147-A177-3AD203B41FA5}">
                      <a16:colId xmlns:a16="http://schemas.microsoft.com/office/drawing/2014/main" val="4088963792"/>
                    </a:ext>
                  </a:extLst>
                </a:gridCol>
                <a:gridCol w="112285">
                  <a:extLst>
                    <a:ext uri="{9D8B030D-6E8A-4147-A177-3AD203B41FA5}">
                      <a16:colId xmlns:a16="http://schemas.microsoft.com/office/drawing/2014/main" val="285898331"/>
                    </a:ext>
                  </a:extLst>
                </a:gridCol>
                <a:gridCol w="777366">
                  <a:extLst>
                    <a:ext uri="{9D8B030D-6E8A-4147-A177-3AD203B41FA5}">
                      <a16:colId xmlns:a16="http://schemas.microsoft.com/office/drawing/2014/main" val="3201652474"/>
                    </a:ext>
                  </a:extLst>
                </a:gridCol>
                <a:gridCol w="395181">
                  <a:extLst>
                    <a:ext uri="{9D8B030D-6E8A-4147-A177-3AD203B41FA5}">
                      <a16:colId xmlns:a16="http://schemas.microsoft.com/office/drawing/2014/main" val="2913654574"/>
                    </a:ext>
                  </a:extLst>
                </a:gridCol>
                <a:gridCol w="395181">
                  <a:extLst>
                    <a:ext uri="{9D8B030D-6E8A-4147-A177-3AD203B41FA5}">
                      <a16:colId xmlns:a16="http://schemas.microsoft.com/office/drawing/2014/main" val="2481624613"/>
                    </a:ext>
                  </a:extLst>
                </a:gridCol>
                <a:gridCol w="395181">
                  <a:extLst>
                    <a:ext uri="{9D8B030D-6E8A-4147-A177-3AD203B41FA5}">
                      <a16:colId xmlns:a16="http://schemas.microsoft.com/office/drawing/2014/main" val="674900691"/>
                    </a:ext>
                  </a:extLst>
                </a:gridCol>
                <a:gridCol w="395181">
                  <a:extLst>
                    <a:ext uri="{9D8B030D-6E8A-4147-A177-3AD203B41FA5}">
                      <a16:colId xmlns:a16="http://schemas.microsoft.com/office/drawing/2014/main" val="408574330"/>
                    </a:ext>
                  </a:extLst>
                </a:gridCol>
                <a:gridCol w="395181">
                  <a:extLst>
                    <a:ext uri="{9D8B030D-6E8A-4147-A177-3AD203B41FA5}">
                      <a16:colId xmlns:a16="http://schemas.microsoft.com/office/drawing/2014/main" val="4080481887"/>
                    </a:ext>
                  </a:extLst>
                </a:gridCol>
                <a:gridCol w="395181">
                  <a:extLst>
                    <a:ext uri="{9D8B030D-6E8A-4147-A177-3AD203B41FA5}">
                      <a16:colId xmlns:a16="http://schemas.microsoft.com/office/drawing/2014/main" val="2746134967"/>
                    </a:ext>
                  </a:extLst>
                </a:gridCol>
                <a:gridCol w="395181">
                  <a:extLst>
                    <a:ext uri="{9D8B030D-6E8A-4147-A177-3AD203B41FA5}">
                      <a16:colId xmlns:a16="http://schemas.microsoft.com/office/drawing/2014/main" val="546544388"/>
                    </a:ext>
                  </a:extLst>
                </a:gridCol>
                <a:gridCol w="395181">
                  <a:extLst>
                    <a:ext uri="{9D8B030D-6E8A-4147-A177-3AD203B41FA5}">
                      <a16:colId xmlns:a16="http://schemas.microsoft.com/office/drawing/2014/main" val="340005832"/>
                    </a:ext>
                  </a:extLst>
                </a:gridCol>
                <a:gridCol w="395181">
                  <a:extLst>
                    <a:ext uri="{9D8B030D-6E8A-4147-A177-3AD203B41FA5}">
                      <a16:colId xmlns:a16="http://schemas.microsoft.com/office/drawing/2014/main" val="3748137636"/>
                    </a:ext>
                  </a:extLst>
                </a:gridCol>
                <a:gridCol w="395181">
                  <a:extLst>
                    <a:ext uri="{9D8B030D-6E8A-4147-A177-3AD203B41FA5}">
                      <a16:colId xmlns:a16="http://schemas.microsoft.com/office/drawing/2014/main" val="704702014"/>
                    </a:ext>
                  </a:extLst>
                </a:gridCol>
                <a:gridCol w="395181">
                  <a:extLst>
                    <a:ext uri="{9D8B030D-6E8A-4147-A177-3AD203B41FA5}">
                      <a16:colId xmlns:a16="http://schemas.microsoft.com/office/drawing/2014/main" val="3602174324"/>
                    </a:ext>
                  </a:extLst>
                </a:gridCol>
                <a:gridCol w="395181">
                  <a:extLst>
                    <a:ext uri="{9D8B030D-6E8A-4147-A177-3AD203B41FA5}">
                      <a16:colId xmlns:a16="http://schemas.microsoft.com/office/drawing/2014/main" val="2161185356"/>
                    </a:ext>
                  </a:extLst>
                </a:gridCol>
              </a:tblGrid>
              <a:tr h="144000">
                <a:tc gridSpan="3">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부서별 </a:t>
                      </a: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Per capita</a:t>
                      </a:r>
                    </a:p>
                  </a:txBody>
                  <a:tcPr marL="36000" marR="36000" marT="0" marB="0" anchor="ctr">
                    <a:lnL w="6350" cap="flat" cmpd="sng" algn="ctr">
                      <a:solidFill>
                        <a:srgbClr val="00338D"/>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382823953"/>
                  </a:ext>
                </a:extLst>
              </a:tr>
              <a:tr h="144000">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65124754"/>
                  </a:ext>
                </a:extLst>
              </a:tr>
              <a:tr h="144000">
                <a:tc gridSpan="3">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30196444"/>
                  </a:ext>
                </a:extLst>
              </a:tr>
              <a:tr h="144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지급액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평균인원수</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평균임금</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(Per capita)</a:t>
                      </a:r>
                      <a:r>
                        <a:rPr lang="en-US" altLang="ko-KR" sz="800" b="1"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ko-KR" altLang="en-US" sz="800" b="1"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6239318"/>
                  </a:ext>
                </a:extLst>
              </a:tr>
              <a:tr h="144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15,429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15,963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9,661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3,797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329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311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1708831682"/>
                  </a:ext>
                </a:extLst>
              </a:tr>
              <a:tr h="144000">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R&amp;D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9249175"/>
                  </a:ext>
                </a:extLst>
              </a:tr>
              <a:tr h="144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관리부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2,910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3,176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907025944"/>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경영기획본부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723333103"/>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재경본부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14011562"/>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물류팀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1,784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39544887"/>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미래혁신그룹</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extLst>
                  <a:ext uri="{0D108BD9-81ED-4DB2-BD59-A6C34878D82A}">
                    <a16:rowId xmlns:a16="http://schemas.microsoft.com/office/drawing/2014/main" val="1663374570"/>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공통</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24896631"/>
                  </a:ext>
                </a:extLst>
              </a:tr>
              <a:tr h="144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사업부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10,401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11,354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7,025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67875612"/>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3,243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3,505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2,740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739409185"/>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3,909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4,099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2,290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28025185"/>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2,367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3,232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95893658"/>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공통</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882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15601050"/>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사업본부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321072660"/>
                  </a:ext>
                </a:extLst>
              </a:tr>
              <a:tr h="144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46808778"/>
                  </a:ext>
                </a:extLst>
              </a:tr>
            </a:tbl>
          </a:graphicData>
        </a:graphic>
      </p:graphicFrame>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Payroll (1/4)</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14" name="TextBox 13">
            <a:extLst>
              <a:ext uri="{FF2B5EF4-FFF2-40B4-BE49-F238E27FC236}">
                <a16:creationId xmlns:a16="http://schemas.microsoft.com/office/drawing/2014/main" id="{693BF7E4-2F77-40B2-B6EF-E427C1D5BE07}"/>
              </a:ext>
            </a:extLst>
          </p:cNvPr>
          <p:cNvSpPr txBox="1"/>
          <p:nvPr/>
        </p:nvSpPr>
        <p:spPr>
          <a:xfrm>
            <a:off x="6418178" y="1347968"/>
            <a:ext cx="3279107" cy="4418047"/>
          </a:xfrm>
          <a:prstGeom prst="rect">
            <a:avLst/>
          </a:prstGeom>
          <a:noFill/>
          <a:ln>
            <a:noFill/>
          </a:ln>
        </p:spPr>
        <p:txBody>
          <a:bodyPr wrap="square" lIns="36000" tIns="108000" rIns="36000" bIns="36000" rtlCol="0">
            <a:noAutofit/>
          </a:bodyPr>
          <a:lstStyle/>
          <a:p>
            <a:pPr marR="0" lvl="0" algn="l" defTabSz="914400" rtl="0" eaLnBrk="1" fontAlgn="auto" latinLnBrk="0" hangingPunct="1">
              <a:lnSpc>
                <a:spcPts val="1200"/>
              </a:lnSpc>
              <a:spcBef>
                <a:spcPts val="600"/>
              </a:spcBef>
              <a:spcAft>
                <a:spcPts val="0"/>
              </a:spcAft>
              <a:buClr>
                <a:srgbClr val="00338D"/>
              </a:buClr>
              <a:buSzTx/>
              <a:tabLst>
                <a:tab pos="4935538" algn="l"/>
              </a:tabLst>
              <a:defRPr/>
            </a:pPr>
            <a:r>
              <a:rPr lang="en-US" altLang="ko-KR" sz="900" i="1">
                <a:solidFill>
                  <a:srgbClr val="000000"/>
                </a:solidFill>
                <a:latin typeface="Arial" panose="020B0604020202020204" pitchFamily="34" charset="0"/>
                <a:cs typeface="Arial" panose="020B0604020202020204" pitchFamily="34" charset="0"/>
              </a:rPr>
              <a:t>[Limitation] </a:t>
            </a:r>
            <a:r>
              <a:rPr lang="ko-KR" altLang="en-US" sz="900" i="1">
                <a:solidFill>
                  <a:srgbClr val="000000"/>
                </a:solidFill>
                <a:latin typeface="Arial" panose="020B0604020202020204" pitchFamily="34" charset="0"/>
                <a:cs typeface="Arial" panose="020B0604020202020204" pitchFamily="34" charset="0"/>
              </a:rPr>
              <a:t>급여대장 총지급액과 재무제표 급여 </a:t>
            </a:r>
            <a:r>
              <a:rPr lang="ko-KR" altLang="en-US" sz="900" i="1" err="1">
                <a:solidFill>
                  <a:srgbClr val="000000"/>
                </a:solidFill>
                <a:latin typeface="Arial" panose="020B0604020202020204" pitchFamily="34" charset="0"/>
                <a:cs typeface="Arial" panose="020B0604020202020204" pitchFamily="34" charset="0"/>
              </a:rPr>
              <a:t>인식액</a:t>
            </a:r>
            <a:r>
              <a:rPr lang="ko-KR" altLang="en-US" sz="900" i="1">
                <a:solidFill>
                  <a:srgbClr val="000000"/>
                </a:solidFill>
                <a:latin typeface="Arial" panose="020B0604020202020204" pitchFamily="34" charset="0"/>
                <a:cs typeface="Arial" panose="020B0604020202020204" pitchFamily="34" charset="0"/>
              </a:rPr>
              <a:t> 간 불일치 존재하나 자료 및 회사와의 커뮤니케이션의 미비로 자료간 정합성 확인 불가함 </a:t>
            </a:r>
            <a:endParaRPr lang="en-US" altLang="ko-KR" sz="900" i="1">
              <a:solidFill>
                <a:srgbClr val="000000"/>
              </a:solidFill>
              <a:latin typeface="Arial" panose="020B0604020202020204" pitchFamily="34" charset="0"/>
              <a:cs typeface="Arial" panose="020B0604020202020204" pitchFamily="34" charset="0"/>
            </a:endParaRPr>
          </a:p>
          <a:p>
            <a:pPr marR="0" lvl="0" algn="l" defTabSz="914400" rtl="0" eaLnBrk="1" fontAlgn="auto" latinLnBrk="0" hangingPunct="1">
              <a:lnSpc>
                <a:spcPts val="1200"/>
              </a:lnSpc>
              <a:spcBef>
                <a:spcPts val="600"/>
              </a:spcBef>
              <a:spcAft>
                <a:spcPts val="0"/>
              </a:spcAft>
              <a:buClr>
                <a:srgbClr val="00338D"/>
              </a:buClr>
              <a:buSzTx/>
              <a:tabLst>
                <a:tab pos="4935538" algn="l"/>
              </a:tabLst>
              <a:defRPr/>
            </a:pPr>
            <a:r>
              <a:rPr lang="ko-KR" altLang="en-US" sz="900" i="1">
                <a:solidFill>
                  <a:srgbClr val="000000"/>
                </a:solidFill>
                <a:latin typeface="Arial" panose="020B0604020202020204" pitchFamily="34" charset="0"/>
                <a:cs typeface="Arial" panose="020B0604020202020204" pitchFamily="34" charset="0"/>
              </a:rPr>
              <a:t>인건비의 매출원가와 판매관리비 구분 </a:t>
            </a:r>
            <a:r>
              <a:rPr lang="en-US" altLang="ko-KR" sz="900" i="1">
                <a:solidFill>
                  <a:srgbClr val="000000"/>
                </a:solidFill>
                <a:latin typeface="Arial" panose="020B0604020202020204" pitchFamily="34" charset="0"/>
                <a:cs typeface="Arial" panose="020B0604020202020204" pitchFamily="34" charset="0"/>
              </a:rPr>
              <a:t>logic</a:t>
            </a:r>
            <a:r>
              <a:rPr lang="ko-KR" altLang="en-US" sz="900" i="1">
                <a:solidFill>
                  <a:srgbClr val="000000"/>
                </a:solidFill>
                <a:latin typeface="Arial" panose="020B0604020202020204" pitchFamily="34" charset="0"/>
                <a:cs typeface="Arial" panose="020B0604020202020204" pitchFamily="34" charset="0"/>
              </a:rPr>
              <a:t>에 대해 회사와의 커뮤니케이션 미비로 파악 불가하며</a:t>
            </a:r>
            <a:r>
              <a:rPr lang="en-US" altLang="ko-KR" sz="900" i="1">
                <a:solidFill>
                  <a:srgbClr val="000000"/>
                </a:solidFill>
                <a:latin typeface="Arial" panose="020B0604020202020204" pitchFamily="34" charset="0"/>
                <a:cs typeface="Arial" panose="020B0604020202020204" pitchFamily="34" charset="0"/>
              </a:rPr>
              <a:t>, </a:t>
            </a:r>
            <a:r>
              <a:rPr lang="ko-KR" altLang="en-US" sz="900" i="1">
                <a:solidFill>
                  <a:srgbClr val="000000"/>
                </a:solidFill>
                <a:latin typeface="Arial" panose="020B0604020202020204" pitchFamily="34" charset="0"/>
                <a:cs typeface="Arial" panose="020B0604020202020204" pitchFamily="34" charset="0"/>
              </a:rPr>
              <a:t>금액간 </a:t>
            </a:r>
            <a:r>
              <a:rPr lang="en-US" altLang="ko-KR" sz="900" i="1">
                <a:solidFill>
                  <a:srgbClr val="000000"/>
                </a:solidFill>
                <a:latin typeface="Arial" panose="020B0604020202020204" pitchFamily="34" charset="0"/>
                <a:cs typeface="Arial" panose="020B0604020202020204" pitchFamily="34" charset="0"/>
              </a:rPr>
              <a:t>refer </a:t>
            </a:r>
            <a:r>
              <a:rPr lang="ko-KR" altLang="en-US" sz="900" i="1">
                <a:solidFill>
                  <a:srgbClr val="000000"/>
                </a:solidFill>
                <a:latin typeface="Arial" panose="020B0604020202020204" pitchFamily="34" charset="0"/>
                <a:cs typeface="Arial" panose="020B0604020202020204" pitchFamily="34" charset="0"/>
              </a:rPr>
              <a:t>또한 불가함</a:t>
            </a:r>
            <a:endParaRPr kumimoji="0" lang="en-US" altLang="ko-KR" sz="900" i="1"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회사의 인건비성 항목은 임직원 급여</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퇴직급여 그리고 복리후생비로 구성됨</a:t>
            </a: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인건비 총액은 </a:t>
            </a:r>
            <a:r>
              <a:rPr lang="en-US" altLang="ko-KR" sz="900">
                <a:solidFill>
                  <a:srgbClr val="000000"/>
                </a:solidFill>
                <a:latin typeface="Arial" panose="020B0604020202020204" pitchFamily="34" charset="0"/>
                <a:cs typeface="Arial" panose="020B0604020202020204" pitchFamily="34" charset="0"/>
              </a:rPr>
              <a:t>2019</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203</a:t>
            </a:r>
            <a:r>
              <a:rPr lang="ko-KR" altLang="en-US" sz="900">
                <a:solidFill>
                  <a:srgbClr val="000000"/>
                </a:solidFill>
                <a:latin typeface="Arial" panose="020B0604020202020204" pitchFamily="34" charset="0"/>
                <a:cs typeface="Arial" panose="020B0604020202020204" pitchFamily="34" charset="0"/>
              </a:rPr>
              <a:t>억원에서 </a:t>
            </a: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125</a:t>
            </a:r>
            <a:r>
              <a:rPr lang="ko-KR" altLang="en-US" sz="900">
                <a:solidFill>
                  <a:srgbClr val="000000"/>
                </a:solidFill>
                <a:latin typeface="Arial" panose="020B0604020202020204" pitchFamily="34" charset="0"/>
                <a:cs typeface="Arial" panose="020B0604020202020204" pitchFamily="34" charset="0"/>
              </a:rPr>
              <a:t>억원으로 </a:t>
            </a:r>
            <a:r>
              <a:rPr lang="en-US" altLang="ko-KR" sz="900">
                <a:solidFill>
                  <a:srgbClr val="000000"/>
                </a:solidFill>
                <a:latin typeface="Arial" panose="020B0604020202020204" pitchFamily="34" charset="0"/>
                <a:cs typeface="Arial" panose="020B0604020202020204" pitchFamily="34" charset="0"/>
              </a:rPr>
              <a:t>38.5% </a:t>
            </a:r>
            <a:r>
              <a:rPr lang="ko-KR" altLang="en-US" sz="900">
                <a:solidFill>
                  <a:srgbClr val="000000"/>
                </a:solidFill>
                <a:latin typeface="Arial" panose="020B0604020202020204" pitchFamily="34" charset="0"/>
                <a:cs typeface="Arial" panose="020B0604020202020204" pitchFamily="34" charset="0"/>
              </a:rPr>
              <a:t>감소하였음</a:t>
            </a: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회사는 퇴직금제도로 </a:t>
            </a:r>
            <a:r>
              <a:rPr lang="en-US" altLang="ko-KR" sz="900">
                <a:solidFill>
                  <a:srgbClr val="000000"/>
                </a:solidFill>
                <a:latin typeface="Arial" panose="020B0604020202020204" pitchFamily="34" charset="0"/>
                <a:cs typeface="Arial" panose="020B0604020202020204" pitchFamily="34" charset="0"/>
              </a:rPr>
              <a:t>DB</a:t>
            </a:r>
            <a:r>
              <a:rPr lang="ko-KR" altLang="en-US" sz="900">
                <a:solidFill>
                  <a:srgbClr val="000000"/>
                </a:solidFill>
                <a:latin typeface="Arial" panose="020B0604020202020204" pitchFamily="34" charset="0"/>
                <a:cs typeface="Arial" panose="020B0604020202020204" pitchFamily="34" charset="0"/>
              </a:rPr>
              <a:t>형과 </a:t>
            </a:r>
            <a:r>
              <a:rPr lang="en-US" altLang="ko-KR" sz="900">
                <a:solidFill>
                  <a:srgbClr val="000000"/>
                </a:solidFill>
                <a:latin typeface="Arial" panose="020B0604020202020204" pitchFamily="34" charset="0"/>
                <a:cs typeface="Arial" panose="020B0604020202020204" pitchFamily="34" charset="0"/>
              </a:rPr>
              <a:t>DC</a:t>
            </a:r>
            <a:r>
              <a:rPr lang="ko-KR" altLang="en-US" sz="900">
                <a:solidFill>
                  <a:srgbClr val="000000"/>
                </a:solidFill>
                <a:latin typeface="Arial" panose="020B0604020202020204" pitchFamily="34" charset="0"/>
                <a:cs typeface="Arial" panose="020B0604020202020204" pitchFamily="34" charset="0"/>
              </a:rPr>
              <a:t>형을 혼합해서 사용하고 있음</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이에 대한 각 퇴직금정책 가입인원현황 및 임원퇴직금 규정은 수령 받지 못함 </a:t>
            </a: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퇴직급여는 </a:t>
            </a:r>
            <a:r>
              <a:rPr lang="en-US" altLang="ko-KR" sz="900">
                <a:solidFill>
                  <a:srgbClr val="000000"/>
                </a:solidFill>
                <a:latin typeface="Arial" panose="020B0604020202020204" pitchFamily="34" charset="0"/>
                <a:cs typeface="Arial" panose="020B0604020202020204" pitchFamily="34" charset="0"/>
              </a:rPr>
              <a:t>2020</a:t>
            </a:r>
            <a:r>
              <a:rPr lang="ko-KR" altLang="en-US" sz="900">
                <a:solidFill>
                  <a:srgbClr val="000000"/>
                </a:solidFill>
                <a:latin typeface="Arial" panose="020B0604020202020204" pitchFamily="34" charset="0"/>
                <a:cs typeface="Arial" panose="020B0604020202020204" pitchFamily="34" charset="0"/>
              </a:rPr>
              <a:t>년의 경우 퇴사자에 대한 퇴직위로금 </a:t>
            </a:r>
            <a:r>
              <a:rPr lang="en-US" altLang="ko-KR" sz="900">
                <a:solidFill>
                  <a:srgbClr val="000000"/>
                </a:solidFill>
                <a:latin typeface="Arial" panose="020B0604020202020204" pitchFamily="34" charset="0"/>
                <a:cs typeface="Arial" panose="020B0604020202020204" pitchFamily="34" charset="0"/>
              </a:rPr>
              <a:t>1,022</a:t>
            </a:r>
            <a:r>
              <a:rPr lang="ko-KR" altLang="en-US" sz="900">
                <a:solidFill>
                  <a:srgbClr val="000000"/>
                </a:solidFill>
                <a:latin typeface="Arial" panose="020B0604020202020204" pitchFamily="34" charset="0"/>
                <a:cs typeface="Arial" panose="020B0604020202020204" pitchFamily="34" charset="0"/>
              </a:rPr>
              <a:t>백만원 임원퇴직금 </a:t>
            </a:r>
            <a:r>
              <a:rPr lang="en-US" altLang="ko-KR" sz="900">
                <a:solidFill>
                  <a:srgbClr val="000000"/>
                </a:solidFill>
                <a:latin typeface="Arial" panose="020B0604020202020204" pitchFamily="34" charset="0"/>
                <a:cs typeface="Arial" panose="020B0604020202020204" pitchFamily="34" charset="0"/>
              </a:rPr>
              <a:t>423</a:t>
            </a:r>
            <a:r>
              <a:rPr lang="ko-KR" altLang="en-US" sz="900">
                <a:solidFill>
                  <a:srgbClr val="000000"/>
                </a:solidFill>
                <a:latin typeface="Arial" panose="020B0604020202020204" pitchFamily="34" charset="0"/>
                <a:cs typeface="Arial" panose="020B0604020202020204" pitchFamily="34" charset="0"/>
              </a:rPr>
              <a:t>백만원 지급으로 인해 전년대비 비용이 </a:t>
            </a:r>
            <a:r>
              <a:rPr lang="en-US" altLang="ko-KR" sz="900">
                <a:solidFill>
                  <a:srgbClr val="000000"/>
                </a:solidFill>
                <a:latin typeface="Arial" panose="020B0604020202020204" pitchFamily="34" charset="0"/>
                <a:cs typeface="Arial" panose="020B0604020202020204" pitchFamily="34" charset="0"/>
              </a:rPr>
              <a:t>1,712</a:t>
            </a:r>
            <a:r>
              <a:rPr lang="ko-KR" altLang="en-US" sz="900">
                <a:solidFill>
                  <a:srgbClr val="000000"/>
                </a:solidFill>
                <a:latin typeface="Arial" panose="020B0604020202020204" pitchFamily="34" charset="0"/>
                <a:cs typeface="Arial" panose="020B0604020202020204" pitchFamily="34" charset="0"/>
              </a:rPr>
              <a:t>백만원 증가함</a:t>
            </a: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복리후생비는 </a:t>
            </a:r>
            <a:r>
              <a:rPr lang="ko-KR" altLang="en-US" sz="900" err="1">
                <a:solidFill>
                  <a:srgbClr val="000000"/>
                </a:solidFill>
                <a:latin typeface="Arial" panose="020B0604020202020204" pitchFamily="34" charset="0"/>
                <a:cs typeface="Arial" panose="020B0604020202020204" pitchFamily="34" charset="0"/>
              </a:rPr>
              <a:t>야근식대</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a:t>
            </a:r>
            <a:r>
              <a:rPr lang="en-US" altLang="ko-KR" sz="900">
                <a:solidFill>
                  <a:srgbClr val="000000"/>
                </a:solidFill>
                <a:latin typeface="Arial" panose="020B0604020202020204" pitchFamily="34" charset="0"/>
                <a:cs typeface="Arial" panose="020B0604020202020204" pitchFamily="34" charset="0"/>
              </a:rPr>
              <a:t>4</a:t>
            </a:r>
            <a:r>
              <a:rPr lang="ko-KR" altLang="en-US" sz="900" err="1">
                <a:solidFill>
                  <a:srgbClr val="000000"/>
                </a:solidFill>
                <a:latin typeface="Arial" panose="020B0604020202020204" pitchFamily="34" charset="0"/>
                <a:cs typeface="Arial" panose="020B0604020202020204" pitchFamily="34" charset="0"/>
              </a:rPr>
              <a:t>대보험</a:t>
            </a:r>
            <a:r>
              <a:rPr lang="ko-KR" altLang="en-US" sz="900">
                <a:solidFill>
                  <a:srgbClr val="000000"/>
                </a:solidFill>
                <a:latin typeface="Arial" panose="020B0604020202020204" pitchFamily="34" charset="0"/>
                <a:cs typeface="Arial" panose="020B0604020202020204" pitchFamily="34" charset="0"/>
              </a:rPr>
              <a:t> 등 성격의 비용임</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a:t>
            </a:r>
            <a:r>
              <a:rPr lang="en-US" altLang="ko-KR" sz="900">
                <a:solidFill>
                  <a:srgbClr val="000000"/>
                </a:solidFill>
                <a:latin typeface="Arial" panose="020B0604020202020204" pitchFamily="34" charset="0"/>
                <a:cs typeface="Arial" panose="020B0604020202020204" pitchFamily="34" charset="0"/>
              </a:rPr>
              <a:t>2019</a:t>
            </a:r>
            <a:r>
              <a:rPr lang="ko-KR" altLang="en-US" sz="900">
                <a:solidFill>
                  <a:srgbClr val="000000"/>
                </a:solidFill>
                <a:latin typeface="Arial" panose="020B0604020202020204" pitchFamily="34" charset="0"/>
                <a:cs typeface="Arial" panose="020B0604020202020204" pitchFamily="34" charset="0"/>
              </a:rPr>
              <a:t>년 금액에 우리사주조합에 대한 자기주식 무상출연으로 인한 비용인식액 </a:t>
            </a:r>
            <a:r>
              <a:rPr lang="en-US" altLang="ko-KR" sz="900">
                <a:solidFill>
                  <a:srgbClr val="000000"/>
                </a:solidFill>
                <a:latin typeface="Arial" panose="020B0604020202020204" pitchFamily="34" charset="0"/>
                <a:cs typeface="Arial" panose="020B0604020202020204" pitchFamily="34" charset="0"/>
              </a:rPr>
              <a:t>1,625</a:t>
            </a:r>
            <a:r>
              <a:rPr lang="ko-KR" altLang="en-US" sz="900">
                <a:solidFill>
                  <a:srgbClr val="000000"/>
                </a:solidFill>
                <a:latin typeface="Arial" panose="020B0604020202020204" pitchFamily="34" charset="0"/>
                <a:cs typeface="Arial" panose="020B0604020202020204" pitchFamily="34" charset="0"/>
              </a:rPr>
              <a:t>백만원이 포함 되어있음</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회사의 인건비는 임직원 급여 및 퇴직급여</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복리후생비로 구성되어 있으며 </a:t>
            </a:r>
            <a:r>
              <a:rPr lang="en-US" altLang="ko-KR" sz="1000" b="1">
                <a:solidFill>
                  <a:srgbClr val="002997"/>
                </a:solidFill>
                <a:latin typeface="Arial" panose="020B0604020202020204" pitchFamily="34" charset="0"/>
                <a:ea typeface="+mj-ea"/>
                <a:cs typeface="Arial" panose="020B0604020202020204" pitchFamily="34" charset="0"/>
              </a:rPr>
              <a:t>2019</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203</a:t>
            </a:r>
            <a:r>
              <a:rPr lang="ko-KR" altLang="en-US" sz="1000" b="1">
                <a:solidFill>
                  <a:srgbClr val="002997"/>
                </a:solidFill>
                <a:latin typeface="Arial" panose="020B0604020202020204" pitchFamily="34" charset="0"/>
                <a:ea typeface="+mj-ea"/>
                <a:cs typeface="Arial" panose="020B0604020202020204" pitchFamily="34" charset="0"/>
              </a:rPr>
              <a:t>억원에서 </a:t>
            </a:r>
            <a:r>
              <a:rPr lang="en-US" altLang="ko-KR" sz="1000" b="1">
                <a:solidFill>
                  <a:srgbClr val="002997"/>
                </a:solidFill>
                <a:latin typeface="Arial" panose="020B0604020202020204" pitchFamily="34" charset="0"/>
                <a:ea typeface="+mj-ea"/>
                <a:cs typeface="Arial" panose="020B0604020202020204" pitchFamily="34" charset="0"/>
              </a:rPr>
              <a:t>2021</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125</a:t>
            </a:r>
            <a:r>
              <a:rPr lang="ko-KR" altLang="en-US" sz="1000" b="1">
                <a:solidFill>
                  <a:srgbClr val="002997"/>
                </a:solidFill>
                <a:latin typeface="Arial" panose="020B0604020202020204" pitchFamily="34" charset="0"/>
                <a:ea typeface="+mj-ea"/>
                <a:cs typeface="Arial" panose="020B0604020202020204" pitchFamily="34" charset="0"/>
              </a:rPr>
              <a:t>억원으로 </a:t>
            </a:r>
            <a:r>
              <a:rPr lang="en-US" altLang="ko-KR" sz="1000" b="1">
                <a:solidFill>
                  <a:srgbClr val="002997"/>
                </a:solidFill>
                <a:latin typeface="Arial" panose="020B0604020202020204" pitchFamily="34" charset="0"/>
                <a:ea typeface="+mj-ea"/>
                <a:cs typeface="Arial" panose="020B0604020202020204" pitchFamily="34" charset="0"/>
              </a:rPr>
              <a:t>38.5% </a:t>
            </a:r>
            <a:r>
              <a:rPr lang="ko-KR" altLang="en-US" sz="1000" b="1">
                <a:solidFill>
                  <a:srgbClr val="002997"/>
                </a:solidFill>
                <a:latin typeface="Arial" panose="020B0604020202020204" pitchFamily="34" charset="0"/>
                <a:ea typeface="+mj-ea"/>
                <a:cs typeface="Arial" panose="020B0604020202020204" pitchFamily="34" charset="0"/>
              </a:rPr>
              <a:t>감소하였고</a:t>
            </a:r>
            <a:r>
              <a:rPr lang="en-US" altLang="ko-KR" sz="1000" b="1">
                <a:solidFill>
                  <a:srgbClr val="002997"/>
                </a:solidFill>
                <a:latin typeface="Arial" panose="020B0604020202020204" pitchFamily="34" charset="0"/>
                <a:ea typeface="+mj-ea"/>
                <a:cs typeface="Arial" panose="020B0604020202020204" pitchFamily="34" charset="0"/>
              </a:rPr>
              <a:t>,</a:t>
            </a:r>
            <a:r>
              <a:rPr lang="ko-KR" altLang="en-US" sz="1000" b="1">
                <a:solidFill>
                  <a:srgbClr val="002997"/>
                </a:solidFill>
                <a:latin typeface="Arial" panose="020B0604020202020204" pitchFamily="34" charset="0"/>
                <a:ea typeface="+mj-ea"/>
                <a:cs typeface="Arial" panose="020B0604020202020204" pitchFamily="34" charset="0"/>
              </a:rPr>
              <a:t> </a:t>
            </a:r>
            <a:r>
              <a:rPr lang="en-US" altLang="ko-KR" sz="1000" b="1">
                <a:solidFill>
                  <a:srgbClr val="002997"/>
                </a:solidFill>
                <a:latin typeface="Arial" panose="020B0604020202020204" pitchFamily="34" charset="0"/>
                <a:ea typeface="+mj-ea"/>
                <a:cs typeface="Arial" panose="020B0604020202020204" pitchFamily="34" charset="0"/>
              </a:rPr>
              <a:t>2019</a:t>
            </a:r>
            <a:r>
              <a:rPr lang="ko-KR" altLang="en-US" sz="1000" b="1">
                <a:solidFill>
                  <a:srgbClr val="002997"/>
                </a:solidFill>
                <a:latin typeface="Arial" panose="020B0604020202020204" pitchFamily="34" charset="0"/>
                <a:ea typeface="+mj-ea"/>
                <a:cs typeface="Arial" panose="020B0604020202020204" pitchFamily="34" charset="0"/>
              </a:rPr>
              <a:t>년 자기주식 무상출연거래로 복리후생비 </a:t>
            </a:r>
            <a:r>
              <a:rPr lang="en-US" altLang="ko-KR" sz="1000" b="1">
                <a:solidFill>
                  <a:srgbClr val="002997"/>
                </a:solidFill>
                <a:latin typeface="Arial" panose="020B0604020202020204" pitchFamily="34" charset="0"/>
                <a:ea typeface="+mj-ea"/>
                <a:cs typeface="Arial" panose="020B0604020202020204" pitchFamily="34" charset="0"/>
              </a:rPr>
              <a:t>1,625</a:t>
            </a:r>
            <a:r>
              <a:rPr lang="ko-KR" altLang="en-US" sz="1000" b="1">
                <a:solidFill>
                  <a:srgbClr val="002997"/>
                </a:solidFill>
                <a:latin typeface="Arial" panose="020B0604020202020204" pitchFamily="34" charset="0"/>
                <a:ea typeface="+mj-ea"/>
                <a:cs typeface="Arial" panose="020B0604020202020204" pitchFamily="34" charset="0"/>
              </a:rPr>
              <a:t>백만원이 포함되어 크게 집계되었음</a:t>
            </a:r>
            <a:endParaRPr lang="en-US" altLang="ko-KR" sz="1000" b="1">
              <a:solidFill>
                <a:srgbClr val="002997"/>
              </a:solidFill>
              <a:latin typeface="Arial" panose="020B0604020202020204" pitchFamily="34" charset="0"/>
              <a:ea typeface="+mj-ea"/>
              <a:cs typeface="Arial" panose="020B0604020202020204" pitchFamily="34" charset="0"/>
            </a:endParaRPr>
          </a:p>
        </p:txBody>
      </p:sp>
      <p:sp>
        <p:nvSpPr>
          <p:cNvPr id="16" name="직사각형 119">
            <a:extLst>
              <a:ext uri="{FF2B5EF4-FFF2-40B4-BE49-F238E27FC236}">
                <a16:creationId xmlns:a16="http://schemas.microsoft.com/office/drawing/2014/main" id="{CA81504C-6272-4366-A560-7FA57A84C1AF}"/>
              </a:ext>
            </a:extLst>
          </p:cNvPr>
          <p:cNvSpPr/>
          <p:nvPr/>
        </p:nvSpPr>
        <p:spPr bwMode="auto">
          <a:xfrm>
            <a:off x="4112683" y="5957500"/>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700">
                <a:solidFill>
                  <a:prstClr val="black"/>
                </a:solidFill>
                <a:latin typeface="Arial" panose="020B0604020202020204" pitchFamily="34" charset="0"/>
                <a:ea typeface="+mj-ea"/>
                <a:cs typeface="Arial" panose="020B0604020202020204" pitchFamily="34" charset="0"/>
              </a:rPr>
              <a:t>(Source: VDR 2.2.1 </a:t>
            </a:r>
            <a:r>
              <a:rPr lang="ko-KR" altLang="en-US" sz="700">
                <a:solidFill>
                  <a:prstClr val="black"/>
                </a:solidFill>
                <a:latin typeface="Arial" panose="020B0604020202020204" pitchFamily="34" charset="0"/>
                <a:ea typeface="+mj-ea"/>
                <a:cs typeface="Arial" panose="020B0604020202020204" pitchFamily="34" charset="0"/>
              </a:rPr>
              <a:t>급여대장 </a:t>
            </a:r>
            <a:r>
              <a:rPr lang="en-US" altLang="ko-KR" sz="700">
                <a:solidFill>
                  <a:prstClr val="black"/>
                </a:solidFill>
                <a:latin typeface="Arial" panose="020B0604020202020204" pitchFamily="34" charset="0"/>
                <a:ea typeface="+mj-ea"/>
                <a:cs typeface="Arial" panose="020B0604020202020204" pitchFamily="34" charset="0"/>
              </a:rPr>
              <a:t>&amp; KPMG Analysis)</a:t>
            </a:r>
            <a:endParaRPr lang="en-US" altLang="ko-KR" sz="800">
              <a:solidFill>
                <a:prstClr val="black"/>
              </a:solidFill>
              <a:latin typeface="Arial" panose="020B0604020202020204" pitchFamily="34" charset="0"/>
              <a:ea typeface="+mj-ea"/>
              <a:cs typeface="Arial" panose="020B0604020202020204" pitchFamily="34" charset="0"/>
            </a:endParaRPr>
          </a:p>
        </p:txBody>
      </p:sp>
      <p:sp>
        <p:nvSpPr>
          <p:cNvPr id="17" name="직사각형 119">
            <a:extLst>
              <a:ext uri="{FF2B5EF4-FFF2-40B4-BE49-F238E27FC236}">
                <a16:creationId xmlns:a16="http://schemas.microsoft.com/office/drawing/2014/main" id="{53E554AE-088B-456B-B547-05285487D65A}"/>
              </a:ext>
            </a:extLst>
          </p:cNvPr>
          <p:cNvSpPr/>
          <p:nvPr/>
        </p:nvSpPr>
        <p:spPr bwMode="auto">
          <a:xfrm>
            <a:off x="473646" y="5992451"/>
            <a:ext cx="2225867" cy="144000"/>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700">
                <a:solidFill>
                  <a:prstClr val="black"/>
                </a:solidFill>
                <a:latin typeface="Arial" panose="020B0604020202020204" pitchFamily="34" charset="0"/>
                <a:ea typeface="+mj-ea"/>
                <a:cs typeface="Arial" panose="020B0604020202020204" pitchFamily="34" charset="0"/>
              </a:rPr>
              <a:t>Note 2: 2022</a:t>
            </a:r>
            <a:r>
              <a:rPr lang="ko-KR" altLang="en-US" sz="700">
                <a:solidFill>
                  <a:prstClr val="black"/>
                </a:solidFill>
                <a:latin typeface="Arial" panose="020B0604020202020204" pitchFamily="34" charset="0"/>
                <a:ea typeface="+mj-ea"/>
                <a:cs typeface="Arial" panose="020B0604020202020204" pitchFamily="34" charset="0"/>
              </a:rPr>
              <a:t>년 평균임금은</a:t>
            </a:r>
            <a:r>
              <a:rPr lang="en-US" altLang="ko-KR" sz="700">
                <a:solidFill>
                  <a:prstClr val="black"/>
                </a:solidFill>
                <a:latin typeface="Arial" panose="020B0604020202020204" pitchFamily="34" charset="0"/>
                <a:ea typeface="+mj-ea"/>
                <a:cs typeface="Arial" panose="020B0604020202020204" pitchFamily="34" charset="0"/>
              </a:rPr>
              <a:t> </a:t>
            </a:r>
            <a:r>
              <a:rPr lang="ko-KR" altLang="en-US" sz="700">
                <a:solidFill>
                  <a:prstClr val="black"/>
                </a:solidFill>
                <a:latin typeface="Arial" panose="020B0604020202020204" pitchFamily="34" charset="0"/>
                <a:ea typeface="+mj-ea"/>
                <a:cs typeface="Arial" panose="020B0604020202020204" pitchFamily="34" charset="0"/>
              </a:rPr>
              <a:t>연환산으로 계산함</a:t>
            </a:r>
            <a:endParaRPr lang="en-US" altLang="ko-KR" sz="800">
              <a:solidFill>
                <a:prstClr val="black"/>
              </a:solidFill>
              <a:latin typeface="Arial" panose="020B0604020202020204" pitchFamily="34" charset="0"/>
              <a:ea typeface="+mj-ea"/>
              <a:cs typeface="Arial" panose="020B0604020202020204" pitchFamily="34" charset="0"/>
            </a:endParaRPr>
          </a:p>
        </p:txBody>
      </p:sp>
      <p:sp>
        <p:nvSpPr>
          <p:cNvPr id="18" name="직사각형 17">
            <a:extLst>
              <a:ext uri="{FF2B5EF4-FFF2-40B4-BE49-F238E27FC236}">
                <a16:creationId xmlns:a16="http://schemas.microsoft.com/office/drawing/2014/main" id="{08F0B99A-1611-492C-933F-3D07E63E0573}"/>
              </a:ext>
            </a:extLst>
          </p:cNvPr>
          <p:cNvSpPr/>
          <p:nvPr/>
        </p:nvSpPr>
        <p:spPr>
          <a:xfrm>
            <a:off x="1546034" y="3843862"/>
            <a:ext cx="4751964" cy="1584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31" name="순서도: 연결자 30">
            <a:extLst>
              <a:ext uri="{FF2B5EF4-FFF2-40B4-BE49-F238E27FC236}">
                <a16:creationId xmlns:a16="http://schemas.microsoft.com/office/drawing/2014/main" id="{B5E7A9C5-596C-4A08-8812-D9F8F48CC5B4}"/>
              </a:ext>
            </a:extLst>
          </p:cNvPr>
          <p:cNvSpPr/>
          <p:nvPr/>
        </p:nvSpPr>
        <p:spPr bwMode="auto">
          <a:xfrm>
            <a:off x="6425798" y="365886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graphicFrame>
        <p:nvGraphicFramePr>
          <p:cNvPr id="3" name="표 2">
            <a:extLst>
              <a:ext uri="{FF2B5EF4-FFF2-40B4-BE49-F238E27FC236}">
                <a16:creationId xmlns:a16="http://schemas.microsoft.com/office/drawing/2014/main" id="{4DFAD3C9-5785-4770-A624-7A5D9B9B2FD6}"/>
              </a:ext>
            </a:extLst>
          </p:cNvPr>
          <p:cNvGraphicFramePr>
            <a:graphicFrameLocks noGrp="1"/>
          </p:cNvGraphicFramePr>
          <p:nvPr/>
        </p:nvGraphicFramePr>
        <p:xfrm>
          <a:off x="3134899" y="1420072"/>
          <a:ext cx="3163099" cy="1645920"/>
        </p:xfrm>
        <a:graphic>
          <a:graphicData uri="http://schemas.openxmlformats.org/drawingml/2006/table">
            <a:tbl>
              <a:tblPr/>
              <a:tblGrid>
                <a:gridCol w="191563">
                  <a:extLst>
                    <a:ext uri="{9D8B030D-6E8A-4147-A177-3AD203B41FA5}">
                      <a16:colId xmlns:a16="http://schemas.microsoft.com/office/drawing/2014/main" val="4186133829"/>
                    </a:ext>
                  </a:extLst>
                </a:gridCol>
                <a:gridCol w="191563">
                  <a:extLst>
                    <a:ext uri="{9D8B030D-6E8A-4147-A177-3AD203B41FA5}">
                      <a16:colId xmlns:a16="http://schemas.microsoft.com/office/drawing/2014/main" val="2814778472"/>
                    </a:ext>
                  </a:extLst>
                </a:gridCol>
                <a:gridCol w="907973">
                  <a:extLst>
                    <a:ext uri="{9D8B030D-6E8A-4147-A177-3AD203B41FA5}">
                      <a16:colId xmlns:a16="http://schemas.microsoft.com/office/drawing/2014/main" val="2477733606"/>
                    </a:ext>
                  </a:extLst>
                </a:gridCol>
                <a:gridCol w="468000">
                  <a:extLst>
                    <a:ext uri="{9D8B030D-6E8A-4147-A177-3AD203B41FA5}">
                      <a16:colId xmlns:a16="http://schemas.microsoft.com/office/drawing/2014/main" val="955222379"/>
                    </a:ext>
                  </a:extLst>
                </a:gridCol>
                <a:gridCol w="468000">
                  <a:extLst>
                    <a:ext uri="{9D8B030D-6E8A-4147-A177-3AD203B41FA5}">
                      <a16:colId xmlns:a16="http://schemas.microsoft.com/office/drawing/2014/main" val="1331963912"/>
                    </a:ext>
                  </a:extLst>
                </a:gridCol>
                <a:gridCol w="468000">
                  <a:extLst>
                    <a:ext uri="{9D8B030D-6E8A-4147-A177-3AD203B41FA5}">
                      <a16:colId xmlns:a16="http://schemas.microsoft.com/office/drawing/2014/main" val="721452716"/>
                    </a:ext>
                  </a:extLst>
                </a:gridCol>
                <a:gridCol w="468000">
                  <a:extLst>
                    <a:ext uri="{9D8B030D-6E8A-4147-A177-3AD203B41FA5}">
                      <a16:colId xmlns:a16="http://schemas.microsoft.com/office/drawing/2014/main" val="3419789162"/>
                    </a:ext>
                  </a:extLst>
                </a:gridCol>
              </a:tblGrid>
              <a:tr h="133036">
                <a:tc gridSpan="3">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PL Recon</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142201653"/>
                  </a:ext>
                </a:extLst>
              </a:tr>
              <a:tr h="133036">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18952259"/>
                  </a:ext>
                </a:extLst>
              </a:tr>
              <a:tr h="133036">
                <a:tc gridSpan="3">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59756753"/>
                  </a:ext>
                </a:extLst>
              </a:tr>
              <a:tr h="133036">
                <a:tc gridSpan="3">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급여대장 총 지급액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15,429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15,963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9,661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3,797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873183059"/>
                  </a:ext>
                </a:extLst>
              </a:tr>
              <a:tr h="133036">
                <a:tc gridSpan="3">
                  <a:txBody>
                    <a:bodyPr/>
                    <a:lstStyle/>
                    <a:p>
                      <a:pPr algn="l"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PL</a:t>
                      </a: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임직원급여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15,969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15,193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9,664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746260188"/>
                  </a:ext>
                </a:extLst>
              </a:tr>
              <a:tr h="133036">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5,757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5,767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2,947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81782752"/>
                  </a:ext>
                </a:extLst>
              </a:tr>
              <a:tr h="133036">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노무비</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급여</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5,612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5,717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2,936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854958460"/>
                  </a:ext>
                </a:extLst>
              </a:tr>
              <a:tr h="133036">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기술인력개발비</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66406405"/>
                  </a:ext>
                </a:extLst>
              </a:tr>
              <a:tr h="133036">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판관비</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10,213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9,426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6,717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78558264"/>
                  </a:ext>
                </a:extLst>
              </a:tr>
              <a:tr h="133036">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임원급여</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721190130"/>
                  </a:ext>
                </a:extLst>
              </a:tr>
              <a:tr h="133036">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직원급여</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9,661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8,984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6,264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16792790"/>
                  </a:ext>
                </a:extLst>
              </a:tr>
              <a:tr h="133036">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Diff</a:t>
                      </a:r>
                      <a:r>
                        <a:rPr lang="en-US" sz="900" b="1"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84932245"/>
                  </a:ext>
                </a:extLst>
              </a:tr>
            </a:tbl>
          </a:graphicData>
        </a:graphic>
      </p:graphicFrame>
      <p:sp>
        <p:nvSpPr>
          <p:cNvPr id="20" name="직사각형 119">
            <a:extLst>
              <a:ext uri="{FF2B5EF4-FFF2-40B4-BE49-F238E27FC236}">
                <a16:creationId xmlns:a16="http://schemas.microsoft.com/office/drawing/2014/main" id="{51743F3A-68AF-4674-9E0C-46018A4146E1}"/>
              </a:ext>
            </a:extLst>
          </p:cNvPr>
          <p:cNvSpPr/>
          <p:nvPr/>
        </p:nvSpPr>
        <p:spPr bwMode="auto">
          <a:xfrm>
            <a:off x="3110223" y="3088083"/>
            <a:ext cx="3195395" cy="184938"/>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700">
                <a:solidFill>
                  <a:prstClr val="black"/>
                </a:solidFill>
                <a:latin typeface="Arial" panose="020B0604020202020204" pitchFamily="34" charset="0"/>
                <a:ea typeface="+mj-ea"/>
                <a:cs typeface="Arial" panose="020B0604020202020204" pitchFamily="34" charset="0"/>
              </a:rPr>
              <a:t>Note 1 : </a:t>
            </a:r>
            <a:r>
              <a:rPr lang="ko-KR" altLang="en-US" sz="700">
                <a:solidFill>
                  <a:prstClr val="black"/>
                </a:solidFill>
                <a:latin typeface="Arial" panose="020B0604020202020204" pitchFamily="34" charset="0"/>
                <a:ea typeface="+mj-ea"/>
                <a:cs typeface="Arial" panose="020B0604020202020204" pitchFamily="34" charset="0"/>
              </a:rPr>
              <a:t>회사와의 커뮤니케이션 상 한계로 차이금액에 대한 세부내역을 파악할 수 없음</a:t>
            </a:r>
            <a:r>
              <a:rPr lang="en-US" altLang="ko-KR" sz="700">
                <a:solidFill>
                  <a:prstClr val="black"/>
                </a:solidFill>
                <a:latin typeface="Arial" panose="020B0604020202020204" pitchFamily="34" charset="0"/>
                <a:ea typeface="+mj-ea"/>
                <a:cs typeface="Arial" panose="020B0604020202020204" pitchFamily="34" charset="0"/>
              </a:rPr>
              <a:t> </a:t>
            </a:r>
            <a:endParaRPr lang="en-US" altLang="ko-KR" sz="800">
              <a:solidFill>
                <a:prstClr val="black"/>
              </a:solidFill>
              <a:latin typeface="Arial" panose="020B0604020202020204" pitchFamily="34" charset="0"/>
              <a:ea typeface="+mj-ea"/>
              <a:cs typeface="Arial" panose="020B0604020202020204" pitchFamily="34" charset="0"/>
            </a:endParaRPr>
          </a:p>
        </p:txBody>
      </p:sp>
      <p:graphicFrame>
        <p:nvGraphicFramePr>
          <p:cNvPr id="27" name="표 26">
            <a:extLst>
              <a:ext uri="{FF2B5EF4-FFF2-40B4-BE49-F238E27FC236}">
                <a16:creationId xmlns:a16="http://schemas.microsoft.com/office/drawing/2014/main" id="{F6E961A1-E6C0-4A48-ACE2-8A8AA21C06B4}"/>
              </a:ext>
            </a:extLst>
          </p:cNvPr>
          <p:cNvGraphicFramePr>
            <a:graphicFrameLocks noGrp="1"/>
          </p:cNvGraphicFramePr>
          <p:nvPr/>
        </p:nvGraphicFramePr>
        <p:xfrm>
          <a:off x="496800" y="1418400"/>
          <a:ext cx="2605803" cy="1097280"/>
        </p:xfrm>
        <a:graphic>
          <a:graphicData uri="http://schemas.openxmlformats.org/drawingml/2006/table">
            <a:tbl>
              <a:tblPr/>
              <a:tblGrid>
                <a:gridCol w="121269">
                  <a:extLst>
                    <a:ext uri="{9D8B030D-6E8A-4147-A177-3AD203B41FA5}">
                      <a16:colId xmlns:a16="http://schemas.microsoft.com/office/drawing/2014/main" val="1480142444"/>
                    </a:ext>
                  </a:extLst>
                </a:gridCol>
                <a:gridCol w="121269">
                  <a:extLst>
                    <a:ext uri="{9D8B030D-6E8A-4147-A177-3AD203B41FA5}">
                      <a16:colId xmlns:a16="http://schemas.microsoft.com/office/drawing/2014/main" val="687754167"/>
                    </a:ext>
                  </a:extLst>
                </a:gridCol>
                <a:gridCol w="536105">
                  <a:extLst>
                    <a:ext uri="{9D8B030D-6E8A-4147-A177-3AD203B41FA5}">
                      <a16:colId xmlns:a16="http://schemas.microsoft.com/office/drawing/2014/main" val="381134506"/>
                    </a:ext>
                  </a:extLst>
                </a:gridCol>
                <a:gridCol w="456790">
                  <a:extLst>
                    <a:ext uri="{9D8B030D-6E8A-4147-A177-3AD203B41FA5}">
                      <a16:colId xmlns:a16="http://schemas.microsoft.com/office/drawing/2014/main" val="4102433014"/>
                    </a:ext>
                  </a:extLst>
                </a:gridCol>
                <a:gridCol w="456790">
                  <a:extLst>
                    <a:ext uri="{9D8B030D-6E8A-4147-A177-3AD203B41FA5}">
                      <a16:colId xmlns:a16="http://schemas.microsoft.com/office/drawing/2014/main" val="4008297308"/>
                    </a:ext>
                  </a:extLst>
                </a:gridCol>
                <a:gridCol w="456790">
                  <a:extLst>
                    <a:ext uri="{9D8B030D-6E8A-4147-A177-3AD203B41FA5}">
                      <a16:colId xmlns:a16="http://schemas.microsoft.com/office/drawing/2014/main" val="4128600244"/>
                    </a:ext>
                  </a:extLst>
                </a:gridCol>
                <a:gridCol w="456790">
                  <a:extLst>
                    <a:ext uri="{9D8B030D-6E8A-4147-A177-3AD203B41FA5}">
                      <a16:colId xmlns:a16="http://schemas.microsoft.com/office/drawing/2014/main" val="2719104497"/>
                    </a:ext>
                  </a:extLst>
                </a:gridCol>
              </a:tblGrid>
              <a:tr h="119924">
                <a:tc gridSpan="3">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인건비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742677252"/>
                  </a:ext>
                </a:extLst>
              </a:tr>
              <a:tr h="119924">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073687"/>
                  </a:ext>
                </a:extLst>
              </a:tr>
              <a:tr h="119924">
                <a:tc gridSpan="3">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76109709"/>
                  </a:ext>
                </a:extLst>
              </a:tr>
              <a:tr h="119924">
                <a:tc gridSpan="3">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인건비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20,357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19,592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12,527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45975912"/>
                  </a:ext>
                </a:extLst>
              </a:tr>
              <a:tr h="119924">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급여</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14,751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9,211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398809547"/>
                  </a:ext>
                </a:extLst>
              </a:tr>
              <a:tr h="119924">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임원급여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452 </a:t>
                      </a:r>
                    </a:p>
                  </a:txBody>
                  <a:tcPr marL="36000" marR="36000" marT="0" marB="0" anchor="ctr">
                    <a:lnL>
                      <a:noFill/>
                    </a:lnL>
                    <a:lnR>
                      <a:noFill/>
                    </a:lnR>
                    <a:lnT>
                      <a:noFill/>
                    </a:lnT>
                    <a:lnB>
                      <a:noFill/>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2764510"/>
                  </a:ext>
                </a:extLst>
              </a:tr>
              <a:tr h="119924">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퇴직급여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3,090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1,549 </a:t>
                      </a:r>
                    </a:p>
                  </a:txBody>
                  <a:tcPr marL="36000" marR="36000" marT="0" marB="0" anchor="ctr">
                    <a:lnL>
                      <a:noFill/>
                    </a:lnL>
                    <a:lnR>
                      <a:noFill/>
                    </a:lnR>
                    <a:lnT>
                      <a:noFill/>
                    </a:lnT>
                    <a:lnB>
                      <a:noFill/>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04027704"/>
                  </a:ext>
                </a:extLst>
              </a:tr>
              <a:tr h="119924">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복리후생비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3,010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69892823"/>
                  </a:ext>
                </a:extLst>
              </a:tr>
            </a:tbl>
          </a:graphicData>
        </a:graphic>
      </p:graphicFrame>
      <p:cxnSp>
        <p:nvCxnSpPr>
          <p:cNvPr id="4" name="연결선: 꺾임 3">
            <a:extLst>
              <a:ext uri="{FF2B5EF4-FFF2-40B4-BE49-F238E27FC236}">
                <a16:creationId xmlns:a16="http://schemas.microsoft.com/office/drawing/2014/main" id="{4FB319B9-632C-4F8B-A6E0-DD4384E21A81}"/>
              </a:ext>
            </a:extLst>
          </p:cNvPr>
          <p:cNvCxnSpPr>
            <a:cxnSpLocks/>
            <a:stCxn id="18" idx="3"/>
            <a:endCxn id="30" idx="3"/>
          </p:cNvCxnSpPr>
          <p:nvPr/>
        </p:nvCxnSpPr>
        <p:spPr>
          <a:xfrm flipH="1" flipV="1">
            <a:off x="6289313" y="1902974"/>
            <a:ext cx="8685" cy="2020088"/>
          </a:xfrm>
          <a:prstGeom prst="bentConnector3">
            <a:avLst>
              <a:gd name="adj1" fmla="val -87737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EE9E93F-0901-463C-89AE-91CA4422025B}"/>
              </a:ext>
            </a:extLst>
          </p:cNvPr>
          <p:cNvSpPr/>
          <p:nvPr/>
        </p:nvSpPr>
        <p:spPr>
          <a:xfrm>
            <a:off x="3143921" y="1843714"/>
            <a:ext cx="3145392" cy="11852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36" name="순서도: 연결자 35">
            <a:extLst>
              <a:ext uri="{FF2B5EF4-FFF2-40B4-BE49-F238E27FC236}">
                <a16:creationId xmlns:a16="http://schemas.microsoft.com/office/drawing/2014/main" id="{319CF7DC-53CA-4153-A2BA-4664DB2CED98}"/>
              </a:ext>
            </a:extLst>
          </p:cNvPr>
          <p:cNvSpPr/>
          <p:nvPr/>
        </p:nvSpPr>
        <p:spPr bwMode="auto">
          <a:xfrm>
            <a:off x="488895" y="221640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graphicFrame>
        <p:nvGraphicFramePr>
          <p:cNvPr id="37" name="표 36">
            <a:extLst>
              <a:ext uri="{FF2B5EF4-FFF2-40B4-BE49-F238E27FC236}">
                <a16:creationId xmlns:a16="http://schemas.microsoft.com/office/drawing/2014/main" id="{4BC97AA4-C78E-4596-9BD5-9343B168F933}"/>
              </a:ext>
            </a:extLst>
          </p:cNvPr>
          <p:cNvGraphicFramePr>
            <a:graphicFrameLocks noGrp="1"/>
          </p:cNvGraphicFramePr>
          <p:nvPr>
            <p:extLst>
              <p:ext uri="{D42A27DB-BD31-4B8C-83A1-F6EECF244321}">
                <p14:modId xmlns:p14="http://schemas.microsoft.com/office/powerpoint/2010/main" val="1267247202"/>
              </p:ext>
            </p:extLst>
          </p:nvPr>
        </p:nvGraphicFramePr>
        <p:xfrm>
          <a:off x="6410739" y="4177699"/>
          <a:ext cx="3286546" cy="1058400"/>
        </p:xfrm>
        <a:graphic>
          <a:graphicData uri="http://schemas.openxmlformats.org/drawingml/2006/table">
            <a:tbl>
              <a:tblPr/>
              <a:tblGrid>
                <a:gridCol w="198326">
                  <a:extLst>
                    <a:ext uri="{9D8B030D-6E8A-4147-A177-3AD203B41FA5}">
                      <a16:colId xmlns:a16="http://schemas.microsoft.com/office/drawing/2014/main" val="1775235167"/>
                    </a:ext>
                  </a:extLst>
                </a:gridCol>
                <a:gridCol w="1416614">
                  <a:extLst>
                    <a:ext uri="{9D8B030D-6E8A-4147-A177-3AD203B41FA5}">
                      <a16:colId xmlns:a16="http://schemas.microsoft.com/office/drawing/2014/main" val="1265053472"/>
                    </a:ext>
                  </a:extLst>
                </a:gridCol>
                <a:gridCol w="557202">
                  <a:extLst>
                    <a:ext uri="{9D8B030D-6E8A-4147-A177-3AD203B41FA5}">
                      <a16:colId xmlns:a16="http://schemas.microsoft.com/office/drawing/2014/main" val="2971383705"/>
                    </a:ext>
                  </a:extLst>
                </a:gridCol>
                <a:gridCol w="557202">
                  <a:extLst>
                    <a:ext uri="{9D8B030D-6E8A-4147-A177-3AD203B41FA5}">
                      <a16:colId xmlns:a16="http://schemas.microsoft.com/office/drawing/2014/main" val="2407609868"/>
                    </a:ext>
                  </a:extLst>
                </a:gridCol>
                <a:gridCol w="557202">
                  <a:extLst>
                    <a:ext uri="{9D8B030D-6E8A-4147-A177-3AD203B41FA5}">
                      <a16:colId xmlns:a16="http://schemas.microsoft.com/office/drawing/2014/main" val="2827124966"/>
                    </a:ext>
                  </a:extLst>
                </a:gridCol>
              </a:tblGrid>
              <a:tr h="151200">
                <a:tc gridSpan="2">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00338D"/>
                    </a:solidFill>
                  </a:tcPr>
                </a:tc>
                <a:extLst>
                  <a:ext uri="{0D108BD9-81ED-4DB2-BD59-A6C34878D82A}">
                    <a16:rowId xmlns:a16="http://schemas.microsoft.com/office/drawing/2014/main" val="2232141898"/>
                  </a:ext>
                </a:extLst>
              </a:tr>
              <a:tr h="1512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퇴직급여</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1,378 </a:t>
                      </a:r>
                    </a:p>
                  </a:txBody>
                  <a:tcPr marL="36000" marR="3600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3,090 </a:t>
                      </a:r>
                    </a:p>
                  </a:txBody>
                  <a:tcPr marL="36000" marR="3600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769842211"/>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DB</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형</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099652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DB</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형</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사외적립자산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(139)</a:t>
                      </a:r>
                    </a:p>
                  </a:txBody>
                  <a:tcPr marL="36000" marR="36000" marT="0" marB="0" anchor="ctr">
                    <a:lnL>
                      <a:noFill/>
                    </a:lnL>
                    <a:lnR>
                      <a:noFill/>
                    </a:lnR>
                    <a:lnT>
                      <a:noFill/>
                    </a:lnT>
                    <a:lnB>
                      <a:noFill/>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6560473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DC</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형</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325 </a:t>
                      </a:r>
                    </a:p>
                  </a:txBody>
                  <a:tcPr marL="36000" marR="36000" marT="0" marB="0" anchor="ctr">
                    <a:lnL>
                      <a:noFill/>
                    </a:lnL>
                    <a:lnR>
                      <a:noFill/>
                    </a:lnR>
                    <a:lnT>
                      <a:noFill/>
                    </a:lnT>
                    <a:lnB>
                      <a:noFill/>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1217540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위로금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1,022 </a:t>
                      </a:r>
                    </a:p>
                  </a:txBody>
                  <a:tcPr marL="36000" marR="36000" marT="0" marB="0" anchor="ctr">
                    <a:lnL>
                      <a:noFill/>
                    </a:lnL>
                    <a:lnR>
                      <a:noFill/>
                    </a:lnR>
                    <a:lnT>
                      <a:noFill/>
                    </a:lnT>
                    <a:lnB>
                      <a:noFill/>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56323585"/>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임원퇴직금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46457368"/>
                  </a:ext>
                </a:extLst>
              </a:tr>
            </a:tbl>
          </a:graphicData>
        </a:graphic>
      </p:graphicFrame>
      <p:sp>
        <p:nvSpPr>
          <p:cNvPr id="48" name="순서도: 연결자 47">
            <a:extLst>
              <a:ext uri="{FF2B5EF4-FFF2-40B4-BE49-F238E27FC236}">
                <a16:creationId xmlns:a16="http://schemas.microsoft.com/office/drawing/2014/main" id="{70803412-878D-4E80-BDFD-9873F01513BF}"/>
              </a:ext>
            </a:extLst>
          </p:cNvPr>
          <p:cNvSpPr/>
          <p:nvPr/>
        </p:nvSpPr>
        <p:spPr bwMode="auto">
          <a:xfrm>
            <a:off x="6425798" y="534622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49" name="순서도: 연결자 48">
            <a:extLst>
              <a:ext uri="{FF2B5EF4-FFF2-40B4-BE49-F238E27FC236}">
                <a16:creationId xmlns:a16="http://schemas.microsoft.com/office/drawing/2014/main" id="{EB2BA8EB-F907-4436-9340-12D80C3063A9}"/>
              </a:ext>
            </a:extLst>
          </p:cNvPr>
          <p:cNvSpPr/>
          <p:nvPr/>
        </p:nvSpPr>
        <p:spPr bwMode="auto">
          <a:xfrm>
            <a:off x="488895" y="237779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50" name="직사각형 49">
            <a:extLst>
              <a:ext uri="{FF2B5EF4-FFF2-40B4-BE49-F238E27FC236}">
                <a16:creationId xmlns:a16="http://schemas.microsoft.com/office/drawing/2014/main" id="{EB65D445-F66F-4C4D-8684-EE4D6957D96B}"/>
              </a:ext>
            </a:extLst>
          </p:cNvPr>
          <p:cNvSpPr/>
          <p:nvPr/>
        </p:nvSpPr>
        <p:spPr>
          <a:xfrm>
            <a:off x="632895" y="1979623"/>
            <a:ext cx="2469708" cy="2563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cxnSp>
        <p:nvCxnSpPr>
          <p:cNvPr id="52" name="직선 화살표 연결선 51">
            <a:extLst>
              <a:ext uri="{FF2B5EF4-FFF2-40B4-BE49-F238E27FC236}">
                <a16:creationId xmlns:a16="http://schemas.microsoft.com/office/drawing/2014/main" id="{070A2DC3-00DD-4F0B-8BEE-6398906E08D5}"/>
              </a:ext>
            </a:extLst>
          </p:cNvPr>
          <p:cNvCxnSpPr>
            <a:cxnSpLocks/>
          </p:cNvCxnSpPr>
          <p:nvPr/>
        </p:nvCxnSpPr>
        <p:spPr>
          <a:xfrm>
            <a:off x="3097341" y="2087880"/>
            <a:ext cx="10705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819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표 32">
            <a:extLst>
              <a:ext uri="{FF2B5EF4-FFF2-40B4-BE49-F238E27FC236}">
                <a16:creationId xmlns:a16="http://schemas.microsoft.com/office/drawing/2014/main" id="{5D9E30C4-DE6C-419F-B600-7639528644BB}"/>
              </a:ext>
            </a:extLst>
          </p:cNvPr>
          <p:cNvGraphicFramePr>
            <a:graphicFrameLocks noGrp="1"/>
          </p:cNvGraphicFramePr>
          <p:nvPr/>
        </p:nvGraphicFramePr>
        <p:xfrm>
          <a:off x="496800" y="1418400"/>
          <a:ext cx="5796000" cy="2736000"/>
        </p:xfrm>
        <a:graphic>
          <a:graphicData uri="http://schemas.openxmlformats.org/drawingml/2006/table">
            <a:tbl>
              <a:tblPr/>
              <a:tblGrid>
                <a:gridCol w="164177">
                  <a:extLst>
                    <a:ext uri="{9D8B030D-6E8A-4147-A177-3AD203B41FA5}">
                      <a16:colId xmlns:a16="http://schemas.microsoft.com/office/drawing/2014/main" val="4088963792"/>
                    </a:ext>
                  </a:extLst>
                </a:gridCol>
                <a:gridCol w="112285">
                  <a:extLst>
                    <a:ext uri="{9D8B030D-6E8A-4147-A177-3AD203B41FA5}">
                      <a16:colId xmlns:a16="http://schemas.microsoft.com/office/drawing/2014/main" val="285898331"/>
                    </a:ext>
                  </a:extLst>
                </a:gridCol>
                <a:gridCol w="777366">
                  <a:extLst>
                    <a:ext uri="{9D8B030D-6E8A-4147-A177-3AD203B41FA5}">
                      <a16:colId xmlns:a16="http://schemas.microsoft.com/office/drawing/2014/main" val="3201652474"/>
                    </a:ext>
                  </a:extLst>
                </a:gridCol>
                <a:gridCol w="395181">
                  <a:extLst>
                    <a:ext uri="{9D8B030D-6E8A-4147-A177-3AD203B41FA5}">
                      <a16:colId xmlns:a16="http://schemas.microsoft.com/office/drawing/2014/main" val="2913654574"/>
                    </a:ext>
                  </a:extLst>
                </a:gridCol>
                <a:gridCol w="395181">
                  <a:extLst>
                    <a:ext uri="{9D8B030D-6E8A-4147-A177-3AD203B41FA5}">
                      <a16:colId xmlns:a16="http://schemas.microsoft.com/office/drawing/2014/main" val="2481624613"/>
                    </a:ext>
                  </a:extLst>
                </a:gridCol>
                <a:gridCol w="395181">
                  <a:extLst>
                    <a:ext uri="{9D8B030D-6E8A-4147-A177-3AD203B41FA5}">
                      <a16:colId xmlns:a16="http://schemas.microsoft.com/office/drawing/2014/main" val="674900691"/>
                    </a:ext>
                  </a:extLst>
                </a:gridCol>
                <a:gridCol w="395181">
                  <a:extLst>
                    <a:ext uri="{9D8B030D-6E8A-4147-A177-3AD203B41FA5}">
                      <a16:colId xmlns:a16="http://schemas.microsoft.com/office/drawing/2014/main" val="408574330"/>
                    </a:ext>
                  </a:extLst>
                </a:gridCol>
                <a:gridCol w="395181">
                  <a:extLst>
                    <a:ext uri="{9D8B030D-6E8A-4147-A177-3AD203B41FA5}">
                      <a16:colId xmlns:a16="http://schemas.microsoft.com/office/drawing/2014/main" val="4080481887"/>
                    </a:ext>
                  </a:extLst>
                </a:gridCol>
                <a:gridCol w="395181">
                  <a:extLst>
                    <a:ext uri="{9D8B030D-6E8A-4147-A177-3AD203B41FA5}">
                      <a16:colId xmlns:a16="http://schemas.microsoft.com/office/drawing/2014/main" val="2746134967"/>
                    </a:ext>
                  </a:extLst>
                </a:gridCol>
                <a:gridCol w="395181">
                  <a:extLst>
                    <a:ext uri="{9D8B030D-6E8A-4147-A177-3AD203B41FA5}">
                      <a16:colId xmlns:a16="http://schemas.microsoft.com/office/drawing/2014/main" val="546544388"/>
                    </a:ext>
                  </a:extLst>
                </a:gridCol>
                <a:gridCol w="395181">
                  <a:extLst>
                    <a:ext uri="{9D8B030D-6E8A-4147-A177-3AD203B41FA5}">
                      <a16:colId xmlns:a16="http://schemas.microsoft.com/office/drawing/2014/main" val="340005832"/>
                    </a:ext>
                  </a:extLst>
                </a:gridCol>
                <a:gridCol w="395181">
                  <a:extLst>
                    <a:ext uri="{9D8B030D-6E8A-4147-A177-3AD203B41FA5}">
                      <a16:colId xmlns:a16="http://schemas.microsoft.com/office/drawing/2014/main" val="3748137636"/>
                    </a:ext>
                  </a:extLst>
                </a:gridCol>
                <a:gridCol w="395181">
                  <a:extLst>
                    <a:ext uri="{9D8B030D-6E8A-4147-A177-3AD203B41FA5}">
                      <a16:colId xmlns:a16="http://schemas.microsoft.com/office/drawing/2014/main" val="704702014"/>
                    </a:ext>
                  </a:extLst>
                </a:gridCol>
                <a:gridCol w="395181">
                  <a:extLst>
                    <a:ext uri="{9D8B030D-6E8A-4147-A177-3AD203B41FA5}">
                      <a16:colId xmlns:a16="http://schemas.microsoft.com/office/drawing/2014/main" val="3602174324"/>
                    </a:ext>
                  </a:extLst>
                </a:gridCol>
                <a:gridCol w="395181">
                  <a:extLst>
                    <a:ext uri="{9D8B030D-6E8A-4147-A177-3AD203B41FA5}">
                      <a16:colId xmlns:a16="http://schemas.microsoft.com/office/drawing/2014/main" val="2161185356"/>
                    </a:ext>
                  </a:extLst>
                </a:gridCol>
              </a:tblGrid>
              <a:tr h="144000">
                <a:tc gridSpan="3">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부서별 </a:t>
                      </a: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Per capita</a:t>
                      </a:r>
                    </a:p>
                  </a:txBody>
                  <a:tcPr marL="36000" marR="36000" marT="0" marB="0" anchor="ctr">
                    <a:lnL w="6350" cap="flat" cmpd="sng" algn="ctr">
                      <a:solidFill>
                        <a:srgbClr val="00338D"/>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382823953"/>
                  </a:ext>
                </a:extLst>
              </a:tr>
              <a:tr h="144000">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65124754"/>
                  </a:ext>
                </a:extLst>
              </a:tr>
              <a:tr h="144000">
                <a:tc gridSpan="3">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30196444"/>
                  </a:ext>
                </a:extLst>
              </a:tr>
              <a:tr h="144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지급액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평균인원수</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평균임금</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(Per capita)</a:t>
                      </a:r>
                      <a:r>
                        <a:rPr lang="en-US" altLang="ko-KR" sz="800" b="1"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ko-KR" altLang="en-US" sz="800" b="1"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6239318"/>
                  </a:ext>
                </a:extLst>
              </a:tr>
              <a:tr h="144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15,429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15,963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9,661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3,797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329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311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1708831682"/>
                  </a:ext>
                </a:extLst>
              </a:tr>
              <a:tr h="144000">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R&amp;D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9249175"/>
                  </a:ext>
                </a:extLst>
              </a:tr>
              <a:tr h="144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관리부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2,910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3,176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907025944"/>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경영기획본부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723333103"/>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재경본부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14011562"/>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물류팀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1,784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39544887"/>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미래혁신그룹</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extLst>
                  <a:ext uri="{0D108BD9-81ED-4DB2-BD59-A6C34878D82A}">
                    <a16:rowId xmlns:a16="http://schemas.microsoft.com/office/drawing/2014/main" val="1663374570"/>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공통</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24896631"/>
                  </a:ext>
                </a:extLst>
              </a:tr>
              <a:tr h="144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사업부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10,401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11,354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7,025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67875612"/>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3,243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3,505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2,740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739409185"/>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3,909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4,099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2,290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28025185"/>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2,367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3,232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95893658"/>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공통</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882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15601050"/>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사업본부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321072660"/>
                  </a:ext>
                </a:extLst>
              </a:tr>
              <a:tr h="144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46808778"/>
                  </a:ext>
                </a:extLst>
              </a:tr>
            </a:tbl>
          </a:graphicData>
        </a:graphic>
      </p:graphicFrame>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Payroll (2/4)</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14" name="TextBox 13">
            <a:extLst>
              <a:ext uri="{FF2B5EF4-FFF2-40B4-BE49-F238E27FC236}">
                <a16:creationId xmlns:a16="http://schemas.microsoft.com/office/drawing/2014/main" id="{693BF7E4-2F77-40B2-B6EF-E427C1D5BE07}"/>
              </a:ext>
            </a:extLst>
          </p:cNvPr>
          <p:cNvSpPr txBox="1"/>
          <p:nvPr/>
        </p:nvSpPr>
        <p:spPr>
          <a:xfrm>
            <a:off x="6418178" y="1347968"/>
            <a:ext cx="3279107" cy="4418047"/>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회사는 </a:t>
            </a:r>
            <a:r>
              <a:rPr kumimoji="0" lang="en-US" altLang="ko-KR"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개년도 연속 감사인으로부터 재무제표 의견거절 및 대표이사 횡령 등이 발생하여 </a:t>
            </a:r>
            <a:r>
              <a:rPr kumimoji="0" lang="en-US" altLang="ko-KR"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이후 인원축소 및 조직개편이 이뤄짐</a:t>
            </a:r>
            <a:endParaRPr kumimoji="0" lang="en-US" altLang="ko-KR"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회사의 임금 총지급액은 </a:t>
            </a:r>
            <a:r>
              <a:rPr lang="en-US" altLang="ko-KR" sz="900">
                <a:solidFill>
                  <a:srgbClr val="000000"/>
                </a:solidFill>
                <a:latin typeface="Arial" panose="020B0604020202020204" pitchFamily="34" charset="0"/>
                <a:cs typeface="Arial" panose="020B0604020202020204" pitchFamily="34" charset="0"/>
              </a:rPr>
              <a:t>2019</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15,429</a:t>
            </a:r>
            <a:r>
              <a:rPr lang="ko-KR" altLang="en-US" sz="900">
                <a:solidFill>
                  <a:srgbClr val="000000"/>
                </a:solidFill>
                <a:latin typeface="Arial" panose="020B0604020202020204" pitchFamily="34" charset="0"/>
                <a:cs typeface="Arial" panose="020B0604020202020204" pitchFamily="34" charset="0"/>
              </a:rPr>
              <a:t>백만원에서 </a:t>
            </a: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9,661</a:t>
            </a:r>
            <a:r>
              <a:rPr lang="ko-KR" altLang="en-US" sz="900">
                <a:solidFill>
                  <a:srgbClr val="000000"/>
                </a:solidFill>
                <a:latin typeface="Arial" panose="020B0604020202020204" pitchFamily="34" charset="0"/>
                <a:cs typeface="Arial" panose="020B0604020202020204" pitchFamily="34" charset="0"/>
              </a:rPr>
              <a:t>백만원으로 감소한 후 </a:t>
            </a:r>
            <a:r>
              <a:rPr lang="en-US" altLang="ko-KR" sz="900">
                <a:solidFill>
                  <a:srgbClr val="000000"/>
                </a:solidFill>
                <a:latin typeface="Arial" panose="020B0604020202020204" pitchFamily="34" charset="0"/>
                <a:cs typeface="Arial" panose="020B0604020202020204" pitchFamily="34" charset="0"/>
              </a:rPr>
              <a:t>2022</a:t>
            </a:r>
            <a:r>
              <a:rPr lang="ko-KR" altLang="en-US" sz="900">
                <a:solidFill>
                  <a:srgbClr val="000000"/>
                </a:solidFill>
                <a:latin typeface="Arial" panose="020B0604020202020204" pitchFamily="34" charset="0"/>
                <a:cs typeface="Arial" panose="020B0604020202020204" pitchFamily="34" charset="0"/>
              </a:rPr>
              <a:t>년까지 감소추세에 있음</a:t>
            </a: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총지급액 감소의 주된 원인은 인원 감소 및 조직개편에 의함</a:t>
            </a:r>
            <a:r>
              <a:rPr kumimoji="0" lang="en-US" altLang="ko-KR"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회사 인원수는 </a:t>
            </a:r>
            <a:r>
              <a:rPr kumimoji="0" lang="en-US" altLang="ko-KR"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연평균 </a:t>
            </a:r>
            <a:r>
              <a:rPr kumimoji="0" lang="en-US" altLang="ko-KR"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329</a:t>
            </a:r>
            <a:r>
              <a:rPr kumimoji="0" lang="ko-KR" altLang="en-US"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명에서 </a:t>
            </a:r>
            <a:r>
              <a:rPr kumimoji="0" lang="en-US" altLang="ko-KR"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205</a:t>
            </a:r>
            <a:r>
              <a:rPr kumimoji="0" lang="ko-KR" altLang="en-US"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명 그리고 </a:t>
            </a:r>
            <a:r>
              <a:rPr kumimoji="0" lang="en-US" altLang="ko-KR"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6</a:t>
            </a:r>
            <a:r>
              <a:rPr kumimoji="0" lang="ko-KR" altLang="en-US"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월 기준 </a:t>
            </a:r>
            <a:r>
              <a:rPr kumimoji="0" lang="en-US" altLang="ko-KR"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155</a:t>
            </a:r>
            <a:r>
              <a:rPr kumimoji="0" lang="ko-KR" altLang="en-US"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명으로 감소함</a:t>
            </a:r>
            <a:endParaRPr kumimoji="0" lang="en-US" altLang="ko-KR"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평균임금의 경우 </a:t>
            </a:r>
            <a:r>
              <a:rPr lang="en-US" altLang="ko-KR" sz="900">
                <a:solidFill>
                  <a:srgbClr val="000000"/>
                </a:solidFill>
                <a:latin typeface="Arial" panose="020B0604020202020204" pitchFamily="34" charset="0"/>
                <a:cs typeface="Arial" panose="020B0604020202020204" pitchFamily="34" charset="0"/>
              </a:rPr>
              <a:t>2019</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47</a:t>
            </a:r>
            <a:r>
              <a:rPr lang="ko-KR" altLang="en-US" sz="900">
                <a:solidFill>
                  <a:srgbClr val="000000"/>
                </a:solidFill>
                <a:latin typeface="Arial" panose="020B0604020202020204" pitchFamily="34" charset="0"/>
                <a:cs typeface="Arial" panose="020B0604020202020204" pitchFamily="34" charset="0"/>
              </a:rPr>
              <a:t>백만원에서 </a:t>
            </a:r>
            <a:r>
              <a:rPr lang="en-US" altLang="ko-KR" sz="900">
                <a:solidFill>
                  <a:srgbClr val="000000"/>
                </a:solidFill>
                <a:latin typeface="Arial" panose="020B0604020202020204" pitchFamily="34" charset="0"/>
                <a:cs typeface="Arial" panose="020B0604020202020204" pitchFamily="34" charset="0"/>
              </a:rPr>
              <a:t>2022</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49</a:t>
            </a:r>
            <a:r>
              <a:rPr lang="ko-KR" altLang="en-US" sz="900">
                <a:solidFill>
                  <a:srgbClr val="000000"/>
                </a:solidFill>
                <a:latin typeface="Arial" panose="020B0604020202020204" pitchFamily="34" charset="0"/>
                <a:cs typeface="Arial" panose="020B0604020202020204" pitchFamily="34" charset="0"/>
              </a:rPr>
              <a:t>백만원으로 비슷한 수준이며</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유상증자 등 투자유치가 이뤄진 </a:t>
            </a:r>
            <a:r>
              <a:rPr lang="en-US" altLang="ko-KR" sz="900">
                <a:solidFill>
                  <a:srgbClr val="000000"/>
                </a:solidFill>
                <a:latin typeface="Arial" panose="020B0604020202020204" pitchFamily="34" charset="0"/>
                <a:cs typeface="Arial" panose="020B0604020202020204" pitchFamily="34" charset="0"/>
              </a:rPr>
              <a:t>2020</a:t>
            </a:r>
            <a:r>
              <a:rPr lang="ko-KR" altLang="en-US" sz="900">
                <a:solidFill>
                  <a:srgbClr val="000000"/>
                </a:solidFill>
                <a:latin typeface="Arial" panose="020B0604020202020204" pitchFamily="34" charset="0"/>
                <a:cs typeface="Arial" panose="020B0604020202020204" pitchFamily="34" charset="0"/>
              </a:rPr>
              <a:t>년의 평균임금이 </a:t>
            </a:r>
            <a:r>
              <a:rPr lang="en-US" altLang="ko-KR" sz="900">
                <a:solidFill>
                  <a:srgbClr val="000000"/>
                </a:solidFill>
                <a:latin typeface="Arial" panose="020B0604020202020204" pitchFamily="34" charset="0"/>
                <a:cs typeface="Arial" panose="020B0604020202020204" pitchFamily="34" charset="0"/>
              </a:rPr>
              <a:t>51</a:t>
            </a:r>
            <a:r>
              <a:rPr lang="ko-KR" altLang="en-US" sz="900">
                <a:solidFill>
                  <a:srgbClr val="000000"/>
                </a:solidFill>
                <a:latin typeface="Arial" panose="020B0604020202020204" pitchFamily="34" charset="0"/>
                <a:cs typeface="Arial" panose="020B0604020202020204" pitchFamily="34" charset="0"/>
              </a:rPr>
              <a:t>백만원으로 가장 높았음</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a:solidFill>
                  <a:srgbClr val="000000"/>
                </a:solidFill>
                <a:latin typeface="Arial" panose="020B0604020202020204" pitchFamily="34" charset="0"/>
                <a:cs typeface="Arial" panose="020B0604020202020204" pitchFamily="34" charset="0"/>
              </a:rPr>
              <a:t>R&amp;D</a:t>
            </a:r>
            <a:r>
              <a:rPr lang="ko-KR" altLang="en-US" sz="900">
                <a:solidFill>
                  <a:srgbClr val="000000"/>
                </a:solidFill>
                <a:latin typeface="Arial" panose="020B0604020202020204" pitchFamily="34" charset="0"/>
                <a:cs typeface="Arial" panose="020B0604020202020204" pitchFamily="34" charset="0"/>
              </a:rPr>
              <a:t>부서는 원단 개발 및 신제품 연구를 담당하는 부서로 관리부 부서나 사업부 부서 대비 상대적으로 높은 평균임금을 받고 있었으나 </a:t>
            </a:r>
            <a:r>
              <a:rPr lang="en-US" altLang="ko-KR" sz="900">
                <a:solidFill>
                  <a:srgbClr val="000000"/>
                </a:solidFill>
                <a:latin typeface="Arial" panose="020B0604020202020204" pitchFamily="34" charset="0"/>
                <a:cs typeface="Arial" panose="020B0604020202020204" pitchFamily="34" charset="0"/>
              </a:rPr>
              <a:t>2020</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9</a:t>
            </a:r>
            <a:r>
              <a:rPr lang="ko-KR" altLang="en-US" sz="900">
                <a:solidFill>
                  <a:srgbClr val="000000"/>
                </a:solidFill>
                <a:latin typeface="Arial" panose="020B0604020202020204" pitchFamily="34" charset="0"/>
                <a:cs typeface="Arial" panose="020B0604020202020204" pitchFamily="34" charset="0"/>
              </a:rPr>
              <a:t>월 이후부터 폐지되었음</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관리부의 경우 기획 및 인사총무업무를 담당하는 경영기획본부</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회계 및 자금을 담당하는 재경본부</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발주 및 입고 담당하는 물류팀 등으로 구성됨</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a:solidFill>
                  <a:srgbClr val="000000"/>
                </a:solidFill>
                <a:latin typeface="Arial" panose="020B0604020202020204" pitchFamily="34" charset="0"/>
                <a:cs typeface="Arial" panose="020B0604020202020204" pitchFamily="34" charset="0"/>
              </a:rPr>
              <a:t>2022</a:t>
            </a:r>
            <a:r>
              <a:rPr lang="ko-KR" altLang="en-US" sz="900">
                <a:solidFill>
                  <a:srgbClr val="000000"/>
                </a:solidFill>
                <a:latin typeface="Arial" panose="020B0604020202020204" pitchFamily="34" charset="0"/>
                <a:cs typeface="Arial" panose="020B0604020202020204" pitchFamily="34" charset="0"/>
              </a:rPr>
              <a:t>년의 경우 경영기획본부 인원이 전년대비 </a:t>
            </a:r>
            <a:r>
              <a:rPr lang="en-US" altLang="ko-KR" sz="900">
                <a:solidFill>
                  <a:srgbClr val="000000"/>
                </a:solidFill>
                <a:latin typeface="Arial" panose="020B0604020202020204" pitchFamily="34" charset="0"/>
                <a:cs typeface="Arial" panose="020B0604020202020204" pitchFamily="34" charset="0"/>
              </a:rPr>
              <a:t>50%</a:t>
            </a:r>
            <a:r>
              <a:rPr lang="ko-KR" altLang="en-US" sz="900">
                <a:solidFill>
                  <a:srgbClr val="000000"/>
                </a:solidFill>
                <a:latin typeface="Arial" panose="020B0604020202020204" pitchFamily="34" charset="0"/>
                <a:cs typeface="Arial" panose="020B0604020202020204" pitchFamily="34" charset="0"/>
              </a:rPr>
              <a:t>수준으로 감소하였으며 물류팀의 인원은 </a:t>
            </a:r>
            <a:r>
              <a:rPr lang="en-US" altLang="ko-KR" sz="900">
                <a:solidFill>
                  <a:srgbClr val="000000"/>
                </a:solidFill>
                <a:latin typeface="Arial" panose="020B0604020202020204" pitchFamily="34" charset="0"/>
                <a:cs typeface="Arial" panose="020B0604020202020204" pitchFamily="34" charset="0"/>
              </a:rPr>
              <a:t>2020</a:t>
            </a:r>
            <a:r>
              <a:rPr lang="ko-KR" altLang="en-US" sz="900">
                <a:solidFill>
                  <a:srgbClr val="000000"/>
                </a:solidFill>
                <a:latin typeface="Arial" panose="020B0604020202020204" pitchFamily="34" charset="0"/>
                <a:cs typeface="Arial" panose="020B0604020202020204" pitchFamily="34" charset="0"/>
              </a:rPr>
              <a:t>년 대비 </a:t>
            </a:r>
            <a:r>
              <a:rPr lang="en-US" altLang="ko-KR" sz="900">
                <a:solidFill>
                  <a:srgbClr val="000000"/>
                </a:solidFill>
                <a:latin typeface="Arial" panose="020B0604020202020204" pitchFamily="34" charset="0"/>
                <a:cs typeface="Arial" panose="020B0604020202020204" pitchFamily="34" charset="0"/>
              </a:rPr>
              <a:t>50%</a:t>
            </a:r>
            <a:r>
              <a:rPr lang="ko-KR" altLang="en-US" sz="900">
                <a:solidFill>
                  <a:srgbClr val="000000"/>
                </a:solidFill>
                <a:latin typeface="Arial" panose="020B0604020202020204" pitchFamily="34" charset="0"/>
                <a:cs typeface="Arial" panose="020B0604020202020204" pitchFamily="34" charset="0"/>
              </a:rPr>
              <a:t>이하로 감소하였음</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관리부 내 공통부서에 소속된 인원은 기존 사업부 소속이었던 온라인팀 인원들이 포함됨에 따라 증가하였음</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a:solidFill>
                  <a:srgbClr val="002997"/>
                </a:solidFill>
                <a:latin typeface="Arial" panose="020B0604020202020204" pitchFamily="34" charset="0"/>
                <a:ea typeface="+mj-ea"/>
                <a:cs typeface="Arial" panose="020B0604020202020204" pitchFamily="34" charset="0"/>
              </a:rPr>
              <a:t>2021</a:t>
            </a:r>
            <a:r>
              <a:rPr lang="ko-KR" altLang="en-US" sz="1000" b="1">
                <a:solidFill>
                  <a:srgbClr val="002997"/>
                </a:solidFill>
                <a:latin typeface="Arial" panose="020B0604020202020204" pitchFamily="34" charset="0"/>
                <a:ea typeface="+mj-ea"/>
                <a:cs typeface="Arial" panose="020B0604020202020204" pitchFamily="34" charset="0"/>
              </a:rPr>
              <a:t>년 이후 인원축소 및 조직개편이 이뤄지면서 임직원 평균인원수는 </a:t>
            </a:r>
            <a:r>
              <a:rPr lang="en-US" altLang="ko-KR" sz="1000" b="1">
                <a:solidFill>
                  <a:srgbClr val="002997"/>
                </a:solidFill>
                <a:latin typeface="Arial" panose="020B0604020202020204" pitchFamily="34" charset="0"/>
                <a:ea typeface="+mj-ea"/>
                <a:cs typeface="Arial" panose="020B0604020202020204" pitchFamily="34" charset="0"/>
              </a:rPr>
              <a:t>2019</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329</a:t>
            </a:r>
            <a:r>
              <a:rPr lang="ko-KR" altLang="en-US" sz="1000" b="1">
                <a:solidFill>
                  <a:srgbClr val="002997"/>
                </a:solidFill>
                <a:latin typeface="Arial" panose="020B0604020202020204" pitchFamily="34" charset="0"/>
                <a:ea typeface="+mj-ea"/>
                <a:cs typeface="Arial" panose="020B0604020202020204" pitchFamily="34" charset="0"/>
              </a:rPr>
              <a:t>명에서 </a:t>
            </a:r>
            <a:r>
              <a:rPr lang="en-US" altLang="ko-KR" sz="1000" b="1">
                <a:solidFill>
                  <a:srgbClr val="002997"/>
                </a:solidFill>
                <a:latin typeface="Arial" panose="020B0604020202020204" pitchFamily="34" charset="0"/>
                <a:ea typeface="+mj-ea"/>
                <a:cs typeface="Arial" panose="020B0604020202020204" pitchFamily="34" charset="0"/>
              </a:rPr>
              <a:t>2022</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155</a:t>
            </a:r>
            <a:r>
              <a:rPr lang="ko-KR" altLang="en-US" sz="1000" b="1">
                <a:solidFill>
                  <a:srgbClr val="002997"/>
                </a:solidFill>
                <a:latin typeface="Arial" panose="020B0604020202020204" pitchFamily="34" charset="0"/>
                <a:ea typeface="+mj-ea"/>
                <a:cs typeface="Arial" panose="020B0604020202020204" pitchFamily="34" charset="0"/>
              </a:rPr>
              <a:t>명까지 감소하였으며 이에 따라 급여 총지급액은 </a:t>
            </a:r>
            <a:r>
              <a:rPr lang="en-US" altLang="ko-KR" sz="1000" b="1">
                <a:solidFill>
                  <a:srgbClr val="002997"/>
                </a:solidFill>
                <a:latin typeface="Arial" panose="020B0604020202020204" pitchFamily="34" charset="0"/>
                <a:ea typeface="+mj-ea"/>
                <a:cs typeface="Arial" panose="020B0604020202020204" pitchFamily="34" charset="0"/>
              </a:rPr>
              <a:t>2019</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15,429</a:t>
            </a:r>
            <a:r>
              <a:rPr lang="ko-KR" altLang="en-US" sz="1000" b="1">
                <a:solidFill>
                  <a:srgbClr val="002997"/>
                </a:solidFill>
                <a:latin typeface="Arial" panose="020B0604020202020204" pitchFamily="34" charset="0"/>
                <a:ea typeface="+mj-ea"/>
                <a:cs typeface="Arial" panose="020B0604020202020204" pitchFamily="34" charset="0"/>
              </a:rPr>
              <a:t>백만원에서 </a:t>
            </a:r>
            <a:r>
              <a:rPr lang="en-US" altLang="ko-KR" sz="1000" b="1">
                <a:solidFill>
                  <a:srgbClr val="002997"/>
                </a:solidFill>
                <a:latin typeface="Arial" panose="020B0604020202020204" pitchFamily="34" charset="0"/>
                <a:ea typeface="+mj-ea"/>
                <a:cs typeface="Arial" panose="020B0604020202020204" pitchFamily="34" charset="0"/>
              </a:rPr>
              <a:t>2022</a:t>
            </a:r>
            <a:r>
              <a:rPr lang="ko-KR" altLang="en-US" sz="1000" b="1">
                <a:solidFill>
                  <a:srgbClr val="002997"/>
                </a:solidFill>
                <a:latin typeface="Arial" panose="020B0604020202020204" pitchFamily="34" charset="0"/>
                <a:ea typeface="+mj-ea"/>
                <a:cs typeface="Arial" panose="020B0604020202020204" pitchFamily="34" charset="0"/>
              </a:rPr>
              <a:t>년 상반기 </a:t>
            </a:r>
            <a:r>
              <a:rPr lang="en-US" altLang="ko-KR" sz="1000" b="1">
                <a:solidFill>
                  <a:srgbClr val="002997"/>
                </a:solidFill>
                <a:latin typeface="Arial" panose="020B0604020202020204" pitchFamily="34" charset="0"/>
                <a:ea typeface="+mj-ea"/>
                <a:cs typeface="Arial" panose="020B0604020202020204" pitchFamily="34" charset="0"/>
              </a:rPr>
              <a:t>3,797</a:t>
            </a:r>
            <a:r>
              <a:rPr lang="ko-KR" altLang="en-US" sz="1000" b="1">
                <a:solidFill>
                  <a:srgbClr val="002997"/>
                </a:solidFill>
                <a:latin typeface="Arial" panose="020B0604020202020204" pitchFamily="34" charset="0"/>
                <a:ea typeface="+mj-ea"/>
                <a:cs typeface="Arial" panose="020B0604020202020204" pitchFamily="34" charset="0"/>
              </a:rPr>
              <a:t>백만원으로 감소하였음</a:t>
            </a:r>
            <a:endParaRPr lang="en-US" altLang="ko-KR" sz="1000" b="1">
              <a:solidFill>
                <a:srgbClr val="002997"/>
              </a:solidFill>
              <a:latin typeface="Arial" panose="020B0604020202020204" pitchFamily="34" charset="0"/>
              <a:ea typeface="+mj-ea"/>
              <a:cs typeface="Arial" panose="020B0604020202020204" pitchFamily="34" charset="0"/>
            </a:endParaRPr>
          </a:p>
        </p:txBody>
      </p:sp>
      <p:sp>
        <p:nvSpPr>
          <p:cNvPr id="16" name="직사각형 119">
            <a:extLst>
              <a:ext uri="{FF2B5EF4-FFF2-40B4-BE49-F238E27FC236}">
                <a16:creationId xmlns:a16="http://schemas.microsoft.com/office/drawing/2014/main" id="{CA81504C-6272-4366-A560-7FA57A84C1AF}"/>
              </a:ext>
            </a:extLst>
          </p:cNvPr>
          <p:cNvSpPr/>
          <p:nvPr/>
        </p:nvSpPr>
        <p:spPr bwMode="auto">
          <a:xfrm>
            <a:off x="4112683" y="4113460"/>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700">
                <a:solidFill>
                  <a:prstClr val="black"/>
                </a:solidFill>
                <a:latin typeface="Arial" panose="020B0604020202020204" pitchFamily="34" charset="0"/>
                <a:ea typeface="+mj-ea"/>
                <a:cs typeface="Arial" panose="020B0604020202020204" pitchFamily="34" charset="0"/>
              </a:rPr>
              <a:t>(Source: VDR 2.2.1 </a:t>
            </a:r>
            <a:r>
              <a:rPr lang="ko-KR" altLang="en-US" sz="700">
                <a:solidFill>
                  <a:prstClr val="black"/>
                </a:solidFill>
                <a:latin typeface="Arial" panose="020B0604020202020204" pitchFamily="34" charset="0"/>
                <a:ea typeface="+mj-ea"/>
                <a:cs typeface="Arial" panose="020B0604020202020204" pitchFamily="34" charset="0"/>
              </a:rPr>
              <a:t>급여대장 </a:t>
            </a:r>
            <a:r>
              <a:rPr lang="en-US" altLang="ko-KR" sz="700">
                <a:solidFill>
                  <a:prstClr val="black"/>
                </a:solidFill>
                <a:latin typeface="Arial" panose="020B0604020202020204" pitchFamily="34" charset="0"/>
                <a:ea typeface="+mj-ea"/>
                <a:cs typeface="Arial" panose="020B0604020202020204" pitchFamily="34" charset="0"/>
              </a:rPr>
              <a:t>&amp; KPMG Analysis)</a:t>
            </a:r>
            <a:endParaRPr lang="en-US" altLang="ko-KR" sz="800">
              <a:solidFill>
                <a:prstClr val="black"/>
              </a:solidFill>
              <a:latin typeface="Arial" panose="020B0604020202020204" pitchFamily="34" charset="0"/>
              <a:ea typeface="+mj-ea"/>
              <a:cs typeface="Arial" panose="020B0604020202020204" pitchFamily="34" charset="0"/>
            </a:endParaRPr>
          </a:p>
        </p:txBody>
      </p:sp>
      <p:sp>
        <p:nvSpPr>
          <p:cNvPr id="17" name="직사각형 119">
            <a:extLst>
              <a:ext uri="{FF2B5EF4-FFF2-40B4-BE49-F238E27FC236}">
                <a16:creationId xmlns:a16="http://schemas.microsoft.com/office/drawing/2014/main" id="{53E554AE-088B-456B-B547-05285487D65A}"/>
              </a:ext>
            </a:extLst>
          </p:cNvPr>
          <p:cNvSpPr/>
          <p:nvPr/>
        </p:nvSpPr>
        <p:spPr bwMode="auto">
          <a:xfrm>
            <a:off x="473646" y="4148411"/>
            <a:ext cx="2225867" cy="144000"/>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700">
                <a:solidFill>
                  <a:prstClr val="black"/>
                </a:solidFill>
                <a:latin typeface="Arial" panose="020B0604020202020204" pitchFamily="34" charset="0"/>
                <a:ea typeface="+mj-ea"/>
                <a:cs typeface="Arial" panose="020B0604020202020204" pitchFamily="34" charset="0"/>
              </a:rPr>
              <a:t>Note 1: 2022</a:t>
            </a:r>
            <a:r>
              <a:rPr lang="ko-KR" altLang="en-US" sz="700">
                <a:solidFill>
                  <a:prstClr val="black"/>
                </a:solidFill>
                <a:latin typeface="Arial" panose="020B0604020202020204" pitchFamily="34" charset="0"/>
                <a:ea typeface="+mj-ea"/>
                <a:cs typeface="Arial" panose="020B0604020202020204" pitchFamily="34" charset="0"/>
              </a:rPr>
              <a:t>년 평균임금은</a:t>
            </a:r>
            <a:r>
              <a:rPr lang="en-US" altLang="ko-KR" sz="700">
                <a:solidFill>
                  <a:prstClr val="black"/>
                </a:solidFill>
                <a:latin typeface="Arial" panose="020B0604020202020204" pitchFamily="34" charset="0"/>
                <a:ea typeface="+mj-ea"/>
                <a:cs typeface="Arial" panose="020B0604020202020204" pitchFamily="34" charset="0"/>
              </a:rPr>
              <a:t> </a:t>
            </a:r>
            <a:r>
              <a:rPr lang="ko-KR" altLang="en-US" sz="700">
                <a:solidFill>
                  <a:prstClr val="black"/>
                </a:solidFill>
                <a:latin typeface="Arial" panose="020B0604020202020204" pitchFamily="34" charset="0"/>
                <a:ea typeface="+mj-ea"/>
                <a:cs typeface="Arial" panose="020B0604020202020204" pitchFamily="34" charset="0"/>
              </a:rPr>
              <a:t>연환산으로 계산함</a:t>
            </a:r>
            <a:endParaRPr lang="en-US" altLang="ko-KR" sz="800">
              <a:solidFill>
                <a:prstClr val="black"/>
              </a:solidFill>
              <a:latin typeface="Arial" panose="020B0604020202020204" pitchFamily="34" charset="0"/>
              <a:ea typeface="+mj-ea"/>
              <a:cs typeface="Arial" panose="020B0604020202020204" pitchFamily="34" charset="0"/>
            </a:endParaRPr>
          </a:p>
        </p:txBody>
      </p:sp>
      <p:sp>
        <p:nvSpPr>
          <p:cNvPr id="18" name="직사각형 17">
            <a:extLst>
              <a:ext uri="{FF2B5EF4-FFF2-40B4-BE49-F238E27FC236}">
                <a16:creationId xmlns:a16="http://schemas.microsoft.com/office/drawing/2014/main" id="{08F0B99A-1611-492C-933F-3D07E63E0573}"/>
              </a:ext>
            </a:extLst>
          </p:cNvPr>
          <p:cNvSpPr/>
          <p:nvPr/>
        </p:nvSpPr>
        <p:spPr>
          <a:xfrm>
            <a:off x="1546034" y="1984582"/>
            <a:ext cx="4751964" cy="1584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22" name="순서도: 연결자 21">
            <a:extLst>
              <a:ext uri="{FF2B5EF4-FFF2-40B4-BE49-F238E27FC236}">
                <a16:creationId xmlns:a16="http://schemas.microsoft.com/office/drawing/2014/main" id="{EB84C8AF-A0E0-44B8-B50F-475D3AC43288}"/>
              </a:ext>
            </a:extLst>
          </p:cNvPr>
          <p:cNvSpPr/>
          <p:nvPr/>
        </p:nvSpPr>
        <p:spPr bwMode="auto">
          <a:xfrm>
            <a:off x="1442580" y="198414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28" name="직사각형 27">
            <a:extLst>
              <a:ext uri="{FF2B5EF4-FFF2-40B4-BE49-F238E27FC236}">
                <a16:creationId xmlns:a16="http://schemas.microsoft.com/office/drawing/2014/main" id="{2829EB56-08D8-4B9F-8C6B-31FDD06C4488}"/>
              </a:ext>
            </a:extLst>
          </p:cNvPr>
          <p:cNvSpPr/>
          <p:nvPr/>
        </p:nvSpPr>
        <p:spPr>
          <a:xfrm>
            <a:off x="491162" y="2136279"/>
            <a:ext cx="1051545" cy="14648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31" name="순서도: 연결자 30">
            <a:extLst>
              <a:ext uri="{FF2B5EF4-FFF2-40B4-BE49-F238E27FC236}">
                <a16:creationId xmlns:a16="http://schemas.microsoft.com/office/drawing/2014/main" id="{B5E7A9C5-596C-4A08-8812-D9F8F48CC5B4}"/>
              </a:ext>
            </a:extLst>
          </p:cNvPr>
          <p:cNvSpPr/>
          <p:nvPr/>
        </p:nvSpPr>
        <p:spPr bwMode="auto">
          <a:xfrm>
            <a:off x="6403603" y="200159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35" name="순서도: 연결자 34">
            <a:extLst>
              <a:ext uri="{FF2B5EF4-FFF2-40B4-BE49-F238E27FC236}">
                <a16:creationId xmlns:a16="http://schemas.microsoft.com/office/drawing/2014/main" id="{58E36BFB-EF79-4EC1-8090-6F1B044BEE6B}"/>
              </a:ext>
            </a:extLst>
          </p:cNvPr>
          <p:cNvSpPr/>
          <p:nvPr/>
        </p:nvSpPr>
        <p:spPr bwMode="auto">
          <a:xfrm>
            <a:off x="378611" y="212449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39" name="순서도: 연결자 38">
            <a:extLst>
              <a:ext uri="{FF2B5EF4-FFF2-40B4-BE49-F238E27FC236}">
                <a16:creationId xmlns:a16="http://schemas.microsoft.com/office/drawing/2014/main" id="{3197FD61-6CA9-46A7-9E51-B0A01BC1E32C}"/>
              </a:ext>
            </a:extLst>
          </p:cNvPr>
          <p:cNvSpPr/>
          <p:nvPr/>
        </p:nvSpPr>
        <p:spPr bwMode="auto">
          <a:xfrm>
            <a:off x="6410740" y="340119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25" name="직사각형 24">
            <a:extLst>
              <a:ext uri="{FF2B5EF4-FFF2-40B4-BE49-F238E27FC236}">
                <a16:creationId xmlns:a16="http://schemas.microsoft.com/office/drawing/2014/main" id="{CAC53A5D-8010-451D-94C7-A92F1A8419D3}"/>
              </a:ext>
            </a:extLst>
          </p:cNvPr>
          <p:cNvSpPr/>
          <p:nvPr/>
        </p:nvSpPr>
        <p:spPr>
          <a:xfrm>
            <a:off x="491162" y="2420453"/>
            <a:ext cx="1051545" cy="73178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24" name="순서도: 연결자 23">
            <a:extLst>
              <a:ext uri="{FF2B5EF4-FFF2-40B4-BE49-F238E27FC236}">
                <a16:creationId xmlns:a16="http://schemas.microsoft.com/office/drawing/2014/main" id="{6BFB5749-906C-4D5E-B35B-146277B4698D}"/>
              </a:ext>
            </a:extLst>
          </p:cNvPr>
          <p:cNvSpPr/>
          <p:nvPr/>
        </p:nvSpPr>
        <p:spPr bwMode="auto">
          <a:xfrm>
            <a:off x="388967" y="244556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26" name="순서도: 연결자 25">
            <a:extLst>
              <a:ext uri="{FF2B5EF4-FFF2-40B4-BE49-F238E27FC236}">
                <a16:creationId xmlns:a16="http://schemas.microsoft.com/office/drawing/2014/main" id="{116E3B1D-ED43-48A4-AAE4-6A3AAEEB1795}"/>
              </a:ext>
            </a:extLst>
          </p:cNvPr>
          <p:cNvSpPr/>
          <p:nvPr/>
        </p:nvSpPr>
        <p:spPr bwMode="auto">
          <a:xfrm>
            <a:off x="6410740" y="393871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Tree>
    <p:extLst>
      <p:ext uri="{BB962C8B-B14F-4D97-AF65-F5344CB8AC3E}">
        <p14:creationId xmlns:p14="http://schemas.microsoft.com/office/powerpoint/2010/main" val="3813869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DBC7B872-2CCB-47CE-8822-B9F8E0D8FB85}"/>
              </a:ext>
            </a:extLst>
          </p:cNvPr>
          <p:cNvGraphicFramePr>
            <a:graphicFrameLocks noGrp="1"/>
          </p:cNvGraphicFramePr>
          <p:nvPr/>
        </p:nvGraphicFramePr>
        <p:xfrm>
          <a:off x="496800" y="1418400"/>
          <a:ext cx="5795997" cy="4608000"/>
        </p:xfrm>
        <a:graphic>
          <a:graphicData uri="http://schemas.openxmlformats.org/drawingml/2006/table">
            <a:tbl>
              <a:tblPr/>
              <a:tblGrid>
                <a:gridCol w="162498">
                  <a:extLst>
                    <a:ext uri="{9D8B030D-6E8A-4147-A177-3AD203B41FA5}">
                      <a16:colId xmlns:a16="http://schemas.microsoft.com/office/drawing/2014/main" val="2785793907"/>
                    </a:ext>
                  </a:extLst>
                </a:gridCol>
                <a:gridCol w="110951">
                  <a:extLst>
                    <a:ext uri="{9D8B030D-6E8A-4147-A177-3AD203B41FA5}">
                      <a16:colId xmlns:a16="http://schemas.microsoft.com/office/drawing/2014/main" val="2525435098"/>
                    </a:ext>
                  </a:extLst>
                </a:gridCol>
                <a:gridCol w="794247">
                  <a:extLst>
                    <a:ext uri="{9D8B030D-6E8A-4147-A177-3AD203B41FA5}">
                      <a16:colId xmlns:a16="http://schemas.microsoft.com/office/drawing/2014/main" val="3870843806"/>
                    </a:ext>
                  </a:extLst>
                </a:gridCol>
                <a:gridCol w="393520">
                  <a:extLst>
                    <a:ext uri="{9D8B030D-6E8A-4147-A177-3AD203B41FA5}">
                      <a16:colId xmlns:a16="http://schemas.microsoft.com/office/drawing/2014/main" val="4218407125"/>
                    </a:ext>
                  </a:extLst>
                </a:gridCol>
                <a:gridCol w="394071">
                  <a:extLst>
                    <a:ext uri="{9D8B030D-6E8A-4147-A177-3AD203B41FA5}">
                      <a16:colId xmlns:a16="http://schemas.microsoft.com/office/drawing/2014/main" val="3041104559"/>
                    </a:ext>
                  </a:extLst>
                </a:gridCol>
                <a:gridCol w="394071">
                  <a:extLst>
                    <a:ext uri="{9D8B030D-6E8A-4147-A177-3AD203B41FA5}">
                      <a16:colId xmlns:a16="http://schemas.microsoft.com/office/drawing/2014/main" val="1569856101"/>
                    </a:ext>
                  </a:extLst>
                </a:gridCol>
                <a:gridCol w="394071">
                  <a:extLst>
                    <a:ext uri="{9D8B030D-6E8A-4147-A177-3AD203B41FA5}">
                      <a16:colId xmlns:a16="http://schemas.microsoft.com/office/drawing/2014/main" val="1232145109"/>
                    </a:ext>
                  </a:extLst>
                </a:gridCol>
                <a:gridCol w="394071">
                  <a:extLst>
                    <a:ext uri="{9D8B030D-6E8A-4147-A177-3AD203B41FA5}">
                      <a16:colId xmlns:a16="http://schemas.microsoft.com/office/drawing/2014/main" val="1013815913"/>
                    </a:ext>
                  </a:extLst>
                </a:gridCol>
                <a:gridCol w="394071">
                  <a:extLst>
                    <a:ext uri="{9D8B030D-6E8A-4147-A177-3AD203B41FA5}">
                      <a16:colId xmlns:a16="http://schemas.microsoft.com/office/drawing/2014/main" val="3233815850"/>
                    </a:ext>
                  </a:extLst>
                </a:gridCol>
                <a:gridCol w="394071">
                  <a:extLst>
                    <a:ext uri="{9D8B030D-6E8A-4147-A177-3AD203B41FA5}">
                      <a16:colId xmlns:a16="http://schemas.microsoft.com/office/drawing/2014/main" val="980373632"/>
                    </a:ext>
                  </a:extLst>
                </a:gridCol>
                <a:gridCol w="394071">
                  <a:extLst>
                    <a:ext uri="{9D8B030D-6E8A-4147-A177-3AD203B41FA5}">
                      <a16:colId xmlns:a16="http://schemas.microsoft.com/office/drawing/2014/main" val="3083971879"/>
                    </a:ext>
                  </a:extLst>
                </a:gridCol>
                <a:gridCol w="394071">
                  <a:extLst>
                    <a:ext uri="{9D8B030D-6E8A-4147-A177-3AD203B41FA5}">
                      <a16:colId xmlns:a16="http://schemas.microsoft.com/office/drawing/2014/main" val="2314254948"/>
                    </a:ext>
                  </a:extLst>
                </a:gridCol>
                <a:gridCol w="394071">
                  <a:extLst>
                    <a:ext uri="{9D8B030D-6E8A-4147-A177-3AD203B41FA5}">
                      <a16:colId xmlns:a16="http://schemas.microsoft.com/office/drawing/2014/main" val="2310247698"/>
                    </a:ext>
                  </a:extLst>
                </a:gridCol>
                <a:gridCol w="394071">
                  <a:extLst>
                    <a:ext uri="{9D8B030D-6E8A-4147-A177-3AD203B41FA5}">
                      <a16:colId xmlns:a16="http://schemas.microsoft.com/office/drawing/2014/main" val="1756205031"/>
                    </a:ext>
                  </a:extLst>
                </a:gridCol>
                <a:gridCol w="394071">
                  <a:extLst>
                    <a:ext uri="{9D8B030D-6E8A-4147-A177-3AD203B41FA5}">
                      <a16:colId xmlns:a16="http://schemas.microsoft.com/office/drawing/2014/main" val="2226400024"/>
                    </a:ext>
                  </a:extLst>
                </a:gridCol>
              </a:tblGrid>
              <a:tr h="144000">
                <a:tc gridSpan="3">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부서별 </a:t>
                      </a: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Per capita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695975310"/>
                  </a:ext>
                </a:extLst>
              </a:tr>
              <a:tr h="144000">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8055776"/>
                  </a:ext>
                </a:extLst>
              </a:tr>
              <a:tr h="144000">
                <a:tc gridSpan="3">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34921288"/>
                  </a:ext>
                </a:extLst>
              </a:tr>
              <a:tr h="144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지급액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평균인원수</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평균임금</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(Per capita)</a:t>
                      </a:r>
                      <a:r>
                        <a:rPr lang="en-US" altLang="ko-KR" sz="800" b="1"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800" b="1"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1881894"/>
                  </a:ext>
                </a:extLst>
              </a:tr>
              <a:tr h="144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15,429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15,963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9,661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3,797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329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311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116018373"/>
                  </a:ext>
                </a:extLst>
              </a:tr>
              <a:tr h="144000">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R&amp;D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572336822"/>
                  </a:ext>
                </a:extLst>
              </a:tr>
              <a:tr h="144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관리부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2,910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3,176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2,035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91592337"/>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경영기획본부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99612824"/>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재경본부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47624543"/>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물류팀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1,784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27084831"/>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미래혁신그룹</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27123250"/>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공통</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861732504"/>
                  </a:ext>
                </a:extLst>
              </a:tr>
              <a:tr h="144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사업부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10,401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11,354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7,025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87931364"/>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3,243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3,505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2,740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092776892"/>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B/G</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부문</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008885221"/>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LSB</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부문</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9123930"/>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YES</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부문</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66395674"/>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마케팅부문</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10470408"/>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온라인</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02386873"/>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본부장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7255601"/>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3,909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4,099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2,290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15647522"/>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J/D</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부문</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682469801"/>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리테일</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1,892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2,104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1,579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05979673"/>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백화점</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28940441"/>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케어웨어</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60222848"/>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할인점</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612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96352858"/>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홈쇼핑</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432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83190722"/>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본부장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966568300"/>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3,232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56711105"/>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공통</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882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513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extLst>
                  <a:ext uri="{0D108BD9-81ED-4DB2-BD59-A6C34878D82A}">
                    <a16:rowId xmlns:a16="http://schemas.microsoft.com/office/drawing/2014/main" val="162007406"/>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사업본부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153641434"/>
                  </a:ext>
                </a:extLst>
              </a:tr>
              <a:tr h="144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54764622"/>
                  </a:ext>
                </a:extLst>
              </a:tr>
            </a:tbl>
          </a:graphicData>
        </a:graphic>
      </p:graphicFrame>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Payroll (3/4)</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14" name="TextBox 13">
            <a:extLst>
              <a:ext uri="{FF2B5EF4-FFF2-40B4-BE49-F238E27FC236}">
                <a16:creationId xmlns:a16="http://schemas.microsoft.com/office/drawing/2014/main" id="{693BF7E4-2F77-40B2-B6EF-E427C1D5BE07}"/>
              </a:ext>
            </a:extLst>
          </p:cNvPr>
          <p:cNvSpPr txBox="1"/>
          <p:nvPr/>
        </p:nvSpPr>
        <p:spPr>
          <a:xfrm>
            <a:off x="6416027" y="1467847"/>
            <a:ext cx="3279107" cy="4418047"/>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en-US" altLang="ko-KR" sz="900">
                <a:solidFill>
                  <a:srgbClr val="000000"/>
                </a:solidFill>
                <a:latin typeface="Arial" panose="020B0604020202020204" pitchFamily="34" charset="0"/>
                <a:cs typeface="Arial" panose="020B0604020202020204" pitchFamily="34" charset="0"/>
              </a:rPr>
              <a:t>1</a:t>
            </a:r>
            <a:r>
              <a:rPr lang="ko-KR" altLang="en-US" sz="900">
                <a:solidFill>
                  <a:srgbClr val="000000"/>
                </a:solidFill>
                <a:latin typeface="Arial" panose="020B0604020202020204" pitchFamily="34" charset="0"/>
                <a:cs typeface="Arial" panose="020B0604020202020204" pitchFamily="34" charset="0"/>
              </a:rPr>
              <a:t>본부는 </a:t>
            </a:r>
            <a:r>
              <a:rPr lang="en-US" altLang="ko-KR" sz="900">
                <a:solidFill>
                  <a:srgbClr val="000000"/>
                </a:solidFill>
                <a:latin typeface="Arial" panose="020B0604020202020204" pitchFamily="34" charset="0"/>
                <a:cs typeface="Arial" panose="020B0604020202020204" pitchFamily="34" charset="0"/>
              </a:rPr>
              <a:t>B/G, LSB, YES </a:t>
            </a:r>
            <a:r>
              <a:rPr lang="ko-KR" altLang="en-US" sz="900">
                <a:solidFill>
                  <a:srgbClr val="000000"/>
                </a:solidFill>
                <a:latin typeface="Arial" panose="020B0604020202020204" pitchFamily="34" charset="0"/>
                <a:cs typeface="Arial" panose="020B0604020202020204" pitchFamily="34" charset="0"/>
              </a:rPr>
              <a:t>브랜드의 제품에 대한 영업 및 디자인과 마케팅팀</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그리고 온라인팀으로 구성되어 있음</a:t>
            </a: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대상기간동안 브랜드 부문의 인원은 유지되는 한편 마케팅 관련 인원들의 경우 </a:t>
            </a:r>
            <a:r>
              <a:rPr lang="en-US" altLang="ko-KR" sz="900">
                <a:solidFill>
                  <a:srgbClr val="000000"/>
                </a:solidFill>
                <a:latin typeface="Arial" panose="020B0604020202020204" pitchFamily="34" charset="0"/>
                <a:cs typeface="Arial" panose="020B0604020202020204" pitchFamily="34" charset="0"/>
              </a:rPr>
              <a:t>2020</a:t>
            </a:r>
            <a:r>
              <a:rPr lang="ko-KR" altLang="en-US" sz="900">
                <a:solidFill>
                  <a:srgbClr val="000000"/>
                </a:solidFill>
                <a:latin typeface="Arial" panose="020B0604020202020204" pitchFamily="34" charset="0"/>
                <a:cs typeface="Arial" panose="020B0604020202020204" pitchFamily="34" charset="0"/>
              </a:rPr>
              <a:t>년 이후 급격하게 감소했으며 </a:t>
            </a:r>
            <a:r>
              <a:rPr lang="en-US" altLang="ko-KR" sz="900">
                <a:solidFill>
                  <a:srgbClr val="000000"/>
                </a:solidFill>
                <a:latin typeface="Arial" panose="020B0604020202020204" pitchFamily="34" charset="0"/>
                <a:cs typeface="Arial" panose="020B0604020202020204" pitchFamily="34" charset="0"/>
              </a:rPr>
              <a:t>2022</a:t>
            </a:r>
            <a:r>
              <a:rPr lang="ko-KR" altLang="en-US" sz="900">
                <a:solidFill>
                  <a:srgbClr val="000000"/>
                </a:solidFill>
                <a:latin typeface="Arial" panose="020B0604020202020204" pitchFamily="34" charset="0"/>
                <a:cs typeface="Arial" panose="020B0604020202020204" pitchFamily="34" charset="0"/>
              </a:rPr>
              <a:t>년에는 한자리 수 인원으로 축소됨</a:t>
            </a: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사업부로 분류됐던 온라인 부서가 </a:t>
            </a: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12</a:t>
            </a:r>
            <a:r>
              <a:rPr lang="ko-KR" altLang="en-US" sz="900">
                <a:solidFill>
                  <a:srgbClr val="000000"/>
                </a:solidFill>
                <a:latin typeface="Arial" panose="020B0604020202020204" pitchFamily="34" charset="0"/>
                <a:cs typeface="Arial" panose="020B0604020202020204" pitchFamily="34" charset="0"/>
              </a:rPr>
              <a:t>월부터 관리부로 이전된 것으로 파악됨</a:t>
            </a: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en-US" altLang="ko-KR" sz="900">
                <a:solidFill>
                  <a:srgbClr val="000000"/>
                </a:solidFill>
                <a:latin typeface="Arial" panose="020B0604020202020204" pitchFamily="34" charset="0"/>
                <a:cs typeface="Arial" panose="020B0604020202020204" pitchFamily="34" charset="0"/>
              </a:rPr>
              <a:t>2</a:t>
            </a:r>
            <a:r>
              <a:rPr lang="ko-KR" altLang="en-US" sz="900">
                <a:solidFill>
                  <a:srgbClr val="000000"/>
                </a:solidFill>
                <a:latin typeface="Arial" panose="020B0604020202020204" pitchFamily="34" charset="0"/>
                <a:cs typeface="Arial" panose="020B0604020202020204" pitchFamily="34" charset="0"/>
              </a:rPr>
              <a:t>본부는 </a:t>
            </a:r>
            <a:r>
              <a:rPr lang="en-US" altLang="ko-KR" sz="900">
                <a:solidFill>
                  <a:srgbClr val="000000"/>
                </a:solidFill>
                <a:latin typeface="Arial" panose="020B0604020202020204" pitchFamily="34" charset="0"/>
                <a:cs typeface="Arial" panose="020B0604020202020204" pitchFamily="34" charset="0"/>
              </a:rPr>
              <a:t>J/D </a:t>
            </a:r>
            <a:r>
              <a:rPr lang="ko-KR" altLang="en-US" sz="900">
                <a:solidFill>
                  <a:srgbClr val="000000"/>
                </a:solidFill>
                <a:latin typeface="Arial" panose="020B0604020202020204" pitchFamily="34" charset="0"/>
                <a:cs typeface="Arial" panose="020B0604020202020204" pitchFamily="34" charset="0"/>
              </a:rPr>
              <a:t>브랜드의 제품에 대한 영업 및 디자인을 담당하는 부서와 리테일 및 판매관련 업무를 수행하는 부서로 구성되어 있음</a:t>
            </a: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en-US" altLang="ko-KR" sz="900">
                <a:solidFill>
                  <a:srgbClr val="000000"/>
                </a:solidFill>
                <a:latin typeface="Arial" panose="020B0604020202020204" pitchFamily="34" charset="0"/>
                <a:cs typeface="Arial" panose="020B0604020202020204" pitchFamily="34" charset="0"/>
              </a:rPr>
              <a:t>J/D</a:t>
            </a:r>
            <a:r>
              <a:rPr lang="ko-KR" altLang="en-US" sz="900">
                <a:solidFill>
                  <a:srgbClr val="000000"/>
                </a:solidFill>
                <a:latin typeface="Arial" panose="020B0604020202020204" pitchFamily="34" charset="0"/>
                <a:cs typeface="Arial" panose="020B0604020202020204" pitchFamily="34" charset="0"/>
              </a:rPr>
              <a:t> 브랜드의 경우 인원이 소폭 감소하였으나 </a:t>
            </a:r>
            <a:r>
              <a:rPr lang="en-US" altLang="ko-KR" sz="900">
                <a:solidFill>
                  <a:srgbClr val="000000"/>
                </a:solidFill>
                <a:latin typeface="Arial" panose="020B0604020202020204" pitchFamily="34" charset="0"/>
                <a:cs typeface="Arial" panose="020B0604020202020204" pitchFamily="34" charset="0"/>
              </a:rPr>
              <a:t>2</a:t>
            </a:r>
            <a:r>
              <a:rPr lang="ko-KR" altLang="en-US" sz="900">
                <a:solidFill>
                  <a:srgbClr val="000000"/>
                </a:solidFill>
                <a:latin typeface="Arial" panose="020B0604020202020204" pitchFamily="34" charset="0"/>
                <a:cs typeface="Arial" panose="020B0604020202020204" pitchFamily="34" charset="0"/>
              </a:rPr>
              <a:t>본부내 다른 부서와 비교 시 인원이 대상기간동안 유지되는 편임</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리테일 부문의 경우 </a:t>
            </a:r>
            <a:r>
              <a:rPr lang="en-US" altLang="ko-KR" sz="900">
                <a:solidFill>
                  <a:srgbClr val="000000"/>
                </a:solidFill>
                <a:latin typeface="Arial" panose="020B0604020202020204" pitchFamily="34" charset="0"/>
                <a:cs typeface="Arial" panose="020B0604020202020204" pitchFamily="34" charset="0"/>
              </a:rPr>
              <a:t>2019</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41</a:t>
            </a:r>
            <a:r>
              <a:rPr lang="ko-KR" altLang="en-US" sz="900">
                <a:solidFill>
                  <a:srgbClr val="000000"/>
                </a:solidFill>
                <a:latin typeface="Arial" panose="020B0604020202020204" pitchFamily="34" charset="0"/>
                <a:cs typeface="Arial" panose="020B0604020202020204" pitchFamily="34" charset="0"/>
              </a:rPr>
              <a:t>명에서 </a:t>
            </a:r>
            <a:r>
              <a:rPr lang="en-US" altLang="ko-KR" sz="900">
                <a:solidFill>
                  <a:srgbClr val="000000"/>
                </a:solidFill>
                <a:latin typeface="Arial" panose="020B0604020202020204" pitchFamily="34" charset="0"/>
                <a:cs typeface="Arial" panose="020B0604020202020204" pitchFamily="34" charset="0"/>
              </a:rPr>
              <a:t>2022</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27</a:t>
            </a:r>
            <a:r>
              <a:rPr lang="ko-KR" altLang="en-US" sz="900">
                <a:solidFill>
                  <a:srgbClr val="000000"/>
                </a:solidFill>
                <a:latin typeface="Arial" panose="020B0604020202020204" pitchFamily="34" charset="0"/>
                <a:cs typeface="Arial" panose="020B0604020202020204" pitchFamily="34" charset="0"/>
              </a:rPr>
              <a:t>명으로 크게 감소함</a:t>
            </a: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판매채널</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백화점</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할인점</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홈쇼핑</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의 경우 </a:t>
            </a: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년에 모두 인원이 크게 감소하였으며 특히 할인점 부서는 </a:t>
            </a: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년부터</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홈쇼핑 부서는 </a:t>
            </a:r>
            <a:r>
              <a:rPr lang="en-US" altLang="ko-KR" sz="900">
                <a:solidFill>
                  <a:srgbClr val="000000"/>
                </a:solidFill>
                <a:latin typeface="Arial" panose="020B0604020202020204" pitchFamily="34" charset="0"/>
                <a:cs typeface="Arial" panose="020B0604020202020204" pitchFamily="34" charset="0"/>
              </a:rPr>
              <a:t>2022</a:t>
            </a:r>
            <a:r>
              <a:rPr lang="ko-KR" altLang="en-US" sz="900">
                <a:solidFill>
                  <a:srgbClr val="000000"/>
                </a:solidFill>
                <a:latin typeface="Arial" panose="020B0604020202020204" pitchFamily="34" charset="0"/>
                <a:cs typeface="Arial" panose="020B0604020202020204" pitchFamily="34" charset="0"/>
              </a:rPr>
              <a:t>년부터 부서 내 인원이 존재하지 아니함</a:t>
            </a: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생산본부의 경우 생산관련 업무</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샘플제작</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수선</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그리고 상품 디자인 등의 업무를 수행하고 있는 것으로 보임</a:t>
            </a:r>
            <a:r>
              <a:rPr lang="en-US" altLang="ko-KR" sz="900">
                <a:solidFill>
                  <a:srgbClr val="000000"/>
                </a:solidFill>
                <a:latin typeface="Arial" panose="020B0604020202020204" pitchFamily="34" charset="0"/>
                <a:cs typeface="Arial" panose="020B0604020202020204" pitchFamily="34" charset="0"/>
              </a:rPr>
              <a:t>. 2021</a:t>
            </a:r>
            <a:r>
              <a:rPr lang="ko-KR" altLang="en-US" sz="900">
                <a:solidFill>
                  <a:srgbClr val="000000"/>
                </a:solidFill>
                <a:latin typeface="Arial" panose="020B0604020202020204" pitchFamily="34" charset="0"/>
                <a:cs typeface="Arial" panose="020B0604020202020204" pitchFamily="34" charset="0"/>
              </a:rPr>
              <a:t>년 중 인원 감축이 있었으며</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a:t>
            </a:r>
            <a:r>
              <a:rPr lang="en-US" altLang="ko-KR" sz="900">
                <a:solidFill>
                  <a:srgbClr val="000000"/>
                </a:solidFill>
                <a:latin typeface="Arial" panose="020B0604020202020204" pitchFamily="34" charset="0"/>
                <a:cs typeface="Arial" panose="020B0604020202020204" pitchFamily="34" charset="0"/>
              </a:rPr>
              <a:t>2020</a:t>
            </a:r>
            <a:r>
              <a:rPr lang="ko-KR" altLang="en-US" sz="900">
                <a:solidFill>
                  <a:srgbClr val="000000"/>
                </a:solidFill>
                <a:latin typeface="Arial" panose="020B0604020202020204" pitchFamily="34" charset="0"/>
                <a:cs typeface="Arial" panose="020B0604020202020204" pitchFamily="34" charset="0"/>
              </a:rPr>
              <a:t>년 평균 </a:t>
            </a:r>
            <a:r>
              <a:rPr lang="en-US" altLang="ko-KR" sz="900">
                <a:solidFill>
                  <a:srgbClr val="000000"/>
                </a:solidFill>
                <a:latin typeface="Arial" panose="020B0604020202020204" pitchFamily="34" charset="0"/>
                <a:cs typeface="Arial" panose="020B0604020202020204" pitchFamily="34" charset="0"/>
              </a:rPr>
              <a:t>64</a:t>
            </a:r>
            <a:r>
              <a:rPr lang="ko-KR" altLang="en-US" sz="900">
                <a:solidFill>
                  <a:srgbClr val="000000"/>
                </a:solidFill>
                <a:latin typeface="Arial" panose="020B0604020202020204" pitchFamily="34" charset="0"/>
                <a:cs typeface="Arial" panose="020B0604020202020204" pitchFamily="34" charset="0"/>
              </a:rPr>
              <a:t>명에서 </a:t>
            </a:r>
            <a:r>
              <a:rPr lang="en-US" altLang="ko-KR" sz="900">
                <a:solidFill>
                  <a:srgbClr val="000000"/>
                </a:solidFill>
                <a:latin typeface="Arial" panose="020B0604020202020204" pitchFamily="34" charset="0"/>
                <a:cs typeface="Arial" panose="020B0604020202020204" pitchFamily="34" charset="0"/>
              </a:rPr>
              <a:t>2022</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29</a:t>
            </a:r>
            <a:r>
              <a:rPr lang="ko-KR" altLang="en-US" sz="900">
                <a:solidFill>
                  <a:srgbClr val="000000"/>
                </a:solidFill>
                <a:latin typeface="Arial" panose="020B0604020202020204" pitchFamily="34" charset="0"/>
                <a:cs typeface="Arial" panose="020B0604020202020204" pitchFamily="34" charset="0"/>
              </a:rPr>
              <a:t>명까지 인원 수가 감소하였음</a:t>
            </a: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생산본부 내 공통부서의 경우 디자인지원</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영업지원</a:t>
            </a:r>
            <a:r>
              <a:rPr lang="en-US" altLang="ko-KR" sz="900">
                <a:solidFill>
                  <a:srgbClr val="000000"/>
                </a:solidFill>
                <a:latin typeface="Arial" panose="020B0604020202020204" pitchFamily="34" charset="0"/>
                <a:cs typeface="Arial" panose="020B0604020202020204" pitchFamily="34" charset="0"/>
              </a:rPr>
              <a:t>, S/C</a:t>
            </a:r>
            <a:r>
              <a:rPr lang="ko-KR" altLang="en-US" sz="900">
                <a:solidFill>
                  <a:srgbClr val="000000"/>
                </a:solidFill>
                <a:latin typeface="Arial" panose="020B0604020202020204" pitchFamily="34" charset="0"/>
                <a:cs typeface="Arial" panose="020B0604020202020204" pitchFamily="34" charset="0"/>
              </a:rPr>
              <a:t>부문 등이 있으며</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평균 인원수는 </a:t>
            </a:r>
            <a:r>
              <a:rPr lang="en-US" altLang="ko-KR" sz="900">
                <a:solidFill>
                  <a:srgbClr val="000000"/>
                </a:solidFill>
                <a:latin typeface="Arial" panose="020B0604020202020204" pitchFamily="34" charset="0"/>
                <a:cs typeface="Arial" panose="020B0604020202020204" pitchFamily="34" charset="0"/>
              </a:rPr>
              <a:t>2019</a:t>
            </a:r>
            <a:r>
              <a:rPr lang="ko-KR" altLang="en-US" sz="900">
                <a:solidFill>
                  <a:srgbClr val="000000"/>
                </a:solidFill>
                <a:latin typeface="Arial" panose="020B0604020202020204" pitchFamily="34" charset="0"/>
                <a:cs typeface="Arial" panose="020B0604020202020204" pitchFamily="34" charset="0"/>
              </a:rPr>
              <a:t>년 이후 감소하여 </a:t>
            </a:r>
            <a:r>
              <a:rPr lang="en-US" altLang="ko-KR" sz="900">
                <a:solidFill>
                  <a:srgbClr val="000000"/>
                </a:solidFill>
                <a:latin typeface="Arial" panose="020B0604020202020204" pitchFamily="34" charset="0"/>
                <a:cs typeface="Arial" panose="020B0604020202020204" pitchFamily="34" charset="0"/>
              </a:rPr>
              <a:t>2022</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1</a:t>
            </a:r>
            <a:r>
              <a:rPr lang="ko-KR" altLang="en-US" sz="900">
                <a:solidFill>
                  <a:srgbClr val="000000"/>
                </a:solidFill>
                <a:latin typeface="Arial" panose="020B0604020202020204" pitchFamily="34" charset="0"/>
                <a:cs typeface="Arial" panose="020B0604020202020204" pitchFamily="34" charset="0"/>
              </a:rPr>
              <a:t>명 재직중임</a:t>
            </a: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사업부의 경우 제품 브랜드 담당 인원규모는 유지되나 마케팅</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판매채널</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생산본부의 규모는 </a:t>
            </a:r>
            <a:r>
              <a:rPr lang="en-US" altLang="ko-KR" sz="1000" b="1">
                <a:solidFill>
                  <a:srgbClr val="002997"/>
                </a:solidFill>
                <a:latin typeface="Arial" panose="020B0604020202020204" pitchFamily="34" charset="0"/>
                <a:ea typeface="+mj-ea"/>
                <a:cs typeface="Arial" panose="020B0604020202020204" pitchFamily="34" charset="0"/>
              </a:rPr>
              <a:t>2021</a:t>
            </a:r>
            <a:r>
              <a:rPr lang="ko-KR" altLang="en-US" sz="1000" b="1">
                <a:solidFill>
                  <a:srgbClr val="002997"/>
                </a:solidFill>
                <a:latin typeface="Arial" panose="020B0604020202020204" pitchFamily="34" charset="0"/>
                <a:ea typeface="+mj-ea"/>
                <a:cs typeface="Arial" panose="020B0604020202020204" pitchFamily="34" charset="0"/>
              </a:rPr>
              <a:t>년부터 지속적인 감축이 있었으며 사업부 총인원은 </a:t>
            </a:r>
            <a:r>
              <a:rPr lang="en-US" altLang="ko-KR" sz="1000" b="1">
                <a:solidFill>
                  <a:srgbClr val="002997"/>
                </a:solidFill>
                <a:latin typeface="Arial" panose="020B0604020202020204" pitchFamily="34" charset="0"/>
                <a:ea typeface="+mj-ea"/>
                <a:cs typeface="Arial" panose="020B0604020202020204" pitchFamily="34" charset="0"/>
              </a:rPr>
              <a:t>2019</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233</a:t>
            </a:r>
            <a:r>
              <a:rPr lang="ko-KR" altLang="en-US" sz="1000" b="1">
                <a:solidFill>
                  <a:srgbClr val="002997"/>
                </a:solidFill>
                <a:latin typeface="Arial" panose="020B0604020202020204" pitchFamily="34" charset="0"/>
                <a:ea typeface="+mj-ea"/>
                <a:cs typeface="Arial" panose="020B0604020202020204" pitchFamily="34" charset="0"/>
              </a:rPr>
              <a:t>명에서 </a:t>
            </a:r>
            <a:r>
              <a:rPr lang="en-US" altLang="ko-KR" sz="1000" b="1">
                <a:solidFill>
                  <a:srgbClr val="002997"/>
                </a:solidFill>
                <a:latin typeface="Arial" panose="020B0604020202020204" pitchFamily="34" charset="0"/>
                <a:ea typeface="+mj-ea"/>
                <a:cs typeface="Arial" panose="020B0604020202020204" pitchFamily="34" charset="0"/>
              </a:rPr>
              <a:t>2022</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6</a:t>
            </a:r>
            <a:r>
              <a:rPr lang="ko-KR" altLang="en-US" sz="1000" b="1">
                <a:solidFill>
                  <a:srgbClr val="002997"/>
                </a:solidFill>
                <a:latin typeface="Arial" panose="020B0604020202020204" pitchFamily="34" charset="0"/>
                <a:ea typeface="+mj-ea"/>
                <a:cs typeface="Arial" panose="020B0604020202020204" pitchFamily="34" charset="0"/>
              </a:rPr>
              <a:t>월 기준 </a:t>
            </a:r>
            <a:r>
              <a:rPr lang="en-US" altLang="ko-KR" sz="1000" b="1">
                <a:solidFill>
                  <a:srgbClr val="002997"/>
                </a:solidFill>
                <a:latin typeface="Arial" panose="020B0604020202020204" pitchFamily="34" charset="0"/>
                <a:ea typeface="+mj-ea"/>
                <a:cs typeface="Arial" panose="020B0604020202020204" pitchFamily="34" charset="0"/>
              </a:rPr>
              <a:t>118</a:t>
            </a:r>
            <a:r>
              <a:rPr lang="ko-KR" altLang="en-US" sz="1000" b="1">
                <a:solidFill>
                  <a:srgbClr val="002997"/>
                </a:solidFill>
                <a:latin typeface="Arial" panose="020B0604020202020204" pitchFamily="34" charset="0"/>
                <a:ea typeface="+mj-ea"/>
                <a:cs typeface="Arial" panose="020B0604020202020204" pitchFamily="34" charset="0"/>
              </a:rPr>
              <a:t>명으로 감소함</a:t>
            </a:r>
            <a:endParaRPr lang="en-US" altLang="ko-KR" sz="1000" b="1">
              <a:solidFill>
                <a:srgbClr val="002997"/>
              </a:solidFill>
              <a:latin typeface="Arial" panose="020B0604020202020204" pitchFamily="34" charset="0"/>
              <a:ea typeface="+mj-ea"/>
              <a:cs typeface="Arial" panose="020B0604020202020204" pitchFamily="34" charset="0"/>
            </a:endParaRPr>
          </a:p>
        </p:txBody>
      </p:sp>
      <p:sp>
        <p:nvSpPr>
          <p:cNvPr id="17" name="직사각형 119">
            <a:extLst>
              <a:ext uri="{FF2B5EF4-FFF2-40B4-BE49-F238E27FC236}">
                <a16:creationId xmlns:a16="http://schemas.microsoft.com/office/drawing/2014/main" id="{53E554AE-088B-456B-B547-05285487D65A}"/>
              </a:ext>
            </a:extLst>
          </p:cNvPr>
          <p:cNvSpPr/>
          <p:nvPr/>
        </p:nvSpPr>
        <p:spPr bwMode="auto">
          <a:xfrm>
            <a:off x="454912" y="6065508"/>
            <a:ext cx="2225867" cy="144000"/>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700">
                <a:solidFill>
                  <a:prstClr val="black"/>
                </a:solidFill>
                <a:latin typeface="Arial" panose="020B0604020202020204" pitchFamily="34" charset="0"/>
                <a:ea typeface="+mj-ea"/>
                <a:cs typeface="Arial" panose="020B0604020202020204" pitchFamily="34" charset="0"/>
              </a:rPr>
              <a:t>Note 1: 2022</a:t>
            </a:r>
            <a:r>
              <a:rPr lang="ko-KR" altLang="en-US" sz="700">
                <a:solidFill>
                  <a:prstClr val="black"/>
                </a:solidFill>
                <a:latin typeface="Arial" panose="020B0604020202020204" pitchFamily="34" charset="0"/>
                <a:ea typeface="+mj-ea"/>
                <a:cs typeface="Arial" panose="020B0604020202020204" pitchFamily="34" charset="0"/>
              </a:rPr>
              <a:t>년 평균임금은</a:t>
            </a:r>
            <a:r>
              <a:rPr lang="en-US" altLang="ko-KR" sz="700">
                <a:solidFill>
                  <a:prstClr val="black"/>
                </a:solidFill>
                <a:latin typeface="Arial" panose="020B0604020202020204" pitchFamily="34" charset="0"/>
                <a:ea typeface="+mj-ea"/>
                <a:cs typeface="Arial" panose="020B0604020202020204" pitchFamily="34" charset="0"/>
              </a:rPr>
              <a:t> </a:t>
            </a:r>
            <a:r>
              <a:rPr lang="ko-KR" altLang="en-US" sz="700">
                <a:solidFill>
                  <a:prstClr val="black"/>
                </a:solidFill>
                <a:latin typeface="Arial" panose="020B0604020202020204" pitchFamily="34" charset="0"/>
                <a:ea typeface="+mj-ea"/>
                <a:cs typeface="Arial" panose="020B0604020202020204" pitchFamily="34" charset="0"/>
              </a:rPr>
              <a:t>연환산으로 계산함</a:t>
            </a:r>
            <a:endParaRPr lang="en-US" altLang="ko-KR" sz="800">
              <a:solidFill>
                <a:prstClr val="black"/>
              </a:solidFill>
              <a:latin typeface="Arial" panose="020B0604020202020204" pitchFamily="34" charset="0"/>
              <a:ea typeface="+mj-ea"/>
              <a:cs typeface="Arial" panose="020B0604020202020204" pitchFamily="34" charset="0"/>
            </a:endParaRPr>
          </a:p>
        </p:txBody>
      </p:sp>
      <p:sp>
        <p:nvSpPr>
          <p:cNvPr id="31" name="순서도: 연결자 30">
            <a:extLst>
              <a:ext uri="{FF2B5EF4-FFF2-40B4-BE49-F238E27FC236}">
                <a16:creationId xmlns:a16="http://schemas.microsoft.com/office/drawing/2014/main" id="{B5E7A9C5-596C-4A08-8812-D9F8F48CC5B4}"/>
              </a:ext>
            </a:extLst>
          </p:cNvPr>
          <p:cNvSpPr/>
          <p:nvPr/>
        </p:nvSpPr>
        <p:spPr bwMode="auto">
          <a:xfrm>
            <a:off x="6421659" y="157793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33" name="직사각형 32">
            <a:extLst>
              <a:ext uri="{FF2B5EF4-FFF2-40B4-BE49-F238E27FC236}">
                <a16:creationId xmlns:a16="http://schemas.microsoft.com/office/drawing/2014/main" id="{AF348C6E-6B79-49F3-9B6C-3BEC3F8A3CC0}"/>
              </a:ext>
            </a:extLst>
          </p:cNvPr>
          <p:cNvSpPr/>
          <p:nvPr/>
        </p:nvSpPr>
        <p:spPr>
          <a:xfrm>
            <a:off x="781297" y="3455455"/>
            <a:ext cx="778658" cy="85485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37" name="순서도: 연결자 36">
            <a:extLst>
              <a:ext uri="{FF2B5EF4-FFF2-40B4-BE49-F238E27FC236}">
                <a16:creationId xmlns:a16="http://schemas.microsoft.com/office/drawing/2014/main" id="{50B01B4C-4177-4FB0-A4D8-41BDD3AC0CE5}"/>
              </a:ext>
            </a:extLst>
          </p:cNvPr>
          <p:cNvSpPr/>
          <p:nvPr/>
        </p:nvSpPr>
        <p:spPr bwMode="auto">
          <a:xfrm>
            <a:off x="640739" y="345545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39" name="순서도: 연결자 38">
            <a:extLst>
              <a:ext uri="{FF2B5EF4-FFF2-40B4-BE49-F238E27FC236}">
                <a16:creationId xmlns:a16="http://schemas.microsoft.com/office/drawing/2014/main" id="{3197FD61-6CA9-46A7-9E51-B0A01BC1E32C}"/>
              </a:ext>
            </a:extLst>
          </p:cNvPr>
          <p:cNvSpPr/>
          <p:nvPr/>
        </p:nvSpPr>
        <p:spPr bwMode="auto">
          <a:xfrm>
            <a:off x="6410740" y="286429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5</a:t>
            </a:r>
            <a:endParaRPr lang="ko-KR" altLang="en-US" sz="800" b="1" kern="0">
              <a:solidFill>
                <a:srgbClr val="FFFFFF"/>
              </a:solidFill>
              <a:cs typeface="Arial" panose="020B0604020202020204" pitchFamily="34" charset="0"/>
            </a:endParaRPr>
          </a:p>
        </p:txBody>
      </p:sp>
      <p:sp>
        <p:nvSpPr>
          <p:cNvPr id="20" name="직사각형 19">
            <a:extLst>
              <a:ext uri="{FF2B5EF4-FFF2-40B4-BE49-F238E27FC236}">
                <a16:creationId xmlns:a16="http://schemas.microsoft.com/office/drawing/2014/main" id="{5B7A3C5C-A17E-4FA7-9A29-FFA25370DD2A}"/>
              </a:ext>
            </a:extLst>
          </p:cNvPr>
          <p:cNvSpPr/>
          <p:nvPr/>
        </p:nvSpPr>
        <p:spPr>
          <a:xfrm>
            <a:off x="781297" y="4457700"/>
            <a:ext cx="771038" cy="100173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24" name="직사각형 23">
            <a:extLst>
              <a:ext uri="{FF2B5EF4-FFF2-40B4-BE49-F238E27FC236}">
                <a16:creationId xmlns:a16="http://schemas.microsoft.com/office/drawing/2014/main" id="{1EFA5092-0585-4091-B8F3-A0890BB94070}"/>
              </a:ext>
            </a:extLst>
          </p:cNvPr>
          <p:cNvSpPr/>
          <p:nvPr/>
        </p:nvSpPr>
        <p:spPr>
          <a:xfrm>
            <a:off x="674159" y="5453071"/>
            <a:ext cx="878176" cy="15025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18" name="순서도: 연결자 17">
            <a:extLst>
              <a:ext uri="{FF2B5EF4-FFF2-40B4-BE49-F238E27FC236}">
                <a16:creationId xmlns:a16="http://schemas.microsoft.com/office/drawing/2014/main" id="{D3D21B69-F1B4-40A9-9438-56D93BB4B59F}"/>
              </a:ext>
            </a:extLst>
          </p:cNvPr>
          <p:cNvSpPr/>
          <p:nvPr/>
        </p:nvSpPr>
        <p:spPr bwMode="auto">
          <a:xfrm>
            <a:off x="643851" y="440572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5</a:t>
            </a:r>
            <a:endParaRPr lang="ko-KR" altLang="en-US" sz="800" b="1" kern="0">
              <a:solidFill>
                <a:srgbClr val="FFFFFF"/>
              </a:solidFill>
              <a:cs typeface="Arial" panose="020B0604020202020204" pitchFamily="34" charset="0"/>
            </a:endParaRPr>
          </a:p>
        </p:txBody>
      </p:sp>
      <p:sp>
        <p:nvSpPr>
          <p:cNvPr id="22" name="순서도: 연결자 21">
            <a:extLst>
              <a:ext uri="{FF2B5EF4-FFF2-40B4-BE49-F238E27FC236}">
                <a16:creationId xmlns:a16="http://schemas.microsoft.com/office/drawing/2014/main" id="{B409687B-E013-4E04-9184-61C4487F2E54}"/>
              </a:ext>
            </a:extLst>
          </p:cNvPr>
          <p:cNvSpPr/>
          <p:nvPr/>
        </p:nvSpPr>
        <p:spPr bwMode="auto">
          <a:xfrm>
            <a:off x="523730" y="545246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6</a:t>
            </a:r>
            <a:endParaRPr lang="ko-KR" altLang="en-US" sz="800" b="1" kern="0">
              <a:solidFill>
                <a:srgbClr val="FFFFFF"/>
              </a:solidFill>
              <a:cs typeface="Arial" panose="020B0604020202020204" pitchFamily="34" charset="0"/>
            </a:endParaRPr>
          </a:p>
        </p:txBody>
      </p:sp>
      <p:sp>
        <p:nvSpPr>
          <p:cNvPr id="25" name="순서도: 연결자 24">
            <a:extLst>
              <a:ext uri="{FF2B5EF4-FFF2-40B4-BE49-F238E27FC236}">
                <a16:creationId xmlns:a16="http://schemas.microsoft.com/office/drawing/2014/main" id="{5E3FA898-91CE-419D-B780-8B0ED0850D11}"/>
              </a:ext>
            </a:extLst>
          </p:cNvPr>
          <p:cNvSpPr/>
          <p:nvPr/>
        </p:nvSpPr>
        <p:spPr bwMode="auto">
          <a:xfrm>
            <a:off x="6410817" y="462325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6</a:t>
            </a:r>
            <a:endParaRPr lang="ko-KR" altLang="en-US" sz="800" b="1" kern="0">
              <a:solidFill>
                <a:srgbClr val="FFFFFF"/>
              </a:solidFill>
              <a:cs typeface="Arial" panose="020B0604020202020204" pitchFamily="34" charset="0"/>
            </a:endParaRPr>
          </a:p>
        </p:txBody>
      </p:sp>
      <p:sp>
        <p:nvSpPr>
          <p:cNvPr id="26" name="직사각형 119">
            <a:extLst>
              <a:ext uri="{FF2B5EF4-FFF2-40B4-BE49-F238E27FC236}">
                <a16:creationId xmlns:a16="http://schemas.microsoft.com/office/drawing/2014/main" id="{2EE9101E-A621-4010-9B98-20A2218A2B09}"/>
              </a:ext>
            </a:extLst>
          </p:cNvPr>
          <p:cNvSpPr/>
          <p:nvPr/>
        </p:nvSpPr>
        <p:spPr bwMode="auto">
          <a:xfrm>
            <a:off x="4114834" y="5983748"/>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700">
                <a:solidFill>
                  <a:prstClr val="black"/>
                </a:solidFill>
                <a:latin typeface="Arial" panose="020B0604020202020204" pitchFamily="34" charset="0"/>
                <a:ea typeface="+mj-ea"/>
                <a:cs typeface="Arial" panose="020B0604020202020204" pitchFamily="34" charset="0"/>
              </a:rPr>
              <a:t>(Source: VDR 2.2.1 </a:t>
            </a:r>
            <a:r>
              <a:rPr lang="ko-KR" altLang="en-US" sz="700">
                <a:solidFill>
                  <a:prstClr val="black"/>
                </a:solidFill>
                <a:latin typeface="Arial" panose="020B0604020202020204" pitchFamily="34" charset="0"/>
                <a:ea typeface="+mj-ea"/>
                <a:cs typeface="Arial" panose="020B0604020202020204" pitchFamily="34" charset="0"/>
              </a:rPr>
              <a:t>급여대장 </a:t>
            </a:r>
            <a:r>
              <a:rPr lang="en-US" altLang="ko-KR" sz="700">
                <a:solidFill>
                  <a:prstClr val="black"/>
                </a:solidFill>
                <a:latin typeface="Arial" panose="020B0604020202020204" pitchFamily="34" charset="0"/>
                <a:ea typeface="+mj-ea"/>
                <a:cs typeface="Arial" panose="020B0604020202020204" pitchFamily="34" charset="0"/>
              </a:rPr>
              <a:t>&amp; KPMG Analysis)</a:t>
            </a:r>
            <a:endParaRPr lang="en-US" altLang="ko-KR" sz="80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690626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27E8A17B-A2A0-4140-B46F-515F07BED81C}"/>
              </a:ext>
            </a:extLst>
          </p:cNvPr>
          <p:cNvGraphicFramePr>
            <a:graphicFrameLocks noGrp="1"/>
          </p:cNvGraphicFramePr>
          <p:nvPr/>
        </p:nvGraphicFramePr>
        <p:xfrm>
          <a:off x="496800" y="1418400"/>
          <a:ext cx="5796000" cy="4838400"/>
        </p:xfrm>
        <a:graphic>
          <a:graphicData uri="http://schemas.openxmlformats.org/drawingml/2006/table">
            <a:tbl>
              <a:tblPr/>
              <a:tblGrid>
                <a:gridCol w="112843">
                  <a:extLst>
                    <a:ext uri="{9D8B030D-6E8A-4147-A177-3AD203B41FA5}">
                      <a16:colId xmlns:a16="http://schemas.microsoft.com/office/drawing/2014/main" val="1402849226"/>
                    </a:ext>
                  </a:extLst>
                </a:gridCol>
                <a:gridCol w="112843">
                  <a:extLst>
                    <a:ext uri="{9D8B030D-6E8A-4147-A177-3AD203B41FA5}">
                      <a16:colId xmlns:a16="http://schemas.microsoft.com/office/drawing/2014/main" val="2102499339"/>
                    </a:ext>
                  </a:extLst>
                </a:gridCol>
                <a:gridCol w="839614">
                  <a:extLst>
                    <a:ext uri="{9D8B030D-6E8A-4147-A177-3AD203B41FA5}">
                      <a16:colId xmlns:a16="http://schemas.microsoft.com/office/drawing/2014/main" val="3489560721"/>
                    </a:ext>
                  </a:extLst>
                </a:gridCol>
                <a:gridCol w="394225">
                  <a:extLst>
                    <a:ext uri="{9D8B030D-6E8A-4147-A177-3AD203B41FA5}">
                      <a16:colId xmlns:a16="http://schemas.microsoft.com/office/drawing/2014/main" val="1926984223"/>
                    </a:ext>
                  </a:extLst>
                </a:gridCol>
                <a:gridCol w="394225">
                  <a:extLst>
                    <a:ext uri="{9D8B030D-6E8A-4147-A177-3AD203B41FA5}">
                      <a16:colId xmlns:a16="http://schemas.microsoft.com/office/drawing/2014/main" val="3517509508"/>
                    </a:ext>
                  </a:extLst>
                </a:gridCol>
                <a:gridCol w="394225">
                  <a:extLst>
                    <a:ext uri="{9D8B030D-6E8A-4147-A177-3AD203B41FA5}">
                      <a16:colId xmlns:a16="http://schemas.microsoft.com/office/drawing/2014/main" val="4165582708"/>
                    </a:ext>
                  </a:extLst>
                </a:gridCol>
                <a:gridCol w="394225">
                  <a:extLst>
                    <a:ext uri="{9D8B030D-6E8A-4147-A177-3AD203B41FA5}">
                      <a16:colId xmlns:a16="http://schemas.microsoft.com/office/drawing/2014/main" val="1593407171"/>
                    </a:ext>
                  </a:extLst>
                </a:gridCol>
                <a:gridCol w="394225">
                  <a:extLst>
                    <a:ext uri="{9D8B030D-6E8A-4147-A177-3AD203B41FA5}">
                      <a16:colId xmlns:a16="http://schemas.microsoft.com/office/drawing/2014/main" val="4175930404"/>
                    </a:ext>
                  </a:extLst>
                </a:gridCol>
                <a:gridCol w="394225">
                  <a:extLst>
                    <a:ext uri="{9D8B030D-6E8A-4147-A177-3AD203B41FA5}">
                      <a16:colId xmlns:a16="http://schemas.microsoft.com/office/drawing/2014/main" val="3888454746"/>
                    </a:ext>
                  </a:extLst>
                </a:gridCol>
                <a:gridCol w="394225">
                  <a:extLst>
                    <a:ext uri="{9D8B030D-6E8A-4147-A177-3AD203B41FA5}">
                      <a16:colId xmlns:a16="http://schemas.microsoft.com/office/drawing/2014/main" val="702862121"/>
                    </a:ext>
                  </a:extLst>
                </a:gridCol>
                <a:gridCol w="394225">
                  <a:extLst>
                    <a:ext uri="{9D8B030D-6E8A-4147-A177-3AD203B41FA5}">
                      <a16:colId xmlns:a16="http://schemas.microsoft.com/office/drawing/2014/main" val="3107536521"/>
                    </a:ext>
                  </a:extLst>
                </a:gridCol>
                <a:gridCol w="394225">
                  <a:extLst>
                    <a:ext uri="{9D8B030D-6E8A-4147-A177-3AD203B41FA5}">
                      <a16:colId xmlns:a16="http://schemas.microsoft.com/office/drawing/2014/main" val="4240081191"/>
                    </a:ext>
                  </a:extLst>
                </a:gridCol>
                <a:gridCol w="394225">
                  <a:extLst>
                    <a:ext uri="{9D8B030D-6E8A-4147-A177-3AD203B41FA5}">
                      <a16:colId xmlns:a16="http://schemas.microsoft.com/office/drawing/2014/main" val="2399232215"/>
                    </a:ext>
                  </a:extLst>
                </a:gridCol>
                <a:gridCol w="394225">
                  <a:extLst>
                    <a:ext uri="{9D8B030D-6E8A-4147-A177-3AD203B41FA5}">
                      <a16:colId xmlns:a16="http://schemas.microsoft.com/office/drawing/2014/main" val="3275746238"/>
                    </a:ext>
                  </a:extLst>
                </a:gridCol>
                <a:gridCol w="394225">
                  <a:extLst>
                    <a:ext uri="{9D8B030D-6E8A-4147-A177-3AD203B41FA5}">
                      <a16:colId xmlns:a16="http://schemas.microsoft.com/office/drawing/2014/main" val="2280438258"/>
                    </a:ext>
                  </a:extLst>
                </a:gridCol>
              </a:tblGrid>
              <a:tr h="151200">
                <a:tc gridSpan="3">
                  <a:txBody>
                    <a:bodyPr/>
                    <a:lstStyle/>
                    <a:p>
                      <a:pPr algn="l"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부서별 </a:t>
                      </a:r>
                      <a:r>
                        <a:rPr lang="en-US" sz="800" b="1" i="0" u="none" strike="noStrike">
                          <a:solidFill>
                            <a:srgbClr val="FFFFFF"/>
                          </a:solidFill>
                          <a:effectLst/>
                          <a:latin typeface="Arial" panose="020B0604020202020204" pitchFamily="34" charset="0"/>
                          <a:ea typeface="+mn-ea"/>
                          <a:cs typeface="Arial" panose="020B0604020202020204" pitchFamily="34" charset="0"/>
                        </a:rPr>
                        <a:t>Per capita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4264872226"/>
                  </a:ext>
                </a:extLst>
              </a:tr>
              <a:tr h="151200">
                <a:tc>
                  <a:txBody>
                    <a:bodyPr/>
                    <a:lstStyle/>
                    <a:p>
                      <a:pPr algn="l"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1" i="0" u="none" strike="noStrike">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l"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0581596"/>
                  </a:ext>
                </a:extLst>
              </a:tr>
              <a:tr h="151200">
                <a:tc gridSpan="3">
                  <a:txBody>
                    <a:bodyPr/>
                    <a:lstStyle/>
                    <a:p>
                      <a:pPr algn="l" fontAlgn="ctr"/>
                      <a:r>
                        <a:rPr lang="en-US" sz="800" b="0" i="0" u="none" strike="noStrike">
                          <a:solidFill>
                            <a:srgbClr val="000000"/>
                          </a:solidFill>
                          <a:effectLst/>
                          <a:latin typeface="Arial" panose="020B0604020202020204" pitchFamily="34" charset="0"/>
                          <a:ea typeface="+mn-ea"/>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0" i="0" u="none" strike="noStrike">
                          <a:solidFill>
                            <a:srgbClr val="000000"/>
                          </a:solidFill>
                          <a:effectLst/>
                          <a:latin typeface="Arial" panose="020B0604020202020204" pitchFamily="34" charset="0"/>
                          <a:ea typeface="+mn-ea"/>
                          <a:cs typeface="Arial" panose="020B0604020202020204" pitchFamily="34" charset="0"/>
                        </a:rPr>
                        <a:t>12M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mn-ea"/>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mn-ea"/>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mn-ea"/>
                          <a:cs typeface="Arial" panose="020B0604020202020204" pitchFamily="34" charset="0"/>
                        </a:rPr>
                        <a:t>6M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mn-ea"/>
                          <a:cs typeface="Arial" panose="020B0604020202020204" pitchFamily="34" charset="0"/>
                        </a:rPr>
                        <a:t>12M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mn-ea"/>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mn-ea"/>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mn-ea"/>
                          <a:cs typeface="Arial" panose="020B0604020202020204" pitchFamily="34" charset="0"/>
                        </a:rPr>
                        <a:t>6M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mn-ea"/>
                          <a:cs typeface="Arial" panose="020B0604020202020204" pitchFamily="34" charset="0"/>
                        </a:rPr>
                        <a:t>12M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mn-ea"/>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mn-ea"/>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mn-ea"/>
                          <a:cs typeface="Arial" panose="020B0604020202020204" pitchFamily="34" charset="0"/>
                        </a:rPr>
                        <a:t>6M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78652954"/>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ko-KR" altLang="en-US" sz="800" b="1" i="0" u="none" strike="noStrike">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ko-KR" altLang="en-US" sz="800" b="1" i="0" u="none" strike="noStrike">
                          <a:solidFill>
                            <a:srgbClr val="000000"/>
                          </a:solidFill>
                          <a:effectLst/>
                          <a:latin typeface="Arial" panose="020B0604020202020204" pitchFamily="34" charset="0"/>
                          <a:ea typeface="+mn-ea"/>
                          <a:cs typeface="Arial" panose="020B0604020202020204" pitchFamily="34" charset="0"/>
                        </a:rPr>
                        <a:t>지급액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ko-KR" altLang="en-US" sz="800" b="1" i="0" u="none" strike="noStrike">
                          <a:solidFill>
                            <a:srgbClr val="000000"/>
                          </a:solidFill>
                          <a:effectLst/>
                          <a:latin typeface="Arial" panose="020B0604020202020204" pitchFamily="34" charset="0"/>
                          <a:ea typeface="+mn-ea"/>
                          <a:cs typeface="Arial" panose="020B0604020202020204" pitchFamily="34" charset="0"/>
                        </a:rPr>
                        <a:t>평균인원수</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l" fontAlgn="ctr"/>
                      <a:r>
                        <a:rPr lang="ko-KR" altLang="en-US" sz="800" b="1" i="0" u="none" strike="noStrike">
                          <a:solidFill>
                            <a:srgbClr val="000000"/>
                          </a:solidFill>
                          <a:effectLst/>
                          <a:latin typeface="Arial" panose="020B0604020202020204" pitchFamily="34" charset="0"/>
                          <a:ea typeface="+mn-ea"/>
                          <a:cs typeface="Arial" panose="020B0604020202020204" pitchFamily="34" charset="0"/>
                        </a:rPr>
                        <a:t>평균임금</a:t>
                      </a:r>
                      <a:r>
                        <a:rPr lang="en-US" altLang="ko-KR" sz="800" b="1" i="0" u="none" strike="noStrike">
                          <a:solidFill>
                            <a:srgbClr val="000000"/>
                          </a:solidFill>
                          <a:effectLst/>
                          <a:latin typeface="Arial" panose="020B0604020202020204" pitchFamily="34" charset="0"/>
                          <a:ea typeface="+mn-ea"/>
                          <a:cs typeface="Arial" panose="020B0604020202020204" pitchFamily="34" charset="0"/>
                        </a:rPr>
                        <a:t>(Per</a:t>
                      </a:r>
                      <a:r>
                        <a:rPr lang="ko-KR" altLang="en-US" sz="800" b="1" i="0" u="none" strike="noStrike">
                          <a:solidFill>
                            <a:srgbClr val="000000"/>
                          </a:solidFill>
                          <a:effectLst/>
                          <a:latin typeface="Arial" panose="020B0604020202020204" pitchFamily="34" charset="0"/>
                          <a:ea typeface="+mn-ea"/>
                          <a:cs typeface="Arial" panose="020B0604020202020204" pitchFamily="34" charset="0"/>
                        </a:rPr>
                        <a:t> </a:t>
                      </a:r>
                      <a:r>
                        <a:rPr lang="en-US" altLang="ko-KR" sz="800" b="1" i="0" u="none" strike="noStrike">
                          <a:solidFill>
                            <a:srgbClr val="000000"/>
                          </a:solidFill>
                          <a:effectLst/>
                          <a:latin typeface="Arial" panose="020B0604020202020204" pitchFamily="34" charset="0"/>
                          <a:ea typeface="+mn-ea"/>
                          <a:cs typeface="Arial" panose="020B0604020202020204" pitchFamily="34" charset="0"/>
                        </a:rPr>
                        <a:t>capita)</a:t>
                      </a:r>
                      <a:r>
                        <a:rPr lang="en-US" altLang="ko-KR" sz="800" b="1" i="0" u="none" strike="noStrike" baseline="30000">
                          <a:solidFill>
                            <a:srgbClr val="000000"/>
                          </a:solidFill>
                          <a:effectLst/>
                          <a:latin typeface="Arial" panose="020B0604020202020204" pitchFamily="34" charset="0"/>
                          <a:ea typeface="+mn-ea"/>
                          <a:cs typeface="Arial" panose="020B0604020202020204" pitchFamily="34" charset="0"/>
                        </a:rPr>
                        <a:t>1</a:t>
                      </a:r>
                      <a:endParaRPr lang="ko-KR" altLang="en-US" sz="800" b="1" i="0" u="none" strike="noStrike" baseline="3000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9257072"/>
                  </a:ext>
                </a:extLst>
              </a:tr>
              <a:tr h="151200">
                <a:tc gridSpan="3">
                  <a:txBody>
                    <a:bodyPr/>
                    <a:lstStyle/>
                    <a:p>
                      <a:pPr algn="l" fontAlgn="ctr"/>
                      <a:r>
                        <a:rPr lang="ko-KR" altLang="en-US" sz="800" b="1" i="0" u="none" strike="noStrike">
                          <a:solidFill>
                            <a:srgbClr val="000000"/>
                          </a:solidFill>
                          <a:effectLst/>
                          <a:latin typeface="Arial" panose="020B0604020202020204" pitchFamily="34" charset="0"/>
                          <a:ea typeface="+mn-ea"/>
                          <a:cs typeface="Arial" panose="020B0604020202020204" pitchFamily="34" charset="0"/>
                        </a:rPr>
                        <a:t>전체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15,429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15,963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9,661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3,797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329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311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3232821038"/>
                  </a:ext>
                </a:extLst>
              </a:tr>
              <a:tr h="151200">
                <a:tc gridSpan="3">
                  <a:txBody>
                    <a:bodyPr/>
                    <a:lstStyle/>
                    <a:p>
                      <a:pPr algn="l" fontAlgn="ctr"/>
                      <a:r>
                        <a:rPr lang="en-US" sz="800" b="1" i="0" u="none" strike="noStrike">
                          <a:solidFill>
                            <a:srgbClr val="000000"/>
                          </a:solidFill>
                          <a:effectLst/>
                          <a:latin typeface="Arial" panose="020B0604020202020204" pitchFamily="34" charset="0"/>
                          <a:ea typeface="+mn-ea"/>
                          <a:cs typeface="Arial" panose="020B0604020202020204" pitchFamily="34" charset="0"/>
                        </a:rPr>
                        <a:t>R&amp;D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606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628873602"/>
                  </a:ext>
                </a:extLst>
              </a:tr>
              <a:tr h="151200">
                <a:tc gridSpan="3">
                  <a:txBody>
                    <a:bodyPr/>
                    <a:lstStyle/>
                    <a:p>
                      <a:pPr algn="l" fontAlgn="ctr"/>
                      <a:r>
                        <a:rPr lang="ko-KR" altLang="en-US" sz="800" b="1" i="0" u="none" strike="noStrike">
                          <a:solidFill>
                            <a:srgbClr val="000000"/>
                          </a:solidFill>
                          <a:effectLst/>
                          <a:latin typeface="Arial" panose="020B0604020202020204" pitchFamily="34" charset="0"/>
                          <a:ea typeface="+mn-ea"/>
                          <a:cs typeface="Arial" panose="020B0604020202020204" pitchFamily="34" charset="0"/>
                        </a:rPr>
                        <a:t>관리부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2,910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3,176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2,035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36768677"/>
                  </a:ext>
                </a:extLst>
              </a:tr>
              <a:tr h="151200">
                <a:tc gridSpan="3">
                  <a:txBody>
                    <a:bodyPr/>
                    <a:lstStyle/>
                    <a:p>
                      <a:pPr algn="l" fontAlgn="ctr"/>
                      <a:r>
                        <a:rPr lang="ko-KR" altLang="en-US" sz="800" b="1" i="0" u="none" strike="noStrike">
                          <a:solidFill>
                            <a:srgbClr val="000000"/>
                          </a:solidFill>
                          <a:effectLst/>
                          <a:latin typeface="Arial" panose="020B0604020202020204" pitchFamily="34" charset="0"/>
                          <a:ea typeface="+mn-ea"/>
                          <a:cs typeface="Arial" panose="020B0604020202020204" pitchFamily="34" charset="0"/>
                        </a:rPr>
                        <a:t>사업부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10,401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11,354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7,025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48024886"/>
                  </a:ext>
                </a:extLst>
              </a:tr>
              <a:tr h="151200">
                <a:tc gridSpan="3">
                  <a:txBody>
                    <a:bodyPr/>
                    <a:lstStyle/>
                    <a:p>
                      <a:pPr algn="l" fontAlgn="ctr"/>
                      <a:r>
                        <a:rPr lang="ko-KR" altLang="en-US" sz="800" b="1" i="0" u="none" strike="noStrike">
                          <a:solidFill>
                            <a:srgbClr val="000000"/>
                          </a:solidFill>
                          <a:effectLst/>
                          <a:latin typeface="Arial" panose="020B0604020202020204" pitchFamily="34" charset="0"/>
                          <a:ea typeface="+mn-ea"/>
                          <a:cs typeface="Arial" panose="020B0604020202020204" pitchFamily="34" charset="0"/>
                        </a:rPr>
                        <a:t>임원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53812214"/>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감사</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115153319"/>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경영기획본부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93029813"/>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경영총괄</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46025398"/>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고문</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0.7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96290688"/>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관리인</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24408892"/>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대표이사</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9383433"/>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대표집행임원</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00799204"/>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사내이사</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4302226"/>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사업총괄</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42518662"/>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사외이사</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90672918"/>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이사</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24428233"/>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전무이사</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0.2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12903037"/>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집행임원</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92637616"/>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총괄사장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0.8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48872688"/>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부사장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58531255"/>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상무</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16151314"/>
                  </a:ext>
                </a:extLst>
              </a:tr>
              <a:tr h="151200">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미래혁신그룹</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09228301"/>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경영지원실장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51206933"/>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생산본부장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 </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40843989"/>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a:t>
                      </a:r>
                      <a:r>
                        <a:rPr lang="ko-KR" altLang="en-US" sz="800" b="0" i="0" u="none" strike="noStrike">
                          <a:solidFill>
                            <a:srgbClr val="000000"/>
                          </a:solidFill>
                          <a:effectLst/>
                          <a:latin typeface="Arial" panose="020B0604020202020204" pitchFamily="34" charset="0"/>
                          <a:ea typeface="+mn-ea"/>
                          <a:cs typeface="Arial" panose="020B0604020202020204" pitchFamily="34" charset="0"/>
                        </a:rPr>
                        <a:t>본부장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39448520"/>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사업본부장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 </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34988951"/>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리스크관리팀장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87759874"/>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재경본부장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12389974"/>
                  </a:ext>
                </a:extLst>
              </a:tr>
            </a:tbl>
          </a:graphicData>
        </a:graphic>
      </p:graphicFrame>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Payroll (4/4)</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14" name="TextBox 13">
            <a:extLst>
              <a:ext uri="{FF2B5EF4-FFF2-40B4-BE49-F238E27FC236}">
                <a16:creationId xmlns:a16="http://schemas.microsoft.com/office/drawing/2014/main" id="{693BF7E4-2F77-40B2-B6EF-E427C1D5BE07}"/>
              </a:ext>
            </a:extLst>
          </p:cNvPr>
          <p:cNvSpPr txBox="1"/>
          <p:nvPr/>
        </p:nvSpPr>
        <p:spPr>
          <a:xfrm>
            <a:off x="6416027" y="1467847"/>
            <a:ext cx="3279107" cy="4418047"/>
          </a:xfrm>
          <a:prstGeom prst="rect">
            <a:avLst/>
          </a:prstGeom>
          <a:noFill/>
          <a:ln>
            <a:noFill/>
          </a:ln>
        </p:spPr>
        <p:txBody>
          <a:bodyPr wrap="square" lIns="36000" tIns="108000" rIns="36000" bIns="36000" rtlCol="0">
            <a:noAutofit/>
          </a:bodyPr>
          <a:lstStyle/>
          <a:p>
            <a:pPr marR="0" lvl="0" algn="l" defTabSz="914400" rtl="0" eaLnBrk="1" fontAlgn="auto" latinLnBrk="0" hangingPunct="1">
              <a:lnSpc>
                <a:spcPts val="1200"/>
              </a:lnSpc>
              <a:spcBef>
                <a:spcPts val="600"/>
              </a:spcBef>
              <a:spcAft>
                <a:spcPts val="0"/>
              </a:spcAft>
              <a:buClr>
                <a:srgbClr val="00338D"/>
              </a:buClr>
              <a:buSzTx/>
              <a:tabLst>
                <a:tab pos="4935538" algn="l"/>
              </a:tabLst>
              <a:defRPr/>
            </a:pPr>
            <a:r>
              <a:rPr kumimoji="0" lang="en-US" altLang="ko-KR" sz="900" i="1"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[Limitation] </a:t>
            </a:r>
            <a:r>
              <a:rPr kumimoji="0" lang="ko-KR" altLang="en-US" sz="900" i="1"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임원들의 직함 변경이 잦고 회사제시 급여대장이 사원별로 제시되고 있지 않아 직함이나 직책을 기준으로 데이터를 가공하였으며</a:t>
            </a:r>
            <a:r>
              <a:rPr kumimoji="0" lang="en-US" altLang="ko-KR" sz="900" i="1"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i="1"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실질적으로 동일한 직함에 </a:t>
            </a:r>
            <a:r>
              <a:rPr lang="ko-KR" altLang="en-US" sz="900" i="1">
                <a:solidFill>
                  <a:srgbClr val="000000"/>
                </a:solidFill>
                <a:latin typeface="Arial" panose="020B0604020202020204" pitchFamily="34" charset="0"/>
                <a:cs typeface="Arial" panose="020B0604020202020204" pitchFamily="34" charset="0"/>
              </a:rPr>
              <a:t>대해 분리되어 표시될 수 있음</a:t>
            </a:r>
            <a:endParaRPr kumimoji="0" lang="en-US" altLang="ko-KR" sz="900" i="1"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임원의 경우 </a:t>
            </a:r>
            <a:r>
              <a:rPr lang="en-US" altLang="ko-KR" sz="900">
                <a:solidFill>
                  <a:srgbClr val="000000"/>
                </a:solidFill>
                <a:latin typeface="Arial" panose="020B0604020202020204" pitchFamily="34" charset="0"/>
                <a:cs typeface="Arial" panose="020B0604020202020204" pitchFamily="34" charset="0"/>
              </a:rPr>
              <a:t>2019</a:t>
            </a:r>
            <a:r>
              <a:rPr lang="ko-KR" altLang="en-US" sz="900">
                <a:solidFill>
                  <a:srgbClr val="000000"/>
                </a:solidFill>
                <a:latin typeface="Arial" panose="020B0604020202020204" pitchFamily="34" charset="0"/>
                <a:cs typeface="Arial" panose="020B0604020202020204" pitchFamily="34" charset="0"/>
              </a:rPr>
              <a:t>년 평균인원이 </a:t>
            </a:r>
            <a:r>
              <a:rPr lang="en-US" altLang="ko-KR" sz="900">
                <a:solidFill>
                  <a:srgbClr val="000000"/>
                </a:solidFill>
                <a:latin typeface="Arial" panose="020B0604020202020204" pitchFamily="34" charset="0"/>
                <a:cs typeface="Arial" panose="020B0604020202020204" pitchFamily="34" charset="0"/>
              </a:rPr>
              <a:t>10</a:t>
            </a:r>
            <a:r>
              <a:rPr lang="ko-KR" altLang="en-US" sz="900">
                <a:solidFill>
                  <a:srgbClr val="000000"/>
                </a:solidFill>
                <a:latin typeface="Arial" panose="020B0604020202020204" pitchFamily="34" charset="0"/>
                <a:cs typeface="Arial" panose="020B0604020202020204" pitchFamily="34" charset="0"/>
              </a:rPr>
              <a:t>명에서 </a:t>
            </a:r>
            <a:r>
              <a:rPr lang="en-US" altLang="ko-KR" sz="900">
                <a:solidFill>
                  <a:srgbClr val="000000"/>
                </a:solidFill>
                <a:latin typeface="Arial" panose="020B0604020202020204" pitchFamily="34" charset="0"/>
                <a:cs typeface="Arial" panose="020B0604020202020204" pitchFamily="34" charset="0"/>
              </a:rPr>
              <a:t>2022</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5</a:t>
            </a:r>
            <a:r>
              <a:rPr lang="ko-KR" altLang="en-US" sz="900">
                <a:solidFill>
                  <a:srgbClr val="000000"/>
                </a:solidFill>
                <a:latin typeface="Arial" panose="020B0604020202020204" pitchFamily="34" charset="0"/>
                <a:cs typeface="Arial" panose="020B0604020202020204" pitchFamily="34" charset="0"/>
              </a:rPr>
              <a:t>명으로 감소하였으며 평균임금은 </a:t>
            </a:r>
            <a:r>
              <a:rPr lang="en-US" altLang="ko-KR" sz="900">
                <a:solidFill>
                  <a:srgbClr val="000000"/>
                </a:solidFill>
                <a:latin typeface="Arial" panose="020B0604020202020204" pitchFamily="34" charset="0"/>
                <a:cs typeface="Arial" panose="020B0604020202020204" pitchFamily="34" charset="0"/>
              </a:rPr>
              <a:t>106</a:t>
            </a:r>
            <a:r>
              <a:rPr lang="ko-KR" altLang="en-US" sz="900">
                <a:solidFill>
                  <a:srgbClr val="000000"/>
                </a:solidFill>
                <a:latin typeface="Arial" panose="020B0604020202020204" pitchFamily="34" charset="0"/>
                <a:cs typeface="Arial" panose="020B0604020202020204" pitchFamily="34" charset="0"/>
              </a:rPr>
              <a:t>백만원에서 </a:t>
            </a:r>
            <a:r>
              <a:rPr lang="en-US" altLang="ko-KR" sz="900">
                <a:solidFill>
                  <a:srgbClr val="000000"/>
                </a:solidFill>
                <a:latin typeface="Arial" panose="020B0604020202020204" pitchFamily="34" charset="0"/>
                <a:cs typeface="Arial" panose="020B0604020202020204" pitchFamily="34" charset="0"/>
              </a:rPr>
              <a:t>92</a:t>
            </a:r>
            <a:r>
              <a:rPr lang="ko-KR" altLang="en-US" sz="900">
                <a:solidFill>
                  <a:srgbClr val="000000"/>
                </a:solidFill>
                <a:latin typeface="Arial" panose="020B0604020202020204" pitchFamily="34" charset="0"/>
                <a:cs typeface="Arial" panose="020B0604020202020204" pitchFamily="34" charset="0"/>
              </a:rPr>
              <a:t>백만원으로 감소함</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 기준 경영총괄</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대표집행임원</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사업총괄</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이사</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집행임원이 연봉 </a:t>
            </a:r>
            <a:r>
              <a:rPr lang="en-US" altLang="ko-KR" sz="900">
                <a:solidFill>
                  <a:srgbClr val="000000"/>
                </a:solidFill>
                <a:latin typeface="Arial" panose="020B0604020202020204" pitchFamily="34" charset="0"/>
                <a:cs typeface="Arial" panose="020B0604020202020204" pitchFamily="34" charset="0"/>
              </a:rPr>
              <a:t>1</a:t>
            </a:r>
            <a:r>
              <a:rPr lang="ko-KR" altLang="en-US" sz="900">
                <a:solidFill>
                  <a:srgbClr val="000000"/>
                </a:solidFill>
                <a:latin typeface="Arial" panose="020B0604020202020204" pitchFamily="34" charset="0"/>
                <a:cs typeface="Arial" panose="020B0604020202020204" pitchFamily="34" charset="0"/>
              </a:rPr>
              <a:t>억원 이상을 수령하고 있으며 사외이사</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감사의 경우 비교적 적은 급여를 수령하고 있음</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미래혁신그룹의 경우 대부분 임원으로 구성된 부서로써 </a:t>
            </a:r>
            <a:r>
              <a:rPr lang="en-US" altLang="ko-KR" sz="900">
                <a:solidFill>
                  <a:srgbClr val="000000"/>
                </a:solidFill>
                <a:latin typeface="Arial" panose="020B0604020202020204" pitchFamily="34" charset="0"/>
                <a:cs typeface="Arial" panose="020B0604020202020204" pitchFamily="34" charset="0"/>
              </a:rPr>
              <a:t>2019</a:t>
            </a:r>
            <a:r>
              <a:rPr lang="ko-KR" altLang="en-US" sz="900">
                <a:solidFill>
                  <a:srgbClr val="000000"/>
                </a:solidFill>
                <a:latin typeface="Arial" panose="020B0604020202020204" pitchFamily="34" charset="0"/>
                <a:cs typeface="Arial" panose="020B0604020202020204" pitchFamily="34" charset="0"/>
              </a:rPr>
              <a:t>년</a:t>
            </a: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년에 신설 및 폐지되었으며 </a:t>
            </a:r>
            <a:r>
              <a:rPr lang="en-US" altLang="ko-KR" sz="900">
                <a:solidFill>
                  <a:srgbClr val="000000"/>
                </a:solidFill>
                <a:latin typeface="Arial" panose="020B0604020202020204" pitchFamily="34" charset="0"/>
                <a:cs typeface="Arial" panose="020B0604020202020204" pitchFamily="34" charset="0"/>
              </a:rPr>
              <a:t>R&amp;R</a:t>
            </a:r>
            <a:r>
              <a:rPr lang="ko-KR" altLang="en-US" sz="900">
                <a:solidFill>
                  <a:srgbClr val="000000"/>
                </a:solidFill>
                <a:latin typeface="Arial" panose="020B0604020202020204" pitchFamily="34" charset="0"/>
                <a:cs typeface="Arial" panose="020B0604020202020204" pitchFamily="34" charset="0"/>
              </a:rPr>
              <a:t>이 명확하지 않은 것으로 보임</a:t>
            </a:r>
            <a:endParaRPr lang="en-US" altLang="ko-KR" sz="90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대표이사</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감사</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집행임원</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그리고 각 부서의 장들이 임원으로 구성되며 평균인원은 </a:t>
            </a:r>
            <a:r>
              <a:rPr lang="en-US" altLang="ko-KR" sz="1000" b="1">
                <a:solidFill>
                  <a:srgbClr val="002997"/>
                </a:solidFill>
                <a:latin typeface="Arial" panose="020B0604020202020204" pitchFamily="34" charset="0"/>
                <a:ea typeface="+mj-ea"/>
                <a:cs typeface="Arial" panose="020B0604020202020204" pitchFamily="34" charset="0"/>
              </a:rPr>
              <a:t>2019</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10</a:t>
            </a:r>
            <a:r>
              <a:rPr lang="ko-KR" altLang="en-US" sz="1000" b="1">
                <a:solidFill>
                  <a:srgbClr val="002997"/>
                </a:solidFill>
                <a:latin typeface="Arial" panose="020B0604020202020204" pitchFamily="34" charset="0"/>
                <a:ea typeface="+mj-ea"/>
                <a:cs typeface="Arial" panose="020B0604020202020204" pitchFamily="34" charset="0"/>
              </a:rPr>
              <a:t>명에서 </a:t>
            </a:r>
            <a:r>
              <a:rPr lang="en-US" altLang="ko-KR" sz="1000" b="1">
                <a:solidFill>
                  <a:srgbClr val="002997"/>
                </a:solidFill>
                <a:latin typeface="Arial" panose="020B0604020202020204" pitchFamily="34" charset="0"/>
                <a:ea typeface="+mj-ea"/>
                <a:cs typeface="Arial" panose="020B0604020202020204" pitchFamily="34" charset="0"/>
              </a:rPr>
              <a:t>2022</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6</a:t>
            </a:r>
            <a:r>
              <a:rPr lang="ko-KR" altLang="en-US" sz="1000" b="1">
                <a:solidFill>
                  <a:srgbClr val="002997"/>
                </a:solidFill>
                <a:latin typeface="Arial" panose="020B0604020202020204" pitchFamily="34" charset="0"/>
                <a:ea typeface="+mj-ea"/>
                <a:cs typeface="Arial" panose="020B0604020202020204" pitchFamily="34" charset="0"/>
              </a:rPr>
              <a:t>월 기준 </a:t>
            </a:r>
            <a:r>
              <a:rPr lang="en-US" altLang="ko-KR" sz="1000" b="1">
                <a:solidFill>
                  <a:srgbClr val="002997"/>
                </a:solidFill>
                <a:latin typeface="Arial" panose="020B0604020202020204" pitchFamily="34" charset="0"/>
                <a:ea typeface="+mj-ea"/>
                <a:cs typeface="Arial" panose="020B0604020202020204" pitchFamily="34" charset="0"/>
              </a:rPr>
              <a:t>5</a:t>
            </a:r>
            <a:r>
              <a:rPr lang="ko-KR" altLang="en-US" sz="1000" b="1">
                <a:solidFill>
                  <a:srgbClr val="002997"/>
                </a:solidFill>
                <a:latin typeface="Arial" panose="020B0604020202020204" pitchFamily="34" charset="0"/>
                <a:ea typeface="+mj-ea"/>
                <a:cs typeface="Arial" panose="020B0604020202020204" pitchFamily="34" charset="0"/>
              </a:rPr>
              <a:t>명으로 감소함</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임원들의 평균임금은 </a:t>
            </a:r>
            <a:r>
              <a:rPr lang="en-US" altLang="ko-KR" sz="1000" b="1">
                <a:solidFill>
                  <a:srgbClr val="002997"/>
                </a:solidFill>
                <a:latin typeface="Arial" panose="020B0604020202020204" pitchFamily="34" charset="0"/>
                <a:ea typeface="+mj-ea"/>
                <a:cs typeface="Arial" panose="020B0604020202020204" pitchFamily="34" charset="0"/>
              </a:rPr>
              <a:t>2019</a:t>
            </a:r>
            <a:r>
              <a:rPr lang="ko-KR" altLang="en-US" sz="1000" b="1">
                <a:solidFill>
                  <a:srgbClr val="002997"/>
                </a:solidFill>
                <a:latin typeface="Arial" panose="020B0604020202020204" pitchFamily="34" charset="0"/>
                <a:ea typeface="+mj-ea"/>
                <a:cs typeface="Arial" panose="020B0604020202020204" pitchFamily="34" charset="0"/>
              </a:rPr>
              <a:t>년에 </a:t>
            </a:r>
            <a:r>
              <a:rPr lang="en-US" altLang="ko-KR" sz="1000" b="1">
                <a:solidFill>
                  <a:srgbClr val="002997"/>
                </a:solidFill>
                <a:latin typeface="Arial" panose="020B0604020202020204" pitchFamily="34" charset="0"/>
                <a:ea typeface="+mj-ea"/>
                <a:cs typeface="Arial" panose="020B0604020202020204" pitchFamily="34" charset="0"/>
              </a:rPr>
              <a:t>106</a:t>
            </a:r>
            <a:r>
              <a:rPr lang="ko-KR" altLang="en-US" sz="1000" b="1">
                <a:solidFill>
                  <a:srgbClr val="002997"/>
                </a:solidFill>
                <a:latin typeface="Arial" panose="020B0604020202020204" pitchFamily="34" charset="0"/>
                <a:ea typeface="+mj-ea"/>
                <a:cs typeface="Arial" panose="020B0604020202020204" pitchFamily="34" charset="0"/>
              </a:rPr>
              <a:t>백만원으로 가장 높으며 급여가 낮은 사외이사의 영입으로 </a:t>
            </a:r>
            <a:r>
              <a:rPr lang="en-US" altLang="ko-KR" sz="1000" b="1">
                <a:solidFill>
                  <a:srgbClr val="002997"/>
                </a:solidFill>
                <a:latin typeface="Arial" panose="020B0604020202020204" pitchFamily="34" charset="0"/>
                <a:ea typeface="+mj-ea"/>
                <a:cs typeface="Arial" panose="020B0604020202020204" pitchFamily="34" charset="0"/>
              </a:rPr>
              <a:t>2020</a:t>
            </a:r>
            <a:r>
              <a:rPr lang="ko-KR" altLang="en-US" sz="1000" b="1">
                <a:solidFill>
                  <a:srgbClr val="002997"/>
                </a:solidFill>
                <a:latin typeface="Arial" panose="020B0604020202020204" pitchFamily="34" charset="0"/>
                <a:ea typeface="+mj-ea"/>
                <a:cs typeface="Arial" panose="020B0604020202020204" pitchFamily="34" charset="0"/>
              </a:rPr>
              <a:t>년에 감소했다가 </a:t>
            </a:r>
            <a:r>
              <a:rPr lang="en-US" altLang="ko-KR" sz="1000" b="1">
                <a:solidFill>
                  <a:srgbClr val="002997"/>
                </a:solidFill>
                <a:latin typeface="Arial" panose="020B0604020202020204" pitchFamily="34" charset="0"/>
                <a:ea typeface="+mj-ea"/>
                <a:cs typeface="Arial" panose="020B0604020202020204" pitchFamily="34" charset="0"/>
              </a:rPr>
              <a:t>2021</a:t>
            </a:r>
            <a:r>
              <a:rPr lang="ko-KR" altLang="en-US" sz="1000" b="1">
                <a:solidFill>
                  <a:srgbClr val="002997"/>
                </a:solidFill>
                <a:latin typeface="Arial" panose="020B0604020202020204" pitchFamily="34" charset="0"/>
                <a:ea typeface="+mj-ea"/>
                <a:cs typeface="Arial" panose="020B0604020202020204" pitchFamily="34" charset="0"/>
              </a:rPr>
              <a:t>년 이후 다시 증가하고 있음</a:t>
            </a:r>
            <a:endParaRPr lang="en-US" altLang="ko-KR" sz="1000" b="1">
              <a:solidFill>
                <a:srgbClr val="002997"/>
              </a:solidFill>
              <a:latin typeface="Arial" panose="020B0604020202020204" pitchFamily="34" charset="0"/>
              <a:ea typeface="+mj-ea"/>
              <a:cs typeface="Arial" panose="020B0604020202020204" pitchFamily="34" charset="0"/>
            </a:endParaRPr>
          </a:p>
        </p:txBody>
      </p:sp>
      <p:sp>
        <p:nvSpPr>
          <p:cNvPr id="17" name="직사각형 119">
            <a:extLst>
              <a:ext uri="{FF2B5EF4-FFF2-40B4-BE49-F238E27FC236}">
                <a16:creationId xmlns:a16="http://schemas.microsoft.com/office/drawing/2014/main" id="{53E554AE-088B-456B-B547-05285487D65A}"/>
              </a:ext>
            </a:extLst>
          </p:cNvPr>
          <p:cNvSpPr/>
          <p:nvPr/>
        </p:nvSpPr>
        <p:spPr bwMode="auto">
          <a:xfrm>
            <a:off x="6316566" y="6007271"/>
            <a:ext cx="2225867" cy="144000"/>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700">
                <a:solidFill>
                  <a:prstClr val="black"/>
                </a:solidFill>
                <a:latin typeface="Arial" panose="020B0604020202020204" pitchFamily="34" charset="0"/>
                <a:ea typeface="+mj-ea"/>
                <a:cs typeface="Arial" panose="020B0604020202020204" pitchFamily="34" charset="0"/>
              </a:rPr>
              <a:t>Note 1: 2022</a:t>
            </a:r>
            <a:r>
              <a:rPr lang="ko-KR" altLang="en-US" sz="700">
                <a:solidFill>
                  <a:prstClr val="black"/>
                </a:solidFill>
                <a:latin typeface="Arial" panose="020B0604020202020204" pitchFamily="34" charset="0"/>
                <a:ea typeface="+mj-ea"/>
                <a:cs typeface="Arial" panose="020B0604020202020204" pitchFamily="34" charset="0"/>
              </a:rPr>
              <a:t>년 평균임금은</a:t>
            </a:r>
            <a:r>
              <a:rPr lang="en-US" altLang="ko-KR" sz="700">
                <a:solidFill>
                  <a:prstClr val="black"/>
                </a:solidFill>
                <a:latin typeface="Arial" panose="020B0604020202020204" pitchFamily="34" charset="0"/>
                <a:ea typeface="+mj-ea"/>
                <a:cs typeface="Arial" panose="020B0604020202020204" pitchFamily="34" charset="0"/>
              </a:rPr>
              <a:t> </a:t>
            </a:r>
            <a:r>
              <a:rPr lang="ko-KR" altLang="en-US" sz="700">
                <a:solidFill>
                  <a:prstClr val="black"/>
                </a:solidFill>
                <a:latin typeface="Arial" panose="020B0604020202020204" pitchFamily="34" charset="0"/>
                <a:ea typeface="+mj-ea"/>
                <a:cs typeface="Arial" panose="020B0604020202020204" pitchFamily="34" charset="0"/>
              </a:rPr>
              <a:t>연환산으로 계산함</a:t>
            </a:r>
            <a:endParaRPr lang="en-US" altLang="ko-KR" sz="800">
              <a:solidFill>
                <a:prstClr val="black"/>
              </a:solidFill>
              <a:latin typeface="Arial" panose="020B0604020202020204" pitchFamily="34" charset="0"/>
              <a:ea typeface="+mj-ea"/>
              <a:cs typeface="Arial" panose="020B0604020202020204" pitchFamily="34" charset="0"/>
            </a:endParaRPr>
          </a:p>
        </p:txBody>
      </p:sp>
      <p:sp>
        <p:nvSpPr>
          <p:cNvPr id="31" name="순서도: 연결자 30">
            <a:extLst>
              <a:ext uri="{FF2B5EF4-FFF2-40B4-BE49-F238E27FC236}">
                <a16:creationId xmlns:a16="http://schemas.microsoft.com/office/drawing/2014/main" id="{B5E7A9C5-596C-4A08-8812-D9F8F48CC5B4}"/>
              </a:ext>
            </a:extLst>
          </p:cNvPr>
          <p:cNvSpPr/>
          <p:nvPr/>
        </p:nvSpPr>
        <p:spPr bwMode="auto">
          <a:xfrm>
            <a:off x="6411724" y="225921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7</a:t>
            </a:r>
            <a:endParaRPr lang="ko-KR" altLang="en-US" sz="800" b="1" kern="0">
              <a:solidFill>
                <a:srgbClr val="FFFFFF"/>
              </a:solidFill>
              <a:cs typeface="Arial" panose="020B0604020202020204" pitchFamily="34" charset="0"/>
            </a:endParaRPr>
          </a:p>
        </p:txBody>
      </p:sp>
      <p:sp>
        <p:nvSpPr>
          <p:cNvPr id="24" name="직사각형 23">
            <a:extLst>
              <a:ext uri="{FF2B5EF4-FFF2-40B4-BE49-F238E27FC236}">
                <a16:creationId xmlns:a16="http://schemas.microsoft.com/office/drawing/2014/main" id="{1EFA5092-0585-4091-B8F3-A0890BB94070}"/>
              </a:ext>
            </a:extLst>
          </p:cNvPr>
          <p:cNvSpPr/>
          <p:nvPr/>
        </p:nvSpPr>
        <p:spPr>
          <a:xfrm>
            <a:off x="495464" y="2630981"/>
            <a:ext cx="1075884" cy="1440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22" name="순서도: 연결자 21">
            <a:extLst>
              <a:ext uri="{FF2B5EF4-FFF2-40B4-BE49-F238E27FC236}">
                <a16:creationId xmlns:a16="http://schemas.microsoft.com/office/drawing/2014/main" id="{B409687B-E013-4E04-9184-61C4487F2E54}"/>
              </a:ext>
            </a:extLst>
          </p:cNvPr>
          <p:cNvSpPr/>
          <p:nvPr/>
        </p:nvSpPr>
        <p:spPr bwMode="auto">
          <a:xfrm>
            <a:off x="377876" y="265069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7</a:t>
            </a:r>
          </a:p>
        </p:txBody>
      </p:sp>
      <p:sp>
        <p:nvSpPr>
          <p:cNvPr id="28" name="직사각형 27">
            <a:extLst>
              <a:ext uri="{FF2B5EF4-FFF2-40B4-BE49-F238E27FC236}">
                <a16:creationId xmlns:a16="http://schemas.microsoft.com/office/drawing/2014/main" id="{A48E83B5-94CF-4680-A940-EDB77C3ADFEA}"/>
              </a:ext>
            </a:extLst>
          </p:cNvPr>
          <p:cNvSpPr/>
          <p:nvPr/>
        </p:nvSpPr>
        <p:spPr>
          <a:xfrm>
            <a:off x="617446" y="5195183"/>
            <a:ext cx="953902" cy="1440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27" name="순서도: 연결자 26">
            <a:extLst>
              <a:ext uri="{FF2B5EF4-FFF2-40B4-BE49-F238E27FC236}">
                <a16:creationId xmlns:a16="http://schemas.microsoft.com/office/drawing/2014/main" id="{FE3D4A78-5139-4F1E-A828-9B63E995D2E2}"/>
              </a:ext>
            </a:extLst>
          </p:cNvPr>
          <p:cNvSpPr/>
          <p:nvPr/>
        </p:nvSpPr>
        <p:spPr bwMode="auto">
          <a:xfrm>
            <a:off x="497398" y="519518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8</a:t>
            </a:r>
            <a:endParaRPr lang="ko-KR" altLang="en-US" sz="800" b="1" kern="0">
              <a:solidFill>
                <a:srgbClr val="FFFFFF"/>
              </a:solidFill>
              <a:cs typeface="Arial" panose="020B0604020202020204" pitchFamily="34" charset="0"/>
            </a:endParaRPr>
          </a:p>
        </p:txBody>
      </p:sp>
      <p:sp>
        <p:nvSpPr>
          <p:cNvPr id="29" name="순서도: 연결자 28">
            <a:extLst>
              <a:ext uri="{FF2B5EF4-FFF2-40B4-BE49-F238E27FC236}">
                <a16:creationId xmlns:a16="http://schemas.microsoft.com/office/drawing/2014/main" id="{6CD6DF77-330D-4AA8-B360-43255F994759}"/>
              </a:ext>
            </a:extLst>
          </p:cNvPr>
          <p:cNvSpPr/>
          <p:nvPr/>
        </p:nvSpPr>
        <p:spPr bwMode="auto">
          <a:xfrm>
            <a:off x="6411724" y="332837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8</a:t>
            </a:r>
            <a:endParaRPr lang="ko-KR" altLang="en-US" sz="800" b="1" kern="0">
              <a:solidFill>
                <a:srgbClr val="FFFFFF"/>
              </a:solidFill>
              <a:cs typeface="Arial" panose="020B0604020202020204" pitchFamily="34" charset="0"/>
            </a:endParaRPr>
          </a:p>
        </p:txBody>
      </p:sp>
      <p:sp>
        <p:nvSpPr>
          <p:cNvPr id="18" name="직사각형 119">
            <a:extLst>
              <a:ext uri="{FF2B5EF4-FFF2-40B4-BE49-F238E27FC236}">
                <a16:creationId xmlns:a16="http://schemas.microsoft.com/office/drawing/2014/main" id="{780451CD-CE86-4E7E-9661-D914C2D883FA}"/>
              </a:ext>
            </a:extLst>
          </p:cNvPr>
          <p:cNvSpPr/>
          <p:nvPr/>
        </p:nvSpPr>
        <p:spPr bwMode="auto">
          <a:xfrm>
            <a:off x="6045234" y="6071378"/>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700">
                <a:solidFill>
                  <a:prstClr val="black"/>
                </a:solidFill>
                <a:latin typeface="Arial" panose="020B0604020202020204" pitchFamily="34" charset="0"/>
                <a:ea typeface="+mj-ea"/>
                <a:cs typeface="Arial" panose="020B0604020202020204" pitchFamily="34" charset="0"/>
              </a:rPr>
              <a:t>(Source: VDR 2.2.1 </a:t>
            </a:r>
            <a:r>
              <a:rPr lang="ko-KR" altLang="en-US" sz="700">
                <a:solidFill>
                  <a:prstClr val="black"/>
                </a:solidFill>
                <a:latin typeface="Arial" panose="020B0604020202020204" pitchFamily="34" charset="0"/>
                <a:ea typeface="+mj-ea"/>
                <a:cs typeface="Arial" panose="020B0604020202020204" pitchFamily="34" charset="0"/>
              </a:rPr>
              <a:t>급여대장 </a:t>
            </a:r>
            <a:r>
              <a:rPr lang="en-US" altLang="ko-KR" sz="700">
                <a:solidFill>
                  <a:prstClr val="black"/>
                </a:solidFill>
                <a:latin typeface="Arial" panose="020B0604020202020204" pitchFamily="34" charset="0"/>
                <a:ea typeface="+mj-ea"/>
                <a:cs typeface="Arial" panose="020B0604020202020204" pitchFamily="34" charset="0"/>
              </a:rPr>
              <a:t>&amp; KPMG Analysis)</a:t>
            </a:r>
            <a:endParaRPr lang="en-US" altLang="ko-KR" sz="80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962988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3050701014"/>
              </p:ext>
            </p:extLst>
          </p:nvPr>
        </p:nvGraphicFramePr>
        <p:xfrm>
          <a:off x="4326288" y="1876892"/>
          <a:ext cx="4483355" cy="2664152"/>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a:solidFill>
                            <a:schemeClr val="accent3"/>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0" kern="1200">
                          <a:solidFill>
                            <a:schemeClr val="tx1"/>
                          </a:solidFill>
                          <a:latin typeface="Arial" panose="020B0604020202020204" pitchFamily="34" charset="0"/>
                          <a:ea typeface="+mj-ea"/>
                          <a:cs typeface="Arial" panose="020B0604020202020204" pitchFamily="34" charset="0"/>
                        </a:rPr>
                        <a:t>Understanding of Target</a:t>
                      </a:r>
                      <a:endParaRPr lang="en-GB" sz="1100" b="0" kern="1200">
                        <a:solidFill>
                          <a:schemeClr val="tx1"/>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kern="1200">
                          <a:solidFill>
                            <a:schemeClr val="tx1"/>
                          </a:solidFill>
                          <a:latin typeface="Arial" panose="020B0604020202020204" pitchFamily="34" charset="0"/>
                          <a:ea typeface="+mj-ea"/>
                          <a:cs typeface="Arial" panose="020B0604020202020204" pitchFamily="34" charset="0"/>
                        </a:rPr>
                        <a:t>4</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a:solidFill>
                            <a:schemeClr val="accent1">
                              <a:lumMod val="40000"/>
                              <a:lumOff val="60000"/>
                            </a:schemeClr>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a:solidFill>
                            <a:schemeClr val="bg1">
                              <a:lumMod val="65000"/>
                            </a:schemeClr>
                          </a:solidFill>
                          <a:latin typeface="Arial" panose="020B0604020202020204" pitchFamily="34" charset="0"/>
                          <a:ea typeface="+mj-ea"/>
                          <a:cs typeface="Arial" panose="020B0604020202020204" pitchFamily="34" charset="0"/>
                        </a:rPr>
                        <a:t>Executive Summary</a:t>
                      </a:r>
                      <a:endParaRPr lang="en-GB" sz="1100" b="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a:solidFill>
                            <a:schemeClr val="bg1">
                              <a:lumMod val="65000"/>
                            </a:schemeClr>
                          </a:solidFill>
                          <a:latin typeface="Arial" panose="020B0604020202020204" pitchFamily="34" charset="0"/>
                          <a:ea typeface="+mj-ea"/>
                          <a:cs typeface="Arial" panose="020B0604020202020204" pitchFamily="34" charset="0"/>
                        </a:rPr>
                        <a:t>9</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a:solidFill>
                            <a:schemeClr val="accent1">
                              <a:lumMod val="40000"/>
                              <a:lumOff val="60000"/>
                            </a:schemeClr>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a:solidFill>
                            <a:schemeClr val="bg1">
                              <a:lumMod val="65000"/>
                            </a:schemeClr>
                          </a:solidFill>
                          <a:latin typeface="Arial" panose="020B0604020202020204" pitchFamily="34" charset="0"/>
                          <a:ea typeface="+mj-ea"/>
                          <a:cs typeface="Arial" panose="020B0604020202020204" pitchFamily="34" charset="0"/>
                        </a:rPr>
                        <a:t>Supporting Analysis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a:solidFill>
                            <a:schemeClr val="bg1">
                              <a:lumMod val="65000"/>
                            </a:schemeClr>
                          </a:solidFill>
                          <a:latin typeface="Arial" panose="020B0604020202020204" pitchFamily="34" charset="0"/>
                          <a:ea typeface="+mj-ea"/>
                          <a:cs typeface="Arial" panose="020B0604020202020204" pitchFamily="34" charset="0"/>
                        </a:rPr>
                        <a:t>28</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a:solidFill>
                            <a:schemeClr val="accent1">
                              <a:lumMod val="40000"/>
                              <a:lumOff val="60000"/>
                            </a:schemeClr>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a:solidFill>
                            <a:schemeClr val="bg1">
                              <a:lumMod val="65000"/>
                            </a:schemeClr>
                          </a:solidFill>
                          <a:latin typeface="Arial" panose="020B0604020202020204" pitchFamily="34" charset="0"/>
                          <a:ea typeface="+mn-ea"/>
                          <a:cs typeface="Arial" panose="020B0604020202020204" pitchFamily="34" charset="0"/>
                        </a:rPr>
                        <a:t>Appendices</a:t>
                      </a:r>
                      <a:endParaRPr lang="en-US" sz="1100" b="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altLang="ko-KR" sz="1100" b="0">
                          <a:solidFill>
                            <a:schemeClr val="bg1">
                              <a:lumMod val="65000"/>
                            </a:schemeClr>
                          </a:solidFill>
                          <a:latin typeface="Arial" panose="020B0604020202020204" pitchFamily="34" charset="0"/>
                          <a:ea typeface="+mj-ea"/>
                          <a:cs typeface="Arial" panose="020B0604020202020204" pitchFamily="34" charset="0"/>
                        </a:rPr>
                        <a:t>64</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430561"/>
                  </a:ext>
                </a:extLst>
              </a:tr>
            </a:tbl>
          </a:graphicData>
        </a:graphic>
      </p:graphicFrame>
    </p:spTree>
    <p:extLst>
      <p:ext uri="{BB962C8B-B14F-4D97-AF65-F5344CB8AC3E}">
        <p14:creationId xmlns:p14="http://schemas.microsoft.com/office/powerpoint/2010/main" val="1752502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NAV Statement</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14" name="TextBox 13">
            <a:extLst>
              <a:ext uri="{FF2B5EF4-FFF2-40B4-BE49-F238E27FC236}">
                <a16:creationId xmlns:a16="http://schemas.microsoft.com/office/drawing/2014/main" id="{693BF7E4-2F77-40B2-B6EF-E427C1D5BE07}"/>
              </a:ext>
            </a:extLst>
          </p:cNvPr>
          <p:cNvSpPr txBox="1"/>
          <p:nvPr/>
        </p:nvSpPr>
        <p:spPr>
          <a:xfrm>
            <a:off x="4815841" y="1412205"/>
            <a:ext cx="4156708" cy="5047318"/>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a:latin typeface="Arial" panose="020B0604020202020204" pitchFamily="34" charset="0"/>
                <a:cs typeface="Arial" panose="020B0604020202020204" pitchFamily="34" charset="0"/>
              </a:rPr>
              <a:t>Net Debt</a:t>
            </a:r>
          </a:p>
          <a:p>
            <a:pPr marL="360000" lvl="0" indent="-180975" defTabSz="914400" latinLnBrk="1">
              <a:lnSpc>
                <a:spcPts val="1200"/>
              </a:lnSpc>
              <a:spcBef>
                <a:spcPts val="300"/>
              </a:spcBef>
              <a:buClr>
                <a:srgbClr val="00338D"/>
              </a:buClr>
              <a:buFont typeface="Wingdings" panose="05000000000000000000" pitchFamily="2" charset="2"/>
              <a:buChar char="ü"/>
              <a:tabLst>
                <a:tab pos="180975" algn="l"/>
              </a:tabLst>
              <a:defRPr/>
            </a:pPr>
            <a:r>
              <a:rPr lang="ko-KR" altLang="en-US" sz="800">
                <a:latin typeface="Arial" panose="020B0604020202020204" pitchFamily="34" charset="0"/>
                <a:cs typeface="Arial" panose="020B0604020202020204" pitchFamily="34" charset="0"/>
              </a:rPr>
              <a:t>임차 해지 및 임차료 상환 등으로 인해 리스부채가 감소하는 추세를 보이고 있으나 </a:t>
            </a:r>
            <a:r>
              <a:rPr lang="en-US" altLang="ko-KR" sz="800">
                <a:latin typeface="Arial" panose="020B0604020202020204" pitchFamily="34" charset="0"/>
                <a:cs typeface="Arial" panose="020B0604020202020204" pitchFamily="34" charset="0"/>
              </a:rPr>
              <a:t>2021</a:t>
            </a:r>
            <a:r>
              <a:rPr lang="ko-KR" altLang="en-US" sz="800">
                <a:latin typeface="Arial" panose="020B0604020202020204" pitchFamily="34" charset="0"/>
                <a:cs typeface="Arial" panose="020B0604020202020204" pitchFamily="34" charset="0"/>
              </a:rPr>
              <a:t>년 </a:t>
            </a:r>
            <a:r>
              <a:rPr lang="ko-KR" altLang="en-US" sz="800" err="1">
                <a:latin typeface="Arial" panose="020B0604020202020204" pitchFamily="34" charset="0"/>
                <a:cs typeface="Arial" panose="020B0604020202020204" pitchFamily="34" charset="0"/>
              </a:rPr>
              <a:t>우리은행으로부터</a:t>
            </a:r>
            <a:r>
              <a:rPr lang="ko-KR" altLang="en-US" sz="800">
                <a:latin typeface="Arial" panose="020B0604020202020204" pitchFamily="34" charset="0"/>
                <a:cs typeface="Arial" panose="020B0604020202020204" pitchFamily="34" charset="0"/>
              </a:rPr>
              <a:t> 한도차입 약 </a:t>
            </a:r>
            <a:r>
              <a:rPr lang="en-US" altLang="ko-KR" sz="800">
                <a:latin typeface="Arial" panose="020B0604020202020204" pitchFamily="34" charset="0"/>
                <a:cs typeface="Arial" panose="020B0604020202020204" pitchFamily="34" charset="0"/>
              </a:rPr>
              <a:t>50</a:t>
            </a:r>
            <a:r>
              <a:rPr lang="ko-KR" altLang="en-US" sz="800">
                <a:latin typeface="Arial" panose="020B0604020202020204" pitchFamily="34" charset="0"/>
                <a:cs typeface="Arial" panose="020B0604020202020204" pitchFamily="34" charset="0"/>
              </a:rPr>
              <a:t>억원을 실행하면서 </a:t>
            </a:r>
            <a:r>
              <a:rPr lang="en-US" altLang="ko-KR" sz="800">
                <a:latin typeface="Arial" panose="020B0604020202020204" pitchFamily="34" charset="0"/>
                <a:cs typeface="Arial" panose="020B0604020202020204" pitchFamily="34" charset="0"/>
              </a:rPr>
              <a:t>Net Debt</a:t>
            </a:r>
            <a:r>
              <a:rPr lang="ko-KR" altLang="en-US" sz="800">
                <a:latin typeface="Arial" panose="020B0604020202020204" pitchFamily="34" charset="0"/>
                <a:cs typeface="Arial" panose="020B0604020202020204" pitchFamily="34" charset="0"/>
              </a:rPr>
              <a:t>은 최근 </a:t>
            </a:r>
            <a:r>
              <a:rPr lang="en-US" altLang="ko-KR" sz="800">
                <a:latin typeface="Arial" panose="020B0604020202020204" pitchFamily="34" charset="0"/>
                <a:cs typeface="Arial" panose="020B0604020202020204" pitchFamily="34" charset="0"/>
              </a:rPr>
              <a:t>3</a:t>
            </a:r>
            <a:r>
              <a:rPr lang="ko-KR" altLang="en-US" sz="800">
                <a:latin typeface="Arial" panose="020B0604020202020204" pitchFamily="34" charset="0"/>
                <a:cs typeface="Arial" panose="020B0604020202020204" pitchFamily="34" charset="0"/>
              </a:rPr>
              <a:t>개년간 약 </a:t>
            </a:r>
            <a:r>
              <a:rPr lang="en-US" altLang="ko-KR" sz="800">
                <a:latin typeface="Arial" panose="020B0604020202020204" pitchFamily="34" charset="0"/>
                <a:cs typeface="Arial" panose="020B0604020202020204" pitchFamily="34" charset="0"/>
              </a:rPr>
              <a:t>580</a:t>
            </a:r>
            <a:r>
              <a:rPr lang="ko-KR" altLang="en-US" sz="800">
                <a:latin typeface="Arial" panose="020B0604020202020204" pitchFamily="34" charset="0"/>
                <a:cs typeface="Arial" panose="020B0604020202020204" pitchFamily="34" charset="0"/>
              </a:rPr>
              <a:t>억원 수준을 유지함</a:t>
            </a:r>
            <a:endParaRPr lang="en-US" altLang="ko-KR" sz="80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180975" algn="l"/>
              </a:tabLst>
              <a:defRPr/>
            </a:pPr>
            <a:r>
              <a:rPr lang="ko-KR" altLang="en-US" sz="800">
                <a:latin typeface="Arial" panose="020B0604020202020204" pitchFamily="34" charset="0"/>
                <a:cs typeface="Arial" panose="020B0604020202020204" pitchFamily="34" charset="0"/>
              </a:rPr>
              <a:t>회사 보유 </a:t>
            </a:r>
            <a:r>
              <a:rPr lang="ko-KR" altLang="en-US" sz="800" err="1">
                <a:latin typeface="Arial" panose="020B0604020202020204" pitchFamily="34" charset="0"/>
                <a:cs typeface="Arial" panose="020B0604020202020204" pitchFamily="34" charset="0"/>
              </a:rPr>
              <a:t>현금및현금성자산과</a:t>
            </a:r>
            <a:r>
              <a:rPr lang="ko-KR" altLang="en-US" sz="800">
                <a:latin typeface="Arial" panose="020B0604020202020204" pitchFamily="34" charset="0"/>
                <a:cs typeface="Arial" panose="020B0604020202020204" pitchFamily="34" charset="0"/>
              </a:rPr>
              <a:t> 단기금융상품은 대부분 질권설정 되어 있으며</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장단기차입금 관련하여 회사보유 토지</a:t>
            </a:r>
            <a:r>
              <a:rPr lang="en-US" altLang="ko-KR" sz="800">
                <a:latin typeface="Arial" panose="020B0604020202020204" pitchFamily="34" charset="0"/>
                <a:cs typeface="Arial" panose="020B0604020202020204" pitchFamily="34" charset="0"/>
              </a:rPr>
              <a:t>(</a:t>
            </a:r>
            <a:r>
              <a:rPr lang="ko-KR" altLang="en-US" sz="800">
                <a:latin typeface="Arial" panose="020B0604020202020204" pitchFamily="34" charset="0"/>
                <a:cs typeface="Arial" panose="020B0604020202020204" pitchFamily="34" charset="0"/>
              </a:rPr>
              <a:t>경기도 파주시 </a:t>
            </a:r>
            <a:r>
              <a:rPr lang="ko-KR" altLang="en-US" sz="800" err="1">
                <a:latin typeface="Arial" panose="020B0604020202020204" pitchFamily="34" charset="0"/>
                <a:cs typeface="Arial" panose="020B0604020202020204" pitchFamily="34" charset="0"/>
              </a:rPr>
              <a:t>탄현면</a:t>
            </a:r>
            <a:r>
              <a:rPr lang="en-US" altLang="ko-KR" sz="800">
                <a:latin typeface="Arial" panose="020B0604020202020204" pitchFamily="34" charset="0"/>
                <a:cs typeface="Arial" panose="020B0604020202020204" pitchFamily="34" charset="0"/>
              </a:rPr>
              <a:t>)</a:t>
            </a:r>
            <a:r>
              <a:rPr lang="ko-KR" altLang="en-US" sz="800">
                <a:latin typeface="Arial" panose="020B0604020202020204" pitchFamily="34" charset="0"/>
                <a:cs typeface="Arial" panose="020B0604020202020204" pitchFamily="34" charset="0"/>
              </a:rPr>
              <a:t>에 질권설정 되어 있음</a:t>
            </a:r>
            <a:endParaRPr lang="en-US" altLang="ko-KR" sz="800">
              <a:latin typeface="Arial" panose="020B0604020202020204" pitchFamily="34" charset="0"/>
              <a:cs typeface="Arial" panose="020B0604020202020204" pitchFamily="34" charset="0"/>
            </a:endParaRPr>
          </a:p>
          <a:p>
            <a:pPr marL="180975" lvl="0" indent="-180975" defTabSz="914400" latinLnBrk="1">
              <a:lnSpc>
                <a:spcPts val="1200"/>
              </a:lnSpc>
              <a:spcBef>
                <a:spcPts val="600"/>
              </a:spcBef>
              <a:buClr>
                <a:srgbClr val="00338D"/>
              </a:buClr>
              <a:buFont typeface="Arial" panose="020B0604020202020204" pitchFamily="34" charset="0"/>
              <a:buChar char="•"/>
              <a:tabLst>
                <a:tab pos="180975" algn="l"/>
              </a:tabLst>
              <a:defRPr/>
            </a:pPr>
            <a:r>
              <a:rPr lang="en-US" altLang="ko-KR" sz="900" b="1" u="sng">
                <a:latin typeface="Arial" panose="020B0604020202020204" pitchFamily="34" charset="0"/>
                <a:cs typeface="Arial" panose="020B0604020202020204" pitchFamily="34" charset="0"/>
              </a:rPr>
              <a:t>Net Working Capital</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180975" algn="l"/>
              </a:tabLst>
              <a:defRPr/>
            </a:pPr>
            <a:r>
              <a:rPr lang="ko-KR" altLang="en-US" sz="800">
                <a:latin typeface="Arial" panose="020B0604020202020204" pitchFamily="34" charset="0"/>
                <a:cs typeface="Arial" panose="020B0604020202020204" pitchFamily="34" charset="0"/>
              </a:rPr>
              <a:t>회사의</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운전자본은 매출채권</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계약자산</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재고자산</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매입채무</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계약부채로 구성됨</a:t>
            </a:r>
            <a:endParaRPr lang="en-US" altLang="ko-KR" sz="80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180975" algn="l"/>
              </a:tabLst>
              <a:defRPr/>
            </a:pPr>
            <a:r>
              <a:rPr lang="ko-KR" altLang="en-US" sz="800">
                <a:solidFill>
                  <a:srgbClr val="000000"/>
                </a:solidFill>
                <a:latin typeface="Arial" panose="020B0604020202020204" pitchFamily="34" charset="0"/>
                <a:ea typeface="맑은 고딕"/>
                <a:cs typeface="Arial" panose="020B0604020202020204" pitchFamily="34" charset="0"/>
              </a:rPr>
              <a:t>매출채권 회전기일은 감소하는 반면 매입채무 회전기일은 증가하는 추세에 따라 </a:t>
            </a:r>
            <a:r>
              <a:rPr lang="en-US" altLang="ko-KR" sz="800">
                <a:solidFill>
                  <a:srgbClr val="000000"/>
                </a:solidFill>
                <a:latin typeface="Arial" panose="020B0604020202020204" pitchFamily="34" charset="0"/>
                <a:ea typeface="맑은 고딕"/>
                <a:cs typeface="Arial" panose="020B0604020202020204" pitchFamily="34" charset="0"/>
              </a:rPr>
              <a:t>NWC</a:t>
            </a:r>
            <a:r>
              <a:rPr lang="ko-KR" altLang="en-US" sz="800">
                <a:solidFill>
                  <a:srgbClr val="000000"/>
                </a:solidFill>
                <a:latin typeface="Arial" panose="020B0604020202020204" pitchFamily="34" charset="0"/>
                <a:ea typeface="맑은 고딕"/>
                <a:cs typeface="Arial" panose="020B0604020202020204" pitchFamily="34" charset="0"/>
              </a:rPr>
              <a:t>가 감소하는 추세를 보임</a:t>
            </a:r>
            <a:endParaRPr lang="en-US" altLang="ko-KR" sz="800">
              <a:latin typeface="Arial" panose="020B0604020202020204" pitchFamily="34" charset="0"/>
              <a:cs typeface="Arial" panose="020B0604020202020204" pitchFamily="34" charset="0"/>
            </a:endParaRPr>
          </a:p>
          <a:p>
            <a:pPr marL="180975" lvl="0" indent="-180975" defTabSz="914400" latinLnBrk="1">
              <a:lnSpc>
                <a:spcPts val="1200"/>
              </a:lnSpc>
              <a:spcBef>
                <a:spcPts val="600"/>
              </a:spcBef>
              <a:buClr>
                <a:srgbClr val="00338D"/>
              </a:buClr>
              <a:buFont typeface="Arial" panose="020B0604020202020204" pitchFamily="34" charset="0"/>
              <a:buChar char="•"/>
              <a:tabLst>
                <a:tab pos="180975" algn="l"/>
              </a:tabLst>
              <a:defRPr/>
            </a:pPr>
            <a:r>
              <a:rPr lang="en-US" altLang="ko-KR" sz="900" b="1" u="sng">
                <a:latin typeface="Arial" panose="020B0604020202020204" pitchFamily="34" charset="0"/>
                <a:cs typeface="Arial" panose="020B0604020202020204" pitchFamily="34" charset="0"/>
              </a:rPr>
              <a:t>PP&amp;E</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en-US" altLang="ko-KR" sz="800">
                <a:latin typeface="Arial" panose="020B0604020202020204" pitchFamily="34" charset="0"/>
                <a:cs typeface="Arial" panose="020B0604020202020204" pitchFamily="34" charset="0"/>
              </a:rPr>
              <a:t>2021</a:t>
            </a:r>
            <a:r>
              <a:rPr lang="ko-KR" altLang="en-US" sz="800">
                <a:latin typeface="Arial" panose="020B0604020202020204" pitchFamily="34" charset="0"/>
                <a:cs typeface="Arial" panose="020B0604020202020204" pitchFamily="34" charset="0"/>
              </a:rPr>
              <a:t>년 </a:t>
            </a:r>
            <a:r>
              <a:rPr lang="ko-KR" altLang="en-US" sz="800" err="1">
                <a:latin typeface="Arial" panose="020B0604020202020204" pitchFamily="34" charset="0"/>
                <a:cs typeface="Arial" panose="020B0604020202020204" pitchFamily="34" charset="0"/>
              </a:rPr>
              <a:t>용평호텔앤리조트</a:t>
            </a:r>
            <a:r>
              <a:rPr lang="ko-KR" altLang="en-US" sz="800">
                <a:latin typeface="Arial" panose="020B0604020202020204" pitchFamily="34" charset="0"/>
                <a:cs typeface="Arial" panose="020B0604020202020204" pitchFamily="34" charset="0"/>
              </a:rPr>
              <a:t> </a:t>
            </a:r>
            <a:r>
              <a:rPr lang="ko-KR" altLang="en-US" sz="800" err="1">
                <a:latin typeface="Arial" panose="020B0604020202020204" pitchFamily="34" charset="0"/>
                <a:cs typeface="Arial" panose="020B0604020202020204" pitchFamily="34" charset="0"/>
              </a:rPr>
              <a:t>아폴리스콘도</a:t>
            </a:r>
            <a:r>
              <a:rPr lang="ko-KR" altLang="en-US" sz="800">
                <a:latin typeface="Arial" panose="020B0604020202020204" pitchFamily="34" charset="0"/>
                <a:cs typeface="Arial" panose="020B0604020202020204" pitchFamily="34" charset="0"/>
              </a:rPr>
              <a:t> 준공으로 토지 및 건물이 증가함</a:t>
            </a:r>
            <a:endParaRPr lang="en-US" altLang="ko-KR" sz="80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en-US" altLang="ko-KR" sz="800">
                <a:latin typeface="Arial" panose="020B0604020202020204" pitchFamily="34" charset="0"/>
                <a:cs typeface="Arial" panose="020B0604020202020204" pitchFamily="34" charset="0"/>
              </a:rPr>
              <a:t>IFRS</a:t>
            </a:r>
            <a:r>
              <a:rPr lang="ko-KR" altLang="en-US" sz="800">
                <a:latin typeface="Arial" panose="020B0604020202020204" pitchFamily="34" charset="0"/>
                <a:cs typeface="Arial" panose="020B0604020202020204" pitchFamily="34" charset="0"/>
              </a:rPr>
              <a:t> </a:t>
            </a:r>
            <a:r>
              <a:rPr lang="en-US" altLang="ko-KR" sz="800">
                <a:latin typeface="Arial" panose="020B0604020202020204" pitchFamily="34" charset="0"/>
                <a:cs typeface="Arial" panose="020B0604020202020204" pitchFamily="34" charset="0"/>
              </a:rPr>
              <a:t>16</a:t>
            </a:r>
            <a:r>
              <a:rPr lang="ko-KR" altLang="en-US" sz="800">
                <a:latin typeface="Arial" panose="020B0604020202020204" pitchFamily="34" charset="0"/>
                <a:cs typeface="Arial" panose="020B0604020202020204" pitchFamily="34" charset="0"/>
              </a:rPr>
              <a:t> 리스기준서 도입으로 </a:t>
            </a:r>
            <a:r>
              <a:rPr lang="en-US" altLang="ko-KR" sz="800">
                <a:latin typeface="Arial" panose="020B0604020202020204" pitchFamily="34" charset="0"/>
                <a:cs typeface="Arial" panose="020B0604020202020204" pitchFamily="34" charset="0"/>
              </a:rPr>
              <a:t>2019</a:t>
            </a:r>
            <a:r>
              <a:rPr lang="ko-KR" altLang="en-US" sz="800">
                <a:latin typeface="Arial" panose="020B0604020202020204" pitchFamily="34" charset="0"/>
                <a:cs typeface="Arial" panose="020B0604020202020204" pitchFamily="34" charset="0"/>
              </a:rPr>
              <a:t>년 사용권자산 계상 후 </a:t>
            </a:r>
            <a:r>
              <a:rPr lang="ko-KR" altLang="en-US" sz="800" err="1">
                <a:latin typeface="Arial" panose="020B0604020202020204" pitchFamily="34" charset="0"/>
                <a:cs typeface="Arial" panose="020B0604020202020204" pitchFamily="34" charset="0"/>
              </a:rPr>
              <a:t>상각됨에</a:t>
            </a:r>
            <a:r>
              <a:rPr lang="ko-KR" altLang="en-US" sz="800">
                <a:latin typeface="Arial" panose="020B0604020202020204" pitchFamily="34" charset="0"/>
                <a:cs typeface="Arial" panose="020B0604020202020204" pitchFamily="34" charset="0"/>
              </a:rPr>
              <a:t> 따라 감소추세를 보임</a:t>
            </a:r>
            <a:endParaRPr lang="en-US" altLang="ko-KR" sz="80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en-US" altLang="ko-KR" sz="800">
                <a:latin typeface="Arial" panose="020B0604020202020204" pitchFamily="34" charset="0"/>
                <a:cs typeface="Arial" panose="020B0604020202020204" pitchFamily="34" charset="0"/>
              </a:rPr>
              <a:t>2020</a:t>
            </a:r>
            <a:r>
              <a:rPr lang="ko-KR" altLang="en-US" sz="800">
                <a:latin typeface="Arial" panose="020B0604020202020204" pitchFamily="34" charset="0"/>
                <a:cs typeface="Arial" panose="020B0604020202020204" pitchFamily="34" charset="0"/>
              </a:rPr>
              <a:t>년 종속회사 </a:t>
            </a:r>
            <a:r>
              <a:rPr lang="ko-KR" altLang="en-US" sz="800" err="1">
                <a:latin typeface="Arial" panose="020B0604020202020204" pitchFamily="34" charset="0"/>
                <a:cs typeface="Arial" panose="020B0604020202020204" pitchFamily="34" charset="0"/>
              </a:rPr>
              <a:t>쵸코스퀘어와</a:t>
            </a:r>
            <a:r>
              <a:rPr lang="ko-KR" altLang="en-US" sz="800">
                <a:latin typeface="Arial" panose="020B0604020202020204" pitchFamily="34" charset="0"/>
                <a:cs typeface="Arial" panose="020B0604020202020204" pitchFamily="34" charset="0"/>
              </a:rPr>
              <a:t> 지분을 공유</a:t>
            </a:r>
            <a:r>
              <a:rPr lang="en-US" altLang="ko-KR" sz="800">
                <a:latin typeface="Arial" panose="020B0604020202020204" pitchFamily="34" charset="0"/>
                <a:cs typeface="Arial" panose="020B0604020202020204" pitchFamily="34" charset="0"/>
              </a:rPr>
              <a:t>(</a:t>
            </a:r>
            <a:r>
              <a:rPr lang="ko-KR" altLang="en-US" sz="800" err="1">
                <a:latin typeface="Arial" panose="020B0604020202020204" pitchFamily="34" charset="0"/>
                <a:cs typeface="Arial" panose="020B0604020202020204" pitchFamily="34" charset="0"/>
              </a:rPr>
              <a:t>좋은사람들</a:t>
            </a:r>
            <a:r>
              <a:rPr lang="ko-KR" altLang="en-US" sz="800">
                <a:latin typeface="Arial" panose="020B0604020202020204" pitchFamily="34" charset="0"/>
                <a:cs typeface="Arial" panose="020B0604020202020204" pitchFamily="34" charset="0"/>
              </a:rPr>
              <a:t> 공유지분 </a:t>
            </a:r>
            <a:r>
              <a:rPr lang="en-US" altLang="ko-KR" sz="800">
                <a:latin typeface="Arial" panose="020B0604020202020204" pitchFamily="34" charset="0"/>
                <a:cs typeface="Arial" panose="020B0604020202020204" pitchFamily="34" charset="0"/>
              </a:rPr>
              <a:t>35/115, </a:t>
            </a:r>
            <a:r>
              <a:rPr lang="ko-KR" altLang="en-US" sz="800" err="1">
                <a:latin typeface="Arial" panose="020B0604020202020204" pitchFamily="34" charset="0"/>
                <a:cs typeface="Arial" panose="020B0604020202020204" pitchFamily="34" charset="0"/>
              </a:rPr>
              <a:t>쵸코스퀘어</a:t>
            </a:r>
            <a:r>
              <a:rPr lang="ko-KR" altLang="en-US" sz="800">
                <a:latin typeface="Arial" panose="020B0604020202020204" pitchFamily="34" charset="0"/>
                <a:cs typeface="Arial" panose="020B0604020202020204" pitchFamily="34" charset="0"/>
              </a:rPr>
              <a:t> 공유지분 </a:t>
            </a:r>
            <a:r>
              <a:rPr lang="en-US" altLang="ko-KR" sz="800">
                <a:latin typeface="Arial" panose="020B0604020202020204" pitchFamily="34" charset="0"/>
                <a:cs typeface="Arial" panose="020B0604020202020204" pitchFamily="34" charset="0"/>
              </a:rPr>
              <a:t>80/115)</a:t>
            </a:r>
            <a:r>
              <a:rPr lang="ko-KR" altLang="en-US" sz="800">
                <a:latin typeface="Arial" panose="020B0604020202020204" pitchFamily="34" charset="0"/>
                <a:cs typeface="Arial" panose="020B0604020202020204" pitchFamily="34" charset="0"/>
              </a:rPr>
              <a:t>하여 충청남도 홍성군 소재 임대목적 오피스텔</a:t>
            </a:r>
            <a:r>
              <a:rPr lang="en-US" altLang="ko-KR" sz="800">
                <a:latin typeface="Arial" panose="020B0604020202020204" pitchFamily="34" charset="0"/>
                <a:cs typeface="Arial" panose="020B0604020202020204" pitchFamily="34" charset="0"/>
              </a:rPr>
              <a:t>(SFC</a:t>
            </a:r>
            <a:r>
              <a:rPr lang="ko-KR" altLang="en-US" sz="800">
                <a:latin typeface="Arial" panose="020B0604020202020204" pitchFamily="34" charset="0"/>
                <a:cs typeface="Arial" panose="020B0604020202020204" pitchFamily="34" charset="0"/>
              </a:rPr>
              <a:t>타워</a:t>
            </a:r>
            <a:r>
              <a:rPr lang="en-US" altLang="ko-KR" sz="800">
                <a:latin typeface="Arial" panose="020B0604020202020204" pitchFamily="34" charset="0"/>
                <a:cs typeface="Arial" panose="020B0604020202020204" pitchFamily="34" charset="0"/>
              </a:rPr>
              <a:t>)</a:t>
            </a:r>
            <a:r>
              <a:rPr lang="ko-KR" altLang="en-US" sz="800">
                <a:latin typeface="Arial" panose="020B0604020202020204" pitchFamily="34" charset="0"/>
                <a:cs typeface="Arial" panose="020B0604020202020204" pitchFamily="34" charset="0"/>
              </a:rPr>
              <a:t>을 취득하였으며</a:t>
            </a:r>
            <a:r>
              <a:rPr lang="en-US" altLang="ko-KR" sz="800">
                <a:latin typeface="Arial" panose="020B0604020202020204" pitchFamily="34" charset="0"/>
                <a:cs typeface="Arial" panose="020B0604020202020204" pitchFamily="34" charset="0"/>
              </a:rPr>
              <a:t>, </a:t>
            </a:r>
            <a:r>
              <a:rPr lang="ko-KR" altLang="en-US" sz="800" err="1">
                <a:latin typeface="Arial" panose="020B0604020202020204" pitchFamily="34" charset="0"/>
                <a:cs typeface="Arial" panose="020B0604020202020204" pitchFamily="34" charset="0"/>
              </a:rPr>
              <a:t>쵸코스퀘어의</a:t>
            </a:r>
            <a:r>
              <a:rPr lang="ko-KR" altLang="en-US" sz="800">
                <a:latin typeface="Arial" panose="020B0604020202020204" pitchFamily="34" charset="0"/>
                <a:cs typeface="Arial" panose="020B0604020202020204" pitchFamily="34" charset="0"/>
              </a:rPr>
              <a:t> 새마을금고 차입금 </a:t>
            </a:r>
            <a:r>
              <a:rPr lang="en-US" altLang="ko-KR" sz="800">
                <a:latin typeface="Arial" panose="020B0604020202020204" pitchFamily="34" charset="0"/>
                <a:cs typeface="Arial" panose="020B0604020202020204" pitchFamily="34" charset="0"/>
              </a:rPr>
              <a:t>80</a:t>
            </a:r>
            <a:r>
              <a:rPr lang="ko-KR" altLang="en-US" sz="800">
                <a:latin typeface="Arial" panose="020B0604020202020204" pitchFamily="34" charset="0"/>
                <a:cs typeface="Arial" panose="020B0604020202020204" pitchFamily="34" charset="0"/>
              </a:rPr>
              <a:t>억에 대하여 부동산 담보신탁 제공중에 있음</a:t>
            </a:r>
            <a:endParaRPr lang="en-US" altLang="ko-KR" sz="800">
              <a:latin typeface="Arial" panose="020B0604020202020204" pitchFamily="34" charset="0"/>
              <a:cs typeface="Arial" panose="020B0604020202020204" pitchFamily="34" charset="0"/>
            </a:endParaRPr>
          </a:p>
          <a:p>
            <a:pPr marL="180975" lvl="0" indent="-180975" defTabSz="914400" latinLnBrk="1">
              <a:lnSpc>
                <a:spcPts val="1200"/>
              </a:lnSpc>
              <a:spcBef>
                <a:spcPts val="600"/>
              </a:spcBef>
              <a:buClr>
                <a:srgbClr val="00338D"/>
              </a:buClr>
              <a:buFont typeface="Arial" panose="020B0604020202020204" pitchFamily="34" charset="0"/>
              <a:buChar char="•"/>
              <a:tabLst>
                <a:tab pos="180975" algn="l"/>
              </a:tabLst>
              <a:defRPr/>
            </a:pPr>
            <a:r>
              <a:rPr lang="en-US" altLang="ko-KR" sz="900" b="1" u="sng">
                <a:latin typeface="Arial" panose="020B0604020202020204" pitchFamily="34" charset="0"/>
                <a:cs typeface="Arial" panose="020B0604020202020204" pitchFamily="34" charset="0"/>
              </a:rPr>
              <a:t>Net Asset Value</a:t>
            </a: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ko-KR" altLang="en-US" sz="800">
                <a:latin typeface="Arial" panose="020B0604020202020204" pitchFamily="34" charset="0"/>
                <a:cs typeface="Arial" panose="020B0604020202020204" pitchFamily="34" charset="0"/>
              </a:rPr>
              <a:t>주로 매출 감소</a:t>
            </a:r>
            <a:r>
              <a:rPr lang="en-US" altLang="ko-KR" sz="800">
                <a:latin typeface="Arial" panose="020B0604020202020204" pitchFamily="34" charset="0"/>
                <a:cs typeface="Arial" panose="020B0604020202020204" pitchFamily="34" charset="0"/>
              </a:rPr>
              <a:t>, </a:t>
            </a:r>
            <a:r>
              <a:rPr lang="ko-KR" altLang="en-US" sz="800" err="1">
                <a:latin typeface="Arial" panose="020B0604020202020204" pitchFamily="34" charset="0"/>
                <a:cs typeface="Arial" panose="020B0604020202020204" pitchFamily="34" charset="0"/>
              </a:rPr>
              <a:t>대손상각비</a:t>
            </a:r>
            <a:r>
              <a:rPr lang="ko-KR" altLang="en-US" sz="800">
                <a:latin typeface="Arial" panose="020B0604020202020204" pitchFamily="34" charset="0"/>
                <a:cs typeface="Arial" panose="020B0604020202020204" pitchFamily="34" charset="0"/>
              </a:rPr>
              <a:t> 인식 및 가용자금 부족에 따른 매입채무 증가</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단기 차입금 증가의 영향으로 </a:t>
            </a:r>
            <a:r>
              <a:rPr lang="en-US" altLang="ko-KR" sz="800">
                <a:latin typeface="Arial" panose="020B0604020202020204" pitchFamily="34" charset="0"/>
                <a:cs typeface="Arial" panose="020B0604020202020204" pitchFamily="34" charset="0"/>
              </a:rPr>
              <a:t>NAV</a:t>
            </a:r>
            <a:r>
              <a:rPr lang="ko-KR" altLang="en-US" sz="800">
                <a:latin typeface="Arial" panose="020B0604020202020204" pitchFamily="34" charset="0"/>
                <a:cs typeface="Arial" panose="020B0604020202020204" pitchFamily="34" charset="0"/>
              </a:rPr>
              <a:t>가 지속적으로 감소하는 추세를 보임</a:t>
            </a:r>
            <a:endParaRPr lang="en-US" altLang="ko-KR" sz="800">
              <a:latin typeface="Arial" panose="020B0604020202020204" pitchFamily="34" charset="0"/>
              <a:cs typeface="Arial" panose="020B0604020202020204" pitchFamily="34" charset="0"/>
            </a:endParaRP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회사의 매출이 </a:t>
            </a:r>
            <a:r>
              <a:rPr lang="en-US" altLang="ko-KR" sz="1000" b="1">
                <a:solidFill>
                  <a:srgbClr val="002997"/>
                </a:solidFill>
                <a:latin typeface="Arial" panose="020B0604020202020204" pitchFamily="34" charset="0"/>
                <a:ea typeface="+mj-ea"/>
                <a:cs typeface="Arial" panose="020B0604020202020204" pitchFamily="34" charset="0"/>
              </a:rPr>
              <a:t>2019</a:t>
            </a:r>
            <a:r>
              <a:rPr lang="ko-KR" altLang="en-US" sz="1000" b="1">
                <a:solidFill>
                  <a:srgbClr val="002997"/>
                </a:solidFill>
                <a:latin typeface="Arial" panose="020B0604020202020204" pitchFamily="34" charset="0"/>
                <a:ea typeface="+mj-ea"/>
                <a:cs typeface="Arial" panose="020B0604020202020204" pitchFamily="34" charset="0"/>
              </a:rPr>
              <a:t>년부터 지속적으로 감소하고 전 경영진의 배임</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횡령으로 </a:t>
            </a:r>
            <a:r>
              <a:rPr lang="ko-KR" altLang="en-US" sz="1000" b="1" err="1">
                <a:solidFill>
                  <a:srgbClr val="002997"/>
                </a:solidFill>
                <a:latin typeface="Arial" panose="020B0604020202020204" pitchFamily="34" charset="0"/>
                <a:ea typeface="+mj-ea"/>
                <a:cs typeface="Arial" panose="020B0604020202020204" pitchFamily="34" charset="0"/>
              </a:rPr>
              <a:t>대손상각비를</a:t>
            </a:r>
            <a:r>
              <a:rPr lang="ko-KR" altLang="en-US" sz="1000" b="1">
                <a:solidFill>
                  <a:srgbClr val="002997"/>
                </a:solidFill>
                <a:latin typeface="Arial" panose="020B0604020202020204" pitchFamily="34" charset="0"/>
                <a:ea typeface="+mj-ea"/>
                <a:cs typeface="Arial" panose="020B0604020202020204" pitchFamily="34" charset="0"/>
              </a:rPr>
              <a:t> 인식하며 재무지표가 악화됨</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또한</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가용자금 부족으로 매입채무 및 차입금이 증가함에 따라 회사의 순자산금액이 감소하는 추세를 보임</a:t>
            </a:r>
            <a:endParaRPr lang="en-US" altLang="ko-KR" sz="1000" b="1">
              <a:solidFill>
                <a:srgbClr val="002997"/>
              </a:solidFill>
              <a:latin typeface="Arial" panose="020B0604020202020204" pitchFamily="34" charset="0"/>
              <a:ea typeface="+mj-ea"/>
              <a:cs typeface="Arial" panose="020B0604020202020204" pitchFamily="34" charset="0"/>
            </a:endParaRPr>
          </a:p>
        </p:txBody>
      </p:sp>
      <p:graphicFrame>
        <p:nvGraphicFramePr>
          <p:cNvPr id="8" name="표 7">
            <a:extLst>
              <a:ext uri="{FF2B5EF4-FFF2-40B4-BE49-F238E27FC236}">
                <a16:creationId xmlns:a16="http://schemas.microsoft.com/office/drawing/2014/main" id="{6661323A-F512-4532-8D51-C7F320232F33}"/>
              </a:ext>
            </a:extLst>
          </p:cNvPr>
          <p:cNvGraphicFramePr>
            <a:graphicFrameLocks noGrp="1"/>
          </p:cNvGraphicFramePr>
          <p:nvPr>
            <p:extLst>
              <p:ext uri="{D42A27DB-BD31-4B8C-83A1-F6EECF244321}">
                <p14:modId xmlns:p14="http://schemas.microsoft.com/office/powerpoint/2010/main" val="496386316"/>
              </p:ext>
            </p:extLst>
          </p:nvPr>
        </p:nvGraphicFramePr>
        <p:xfrm>
          <a:off x="601199" y="1530895"/>
          <a:ext cx="3978000" cy="4419600"/>
        </p:xfrm>
        <a:graphic>
          <a:graphicData uri="http://schemas.openxmlformats.org/drawingml/2006/table">
            <a:tbl>
              <a:tblPr/>
              <a:tblGrid>
                <a:gridCol w="259240">
                  <a:extLst>
                    <a:ext uri="{9D8B030D-6E8A-4147-A177-3AD203B41FA5}">
                      <a16:colId xmlns:a16="http://schemas.microsoft.com/office/drawing/2014/main" val="3587754647"/>
                    </a:ext>
                  </a:extLst>
                </a:gridCol>
                <a:gridCol w="262219">
                  <a:extLst>
                    <a:ext uri="{9D8B030D-6E8A-4147-A177-3AD203B41FA5}">
                      <a16:colId xmlns:a16="http://schemas.microsoft.com/office/drawing/2014/main" val="2778227528"/>
                    </a:ext>
                  </a:extLst>
                </a:gridCol>
                <a:gridCol w="910328">
                  <a:extLst>
                    <a:ext uri="{9D8B030D-6E8A-4147-A177-3AD203B41FA5}">
                      <a16:colId xmlns:a16="http://schemas.microsoft.com/office/drawing/2014/main" val="702956320"/>
                    </a:ext>
                  </a:extLst>
                </a:gridCol>
                <a:gridCol w="615317">
                  <a:extLst>
                    <a:ext uri="{9D8B030D-6E8A-4147-A177-3AD203B41FA5}">
                      <a16:colId xmlns:a16="http://schemas.microsoft.com/office/drawing/2014/main" val="3537996988"/>
                    </a:ext>
                  </a:extLst>
                </a:gridCol>
                <a:gridCol w="643632">
                  <a:extLst>
                    <a:ext uri="{9D8B030D-6E8A-4147-A177-3AD203B41FA5}">
                      <a16:colId xmlns:a16="http://schemas.microsoft.com/office/drawing/2014/main" val="4207345821"/>
                    </a:ext>
                  </a:extLst>
                </a:gridCol>
                <a:gridCol w="643632">
                  <a:extLst>
                    <a:ext uri="{9D8B030D-6E8A-4147-A177-3AD203B41FA5}">
                      <a16:colId xmlns:a16="http://schemas.microsoft.com/office/drawing/2014/main" val="3325587860"/>
                    </a:ext>
                  </a:extLst>
                </a:gridCol>
                <a:gridCol w="643632">
                  <a:extLst>
                    <a:ext uri="{9D8B030D-6E8A-4147-A177-3AD203B41FA5}">
                      <a16:colId xmlns:a16="http://schemas.microsoft.com/office/drawing/2014/main" val="1260251397"/>
                    </a:ext>
                  </a:extLst>
                </a:gridCol>
              </a:tblGrid>
              <a:tr h="136800">
                <a:tc gridSpan="3">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rPr>
                        <a:t>NAV Statement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453124229"/>
                  </a:ext>
                </a:extLst>
              </a:tr>
              <a:tr h="72446">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88864364"/>
                  </a:ext>
                </a:extLst>
              </a:tr>
              <a:tr h="72446">
                <a:tc gridSpan="2">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Apr-30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71002985"/>
                  </a:ext>
                </a:extLst>
              </a:tr>
              <a:tr h="72446">
                <a:tc gridSpan="3">
                  <a:txBody>
                    <a:bodyPr/>
                    <a:lstStyle/>
                    <a:p>
                      <a:pPr algn="l" rtl="0" fontAlgn="b"/>
                      <a:r>
                        <a:rPr lang="en-US" sz="900" b="1" i="0" u="none" strike="noStrike">
                          <a:solidFill>
                            <a:srgbClr val="000000"/>
                          </a:solidFill>
                          <a:effectLst/>
                          <a:latin typeface="Arial" panose="020B0604020202020204" pitchFamily="34" charset="0"/>
                          <a:ea typeface="맑은 고딕" panose="020B0503020000020004" pitchFamily="50" charset="-127"/>
                        </a:rPr>
                        <a:t>Net </a:t>
                      </a:r>
                      <a:r>
                        <a:rPr lang="en-US" altLang="ko-KR" sz="900" b="1" i="0" u="none" strike="noStrike">
                          <a:solidFill>
                            <a:srgbClr val="000000"/>
                          </a:solidFill>
                          <a:effectLst/>
                          <a:latin typeface="Arial" panose="020B0604020202020204" pitchFamily="34" charset="0"/>
                          <a:ea typeface="맑은 고딕" panose="020B0503020000020004" pitchFamily="50" charset="-127"/>
                        </a:rPr>
                        <a:t>D</a:t>
                      </a:r>
                      <a:r>
                        <a:rPr lang="en-US" sz="900" b="1" i="0" u="none" strike="noStrike">
                          <a:solidFill>
                            <a:srgbClr val="000000"/>
                          </a:solidFill>
                          <a:effectLst/>
                          <a:latin typeface="Arial" panose="020B0604020202020204" pitchFamily="34" charset="0"/>
                          <a:ea typeface="맑은 고딕" panose="020B0503020000020004" pitchFamily="50" charset="-127"/>
                        </a:rPr>
                        <a:t>ebt</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(13,887)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(5,636)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(6,091)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(5,846)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42793250"/>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현금및현금성자산</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1,988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4,223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3,167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3,609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054108033"/>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단기금융상품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1,208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1,208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182179961"/>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단기차입금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(5,035)</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(6,135)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4255947141"/>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유동성장기차입금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3458591342"/>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장기차입금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(2,050)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1774991426"/>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리스부채</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(14,225)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(8,809)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(3,981)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(3,078)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37985486"/>
                  </a:ext>
                </a:extLst>
              </a:tr>
              <a:tr h="72446">
                <a:tc gridSpan="3">
                  <a:txBody>
                    <a:bodyPr/>
                    <a:lstStyle/>
                    <a:p>
                      <a:pPr algn="l" rtl="0" fontAlgn="b"/>
                      <a:r>
                        <a:rPr lang="en-US" sz="900" b="1" i="0" u="none" strike="noStrike">
                          <a:solidFill>
                            <a:srgbClr val="000000"/>
                          </a:solidFill>
                          <a:effectLst/>
                          <a:latin typeface="Arial" panose="020B0604020202020204" pitchFamily="34" charset="0"/>
                          <a:ea typeface="맑은 고딕" panose="020B0503020000020004" pitchFamily="50" charset="-127"/>
                        </a:rPr>
                        <a:t>Net Working Capital</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58,235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42,118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28,392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19,993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98798475"/>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매출채권</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18,742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12,521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8,008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7,510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010194852"/>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계약자산</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51438742"/>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재고자산</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45,944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35,085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25,203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23,567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19854106"/>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매입채무</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(6,119)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(5,181)</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(4,588)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(10,872)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54604663"/>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계약부채</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97211772"/>
                  </a:ext>
                </a:extLst>
              </a:tr>
              <a:tr h="72446">
                <a:tc gridSpan="2">
                  <a:txBody>
                    <a:bodyPr/>
                    <a:lstStyle/>
                    <a:p>
                      <a:pPr algn="l" rtl="0" fontAlgn="b"/>
                      <a:r>
                        <a:rPr lang="en-US" sz="900" b="1" i="0" u="none" strike="noStrike">
                          <a:solidFill>
                            <a:srgbClr val="000000"/>
                          </a:solidFill>
                          <a:effectLst/>
                          <a:latin typeface="Arial" panose="020B0604020202020204" pitchFamily="34" charset="0"/>
                          <a:ea typeface="맑은 고딕" panose="020B0503020000020004" pitchFamily="50" charset="-127"/>
                        </a:rPr>
                        <a:t>PP&amp;E</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rtl="0" fontAlgn="b"/>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23,098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22,531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16,121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14,979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629421408"/>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토지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3,901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3,245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3,605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3,605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12308533"/>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건물</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1,076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982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1,671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1,640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59141399"/>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기타유형자산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3,814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4,871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2,670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2,550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93773255"/>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사용권자산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14,307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9,781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4,624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3,658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22110382"/>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투자부동산</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3,653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3,551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3,525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59479407"/>
                  </a:ext>
                </a:extLst>
              </a:tr>
              <a:tr h="72446">
                <a:tc gridSpan="3">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rPr>
                        <a:t>Intangible Assets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3,533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75354809"/>
                  </a:ext>
                </a:extLst>
              </a:tr>
              <a:tr h="72446">
                <a:tc gridSpan="3">
                  <a:txBody>
                    <a:bodyPr/>
                    <a:lstStyle/>
                    <a:p>
                      <a:pPr algn="l" rtl="0" fontAlgn="ctr"/>
                      <a:r>
                        <a:rPr lang="en-US" sz="800" b="1" i="0" u="none" strike="noStrike">
                          <a:solidFill>
                            <a:srgbClr val="000000"/>
                          </a:solidFill>
                          <a:effectLst/>
                          <a:latin typeface="Arial" panose="020B0604020202020204" pitchFamily="34" charset="0"/>
                          <a:ea typeface="맑은 고딕" panose="020B0503020000020004" pitchFamily="50" charset="-127"/>
                        </a:rPr>
                        <a:t>Investments in Subsidiaries and Associates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3,237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3,774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23970074"/>
                  </a:ext>
                </a:extLst>
              </a:tr>
              <a:tr h="72446">
                <a:tc gridSpan="3">
                  <a:txBody>
                    <a:bodyPr/>
                    <a:lstStyle/>
                    <a:p>
                      <a:pPr algn="l" rtl="0" fontAlgn="b"/>
                      <a:r>
                        <a:rPr lang="en-US" sz="900" b="1" i="0" u="none" strike="noStrike">
                          <a:solidFill>
                            <a:srgbClr val="000000"/>
                          </a:solidFill>
                          <a:effectLst/>
                          <a:latin typeface="Arial" panose="020B0604020202020204" pitchFamily="34" charset="0"/>
                          <a:ea typeface="맑은 고딕" panose="020B0503020000020004" pitchFamily="50" charset="-127"/>
                        </a:rPr>
                        <a:t>Other Assets</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14,440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32,887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12,452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10,969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348713682"/>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임차보증금</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6,082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6,308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3,377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3,256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495714176"/>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대여금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4,977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17,369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195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79662538"/>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FVPL</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1,020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5,852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4,352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6194539"/>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2,361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3,358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4,527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3,270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17717185"/>
                  </a:ext>
                </a:extLst>
              </a:tr>
              <a:tr h="72446">
                <a:tc gridSpan="3">
                  <a:txBody>
                    <a:bodyPr/>
                    <a:lstStyle/>
                    <a:p>
                      <a:pPr algn="l" rtl="0" fontAlgn="b"/>
                      <a:r>
                        <a:rPr lang="en-US" sz="900" b="1" i="0" u="none" strike="noStrike">
                          <a:solidFill>
                            <a:srgbClr val="000000"/>
                          </a:solidFill>
                          <a:effectLst/>
                          <a:latin typeface="Arial" panose="020B0604020202020204" pitchFamily="34" charset="0"/>
                          <a:ea typeface="맑은 고딕" panose="020B0503020000020004" pitchFamily="50" charset="-127"/>
                        </a:rPr>
                        <a:t>Other Liabilities</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(8,663)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(9,268)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(9,793)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871642924"/>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미지급금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(4,542)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(3,243)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(4,839)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(4,976)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920420760"/>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예수보증금</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(2,997)</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(2,183)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(843)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(1,770)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06084479"/>
                  </a:ext>
                </a:extLst>
              </a:tr>
              <a:tr h="72446">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(4,162)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(3,236)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(3,587)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(3,047)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78349037"/>
                  </a:ext>
                </a:extLst>
              </a:tr>
              <a:tr h="72446">
                <a:tc gridSpan="3">
                  <a:txBody>
                    <a:bodyPr/>
                    <a:lstStyle/>
                    <a:p>
                      <a:pPr algn="l" rtl="0" fontAlgn="b"/>
                      <a:r>
                        <a:rPr lang="en-US" sz="900" b="1" i="0" u="none" strike="noStrike">
                          <a:solidFill>
                            <a:srgbClr val="000000"/>
                          </a:solidFill>
                          <a:effectLst/>
                          <a:latin typeface="Arial" panose="020B0604020202020204" pitchFamily="34" charset="0"/>
                          <a:ea typeface="맑은 고딕" panose="020B0503020000020004" pitchFamily="50" charset="-127"/>
                        </a:rPr>
                        <a:t>Net Asset Value</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76,955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87,226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45,593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34,291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05622586"/>
                  </a:ext>
                </a:extLst>
              </a:tr>
            </a:tbl>
          </a:graphicData>
        </a:graphic>
      </p:graphicFrame>
      <p:sp>
        <p:nvSpPr>
          <p:cNvPr id="13" name="직사각형 119">
            <a:extLst>
              <a:ext uri="{FF2B5EF4-FFF2-40B4-BE49-F238E27FC236}">
                <a16:creationId xmlns:a16="http://schemas.microsoft.com/office/drawing/2014/main" id="{722DDC87-CED3-4EDC-B513-942642EC8553}"/>
              </a:ext>
            </a:extLst>
          </p:cNvPr>
          <p:cNvSpPr/>
          <p:nvPr/>
        </p:nvSpPr>
        <p:spPr bwMode="auto">
          <a:xfrm>
            <a:off x="2353189" y="132891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16" name="TextBox 15">
            <a:extLst>
              <a:ext uri="{FF2B5EF4-FFF2-40B4-BE49-F238E27FC236}">
                <a16:creationId xmlns:a16="http://schemas.microsoft.com/office/drawing/2014/main" id="{E0C1AB4B-C5F7-4C5A-BAA4-FA7187D724BB}"/>
              </a:ext>
            </a:extLst>
          </p:cNvPr>
          <p:cNvSpPr txBox="1"/>
          <p:nvPr/>
        </p:nvSpPr>
        <p:spPr>
          <a:xfrm>
            <a:off x="5024438" y="5355735"/>
            <a:ext cx="4010342" cy="887422"/>
          </a:xfrm>
          <a:prstGeom prst="rect">
            <a:avLst/>
          </a:prstGeom>
          <a:noFill/>
        </p:spPr>
        <p:txBody>
          <a:bodyPr wrap="square" lIns="0" tIns="0" rIns="0" bIns="0" rtlCol="0">
            <a:spAutoFit/>
          </a:bodyPr>
          <a:lstStyle/>
          <a:p>
            <a:pPr>
              <a:spcBef>
                <a:spcPts val="100"/>
              </a:spcBef>
            </a:pPr>
            <a:r>
              <a:rPr lang="en-US" altLang="ko-KR" sz="800" i="1">
                <a:latin typeface="Arial" panose="020B0604020202020204" pitchFamily="34" charset="0"/>
                <a:ea typeface="+mj-ea"/>
                <a:cs typeface="Arial" panose="020B0604020202020204" pitchFamily="34" charset="0"/>
              </a:rPr>
              <a:t>[Limitation]</a:t>
            </a:r>
          </a:p>
          <a:p>
            <a:pPr>
              <a:spcBef>
                <a:spcPts val="100"/>
              </a:spcBef>
            </a:pPr>
            <a:r>
              <a:rPr lang="en-US" altLang="ko-KR" sz="800" i="1">
                <a:latin typeface="Arial" panose="020B0604020202020204" pitchFamily="34" charset="0"/>
                <a:ea typeface="+mj-ea"/>
                <a:cs typeface="Arial" panose="020B0604020202020204" pitchFamily="34" charset="0"/>
              </a:rPr>
              <a:t>1. 2022</a:t>
            </a:r>
            <a:r>
              <a:rPr lang="ko-KR" altLang="en-US" sz="800" i="1">
                <a:latin typeface="Arial" panose="020B0604020202020204" pitchFamily="34" charset="0"/>
                <a:ea typeface="+mj-ea"/>
                <a:cs typeface="Arial" panose="020B0604020202020204" pitchFamily="34" charset="0"/>
              </a:rPr>
              <a:t>년은 </a:t>
            </a:r>
            <a:r>
              <a:rPr lang="en-US" altLang="ko-KR" sz="800" i="1">
                <a:latin typeface="Arial" panose="020B0604020202020204" pitchFamily="34" charset="0"/>
                <a:ea typeface="+mj-ea"/>
                <a:cs typeface="Arial" panose="020B0604020202020204" pitchFamily="34" charset="0"/>
              </a:rPr>
              <a:t>4</a:t>
            </a:r>
            <a:r>
              <a:rPr lang="ko-KR" altLang="en-US" sz="800" i="1">
                <a:latin typeface="Arial" panose="020B0604020202020204" pitchFamily="34" charset="0"/>
                <a:ea typeface="+mj-ea"/>
                <a:cs typeface="Arial" panose="020B0604020202020204" pitchFamily="34" charset="0"/>
              </a:rPr>
              <a:t>월말 재무제표 금액을 토대로 작성하였음</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기준일의 잔액을 확인하기 위해서는 기준일의 계정 명세서 및 원장 등이 필요하나</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 회사는 보안상 이유로 제공 불가 의사를 표명함</a:t>
            </a:r>
            <a:endParaRPr lang="en-US" altLang="ko-KR" sz="800" i="1">
              <a:latin typeface="Arial" panose="020B0604020202020204" pitchFamily="34" charset="0"/>
              <a:ea typeface="+mj-ea"/>
              <a:cs typeface="Arial" panose="020B0604020202020204" pitchFamily="34" charset="0"/>
            </a:endParaRPr>
          </a:p>
          <a:p>
            <a:pPr>
              <a:spcBef>
                <a:spcPts val="100"/>
              </a:spcBef>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해당 계정에 대한 내용은 회사가 제공한 일부 내용을 토대로 작성하였음</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구체적인 내역을 확인하기 위해서는 계정명세서</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원장 및 인터뷰가 필요하나</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회사는 보안상 이유로 제공 불가의사를 표명하여 제한된 자료를 토대로 증감분석 및 실사조정 수행함</a:t>
            </a:r>
            <a:endParaRPr lang="en-US" altLang="ko-KR" sz="800" i="1">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031161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표 16">
            <a:extLst>
              <a:ext uri="{FF2B5EF4-FFF2-40B4-BE49-F238E27FC236}">
                <a16:creationId xmlns:a16="http://schemas.microsoft.com/office/drawing/2014/main" id="{0D0F4C0E-7BF8-496E-9A04-744BA02763B6}"/>
              </a:ext>
            </a:extLst>
          </p:cNvPr>
          <p:cNvGraphicFramePr>
            <a:graphicFrameLocks noGrp="1"/>
          </p:cNvGraphicFramePr>
          <p:nvPr>
            <p:extLst>
              <p:ext uri="{D42A27DB-BD31-4B8C-83A1-F6EECF244321}">
                <p14:modId xmlns:p14="http://schemas.microsoft.com/office/powerpoint/2010/main" val="1977582458"/>
              </p:ext>
            </p:extLst>
          </p:nvPr>
        </p:nvGraphicFramePr>
        <p:xfrm>
          <a:off x="601199" y="1530000"/>
          <a:ext cx="3978000" cy="1371600"/>
        </p:xfrm>
        <a:graphic>
          <a:graphicData uri="http://schemas.openxmlformats.org/drawingml/2006/table">
            <a:tbl>
              <a:tblPr/>
              <a:tblGrid>
                <a:gridCol w="259240">
                  <a:extLst>
                    <a:ext uri="{9D8B030D-6E8A-4147-A177-3AD203B41FA5}">
                      <a16:colId xmlns:a16="http://schemas.microsoft.com/office/drawing/2014/main" val="3587754647"/>
                    </a:ext>
                  </a:extLst>
                </a:gridCol>
                <a:gridCol w="262219">
                  <a:extLst>
                    <a:ext uri="{9D8B030D-6E8A-4147-A177-3AD203B41FA5}">
                      <a16:colId xmlns:a16="http://schemas.microsoft.com/office/drawing/2014/main" val="2778227528"/>
                    </a:ext>
                  </a:extLst>
                </a:gridCol>
                <a:gridCol w="882013">
                  <a:extLst>
                    <a:ext uri="{9D8B030D-6E8A-4147-A177-3AD203B41FA5}">
                      <a16:colId xmlns:a16="http://schemas.microsoft.com/office/drawing/2014/main" val="702956320"/>
                    </a:ext>
                  </a:extLst>
                </a:gridCol>
                <a:gridCol w="643632">
                  <a:extLst>
                    <a:ext uri="{9D8B030D-6E8A-4147-A177-3AD203B41FA5}">
                      <a16:colId xmlns:a16="http://schemas.microsoft.com/office/drawing/2014/main" val="3537996988"/>
                    </a:ext>
                  </a:extLst>
                </a:gridCol>
                <a:gridCol w="643632">
                  <a:extLst>
                    <a:ext uri="{9D8B030D-6E8A-4147-A177-3AD203B41FA5}">
                      <a16:colId xmlns:a16="http://schemas.microsoft.com/office/drawing/2014/main" val="4207345821"/>
                    </a:ext>
                  </a:extLst>
                </a:gridCol>
                <a:gridCol w="643632">
                  <a:extLst>
                    <a:ext uri="{9D8B030D-6E8A-4147-A177-3AD203B41FA5}">
                      <a16:colId xmlns:a16="http://schemas.microsoft.com/office/drawing/2014/main" val="3325587860"/>
                    </a:ext>
                  </a:extLst>
                </a:gridCol>
                <a:gridCol w="643632">
                  <a:extLst>
                    <a:ext uri="{9D8B030D-6E8A-4147-A177-3AD203B41FA5}">
                      <a16:colId xmlns:a16="http://schemas.microsoft.com/office/drawing/2014/main" val="1260251397"/>
                    </a:ext>
                  </a:extLst>
                </a:gridCol>
              </a:tblGrid>
              <a:tr h="106167">
                <a:tc gridSpan="3">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Net 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453124229"/>
                  </a:ext>
                </a:extLst>
              </a:tr>
              <a:tr h="106167">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88864364"/>
                  </a:ext>
                </a:extLst>
              </a:tr>
              <a:tr h="106167">
                <a:tc gridSpan="2">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Apr-30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71002985"/>
                  </a:ext>
                </a:extLst>
              </a:tr>
              <a:tr h="114461">
                <a:tc gridSpan="3">
                  <a:txBody>
                    <a:bodyPr/>
                    <a:lstStyle/>
                    <a:p>
                      <a:pPr algn="l" rtl="0" fontAlgn="b"/>
                      <a:r>
                        <a:rPr lang="en-US" sz="900" b="1" i="0" u="none" strike="noStrike">
                          <a:solidFill>
                            <a:srgbClr val="000000"/>
                          </a:solidFill>
                          <a:effectLst/>
                          <a:latin typeface="Arial" panose="020B0604020202020204" pitchFamily="34" charset="0"/>
                          <a:ea typeface="맑은 고딕" panose="020B0503020000020004" pitchFamily="50" charset="-127"/>
                        </a:rPr>
                        <a:t>Net </a:t>
                      </a:r>
                      <a:r>
                        <a:rPr lang="en-US" altLang="ko-KR" sz="900" b="1" i="0" u="none" strike="noStrike">
                          <a:solidFill>
                            <a:srgbClr val="000000"/>
                          </a:solidFill>
                          <a:effectLst/>
                          <a:latin typeface="Arial" panose="020B0604020202020204" pitchFamily="34" charset="0"/>
                          <a:ea typeface="맑은 고딕" panose="020B0503020000020004" pitchFamily="50" charset="-127"/>
                        </a:rPr>
                        <a:t>D</a:t>
                      </a:r>
                      <a:r>
                        <a:rPr lang="en-US" sz="900" b="1" i="0" u="none" strike="noStrike">
                          <a:solidFill>
                            <a:srgbClr val="000000"/>
                          </a:solidFill>
                          <a:effectLst/>
                          <a:latin typeface="Arial" panose="020B0604020202020204" pitchFamily="34" charset="0"/>
                          <a:ea typeface="맑은 고딕" panose="020B0503020000020004" pitchFamily="50" charset="-127"/>
                        </a:rPr>
                        <a:t>ebt</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(13,887)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(5,636)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(6,091)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(5,846)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42793250"/>
                  </a:ext>
                </a:extLst>
              </a:tr>
              <a:tr h="11446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현금및현금성자산</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1,988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4,223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3,167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3,609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054108033"/>
                  </a:ext>
                </a:extLst>
              </a:tr>
              <a:tr h="11446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단기금융상품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1,208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1,208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4158498757"/>
                  </a:ext>
                </a:extLst>
              </a:tr>
              <a:tr h="11446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단기차입금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(5,035)</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4255947141"/>
                  </a:ext>
                </a:extLst>
              </a:tr>
              <a:tr h="11446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유동성장기차입금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3458591342"/>
                  </a:ext>
                </a:extLst>
              </a:tr>
              <a:tr h="114461">
                <a:tc>
                  <a:txBody>
                    <a:bodyPr/>
                    <a:lstStyle/>
                    <a:p>
                      <a:pPr algn="l" rtl="0" fontAlgn="b"/>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장기차입금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(2,050)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2987650482"/>
                  </a:ext>
                </a:extLst>
              </a:tr>
              <a:tr h="11446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리스부채</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(14,225)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(8,809)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(3,981)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(3,078)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37985486"/>
                  </a:ext>
                </a:extLst>
              </a:tr>
            </a:tbl>
          </a:graphicData>
        </a:graphic>
      </p:graphicFrame>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Net Debt (1/2)</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a:solidFill>
                  <a:srgbClr val="002997"/>
                </a:solidFill>
                <a:latin typeface="Arial" panose="020B0604020202020204" pitchFamily="34" charset="0"/>
                <a:ea typeface="+mj-ea"/>
                <a:cs typeface="Arial" panose="020B0604020202020204" pitchFamily="34" charset="0"/>
              </a:rPr>
              <a:t>2019</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IFRS 16 </a:t>
            </a:r>
            <a:r>
              <a:rPr lang="ko-KR" altLang="en-US" sz="1000" b="1">
                <a:solidFill>
                  <a:srgbClr val="002997"/>
                </a:solidFill>
                <a:latin typeface="Arial" panose="020B0604020202020204" pitchFamily="34" charset="0"/>
                <a:ea typeface="+mj-ea"/>
                <a:cs typeface="Arial" panose="020B0604020202020204" pitchFamily="34" charset="0"/>
              </a:rPr>
              <a:t>리스기준서의 도입으로 회사의 </a:t>
            </a:r>
            <a:r>
              <a:rPr lang="en-US" altLang="ko-KR" sz="1000" b="1">
                <a:solidFill>
                  <a:srgbClr val="002997"/>
                </a:solidFill>
                <a:latin typeface="Arial" panose="020B0604020202020204" pitchFamily="34" charset="0"/>
                <a:ea typeface="+mj-ea"/>
                <a:cs typeface="Arial" panose="020B0604020202020204" pitchFamily="34" charset="0"/>
              </a:rPr>
              <a:t>Net Debt</a:t>
            </a:r>
            <a:r>
              <a:rPr lang="ko-KR" altLang="en-US" sz="1000" b="1">
                <a:solidFill>
                  <a:srgbClr val="002997"/>
                </a:solidFill>
                <a:latin typeface="Arial" panose="020B0604020202020204" pitchFamily="34" charset="0"/>
                <a:ea typeface="+mj-ea"/>
                <a:cs typeface="Arial" panose="020B0604020202020204" pitchFamily="34" charset="0"/>
              </a:rPr>
              <a:t>은 약 </a:t>
            </a:r>
            <a:r>
              <a:rPr lang="en-US" altLang="ko-KR" sz="1000" b="1">
                <a:solidFill>
                  <a:srgbClr val="002997"/>
                </a:solidFill>
                <a:latin typeface="Arial" panose="020B0604020202020204" pitchFamily="34" charset="0"/>
                <a:ea typeface="+mj-ea"/>
                <a:cs typeface="Arial" panose="020B0604020202020204" pitchFamily="34" charset="0"/>
              </a:rPr>
              <a:t>139</a:t>
            </a:r>
            <a:r>
              <a:rPr lang="ko-KR" altLang="en-US" sz="1000" b="1">
                <a:solidFill>
                  <a:srgbClr val="002997"/>
                </a:solidFill>
                <a:latin typeface="Arial" panose="020B0604020202020204" pitchFamily="34" charset="0"/>
                <a:ea typeface="+mj-ea"/>
                <a:cs typeface="Arial" panose="020B0604020202020204" pitchFamily="34" charset="0"/>
              </a:rPr>
              <a:t>억원이었으나 리스부채의 감소 및 단기차입금 증가 등의 변동으로 최근 </a:t>
            </a:r>
            <a:r>
              <a:rPr lang="en-US" altLang="ko-KR" sz="1000" b="1">
                <a:solidFill>
                  <a:srgbClr val="002997"/>
                </a:solidFill>
                <a:latin typeface="Arial" panose="020B0604020202020204" pitchFamily="34" charset="0"/>
                <a:ea typeface="+mj-ea"/>
                <a:cs typeface="Arial" panose="020B0604020202020204" pitchFamily="34" charset="0"/>
              </a:rPr>
              <a:t>3</a:t>
            </a:r>
            <a:r>
              <a:rPr lang="ko-KR" altLang="en-US" sz="1000" b="1">
                <a:solidFill>
                  <a:srgbClr val="002997"/>
                </a:solidFill>
                <a:latin typeface="Arial" panose="020B0604020202020204" pitchFamily="34" charset="0"/>
                <a:ea typeface="+mj-ea"/>
                <a:cs typeface="Arial" panose="020B0604020202020204" pitchFamily="34" charset="0"/>
              </a:rPr>
              <a:t>개년 평균</a:t>
            </a:r>
            <a:r>
              <a:rPr lang="en-US" altLang="ko-KR" sz="1000" b="1">
                <a:solidFill>
                  <a:srgbClr val="002997"/>
                </a:solidFill>
                <a:latin typeface="Arial" panose="020B0604020202020204" pitchFamily="34" charset="0"/>
                <a:ea typeface="+mj-ea"/>
                <a:cs typeface="Arial" panose="020B0604020202020204" pitchFamily="34" charset="0"/>
              </a:rPr>
              <a:t> 60</a:t>
            </a:r>
            <a:r>
              <a:rPr lang="ko-KR" altLang="en-US" sz="1000" b="1">
                <a:solidFill>
                  <a:srgbClr val="002997"/>
                </a:solidFill>
                <a:latin typeface="Arial" panose="020B0604020202020204" pitchFamily="34" charset="0"/>
                <a:ea typeface="+mj-ea"/>
                <a:cs typeface="Arial" panose="020B0604020202020204" pitchFamily="34" charset="0"/>
              </a:rPr>
              <a:t>억원 내외를 유지하고 있음</a:t>
            </a:r>
            <a:endParaRPr lang="en-US" altLang="ko-KR" sz="1000" b="1">
              <a:solidFill>
                <a:srgbClr val="002997"/>
              </a:solidFill>
              <a:latin typeface="Arial" panose="020B0604020202020204" pitchFamily="34" charset="0"/>
              <a:ea typeface="+mj-ea"/>
              <a:cs typeface="Arial" panose="020B0604020202020204" pitchFamily="34" charset="0"/>
            </a:endParaRPr>
          </a:p>
        </p:txBody>
      </p:sp>
      <p:sp>
        <p:nvSpPr>
          <p:cNvPr id="44" name="TextBox 43">
            <a:extLst>
              <a:ext uri="{FF2B5EF4-FFF2-40B4-BE49-F238E27FC236}">
                <a16:creationId xmlns:a16="http://schemas.microsoft.com/office/drawing/2014/main" id="{94CDB949-CE4A-4EE9-B5C3-A18802333BA4}"/>
              </a:ext>
            </a:extLst>
          </p:cNvPr>
          <p:cNvSpPr txBox="1"/>
          <p:nvPr/>
        </p:nvSpPr>
        <p:spPr>
          <a:xfrm>
            <a:off x="4816800" y="1411200"/>
            <a:ext cx="4156708" cy="4284925"/>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b="1" u="sng" err="1">
                <a:latin typeface="Arial" panose="020B0604020202020204" pitchFamily="34" charset="0"/>
                <a:cs typeface="Arial" panose="020B0604020202020204" pitchFamily="34" charset="0"/>
              </a:rPr>
              <a:t>현금및현금성자산</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ko-KR" altLang="en-US" sz="900">
                <a:solidFill>
                  <a:srgbClr val="000000"/>
                </a:solidFill>
                <a:latin typeface="Arial" panose="020B0604020202020204" pitchFamily="34" charset="0"/>
                <a:ea typeface="맑은 고딕"/>
                <a:cs typeface="Arial" panose="020B0604020202020204" pitchFamily="34" charset="0"/>
              </a:rPr>
              <a:t>회사보유 </a:t>
            </a:r>
            <a:r>
              <a:rPr lang="ko-KR" altLang="en-US" sz="900" err="1">
                <a:solidFill>
                  <a:srgbClr val="000000"/>
                </a:solidFill>
                <a:latin typeface="Arial" panose="020B0604020202020204" pitchFamily="34" charset="0"/>
                <a:ea typeface="맑은 고딕"/>
                <a:cs typeface="Arial" panose="020B0604020202020204" pitchFamily="34" charset="0"/>
              </a:rPr>
              <a:t>현금및현금성자산은</a:t>
            </a:r>
            <a:r>
              <a:rPr lang="ko-KR" altLang="en-US" sz="900">
                <a:solidFill>
                  <a:srgbClr val="000000"/>
                </a:solidFill>
                <a:latin typeface="Arial" panose="020B0604020202020204" pitchFamily="34" charset="0"/>
                <a:ea typeface="맑은 고딕"/>
                <a:cs typeface="Arial" panose="020B0604020202020204" pitchFamily="34" charset="0"/>
              </a:rPr>
              <a:t> </a:t>
            </a:r>
            <a:r>
              <a:rPr lang="ko-KR" altLang="en-US" sz="900" err="1">
                <a:solidFill>
                  <a:srgbClr val="000000"/>
                </a:solidFill>
                <a:latin typeface="Arial" panose="020B0604020202020204" pitchFamily="34" charset="0"/>
                <a:ea typeface="맑은 고딕"/>
                <a:cs typeface="Arial" panose="020B0604020202020204" pitchFamily="34" charset="0"/>
              </a:rPr>
              <a:t>현금시재액</a:t>
            </a:r>
            <a:r>
              <a:rPr lang="ko-KR" altLang="en-US" sz="900">
                <a:solidFill>
                  <a:srgbClr val="000000"/>
                </a:solidFill>
                <a:latin typeface="Arial" panose="020B0604020202020204" pitchFamily="34" charset="0"/>
                <a:ea typeface="맑은 고딕"/>
                <a:cs typeface="Arial" panose="020B0604020202020204" pitchFamily="34" charset="0"/>
              </a:rPr>
              <a:t> 및 보통예금에 해당하며</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a:solidFill>
                  <a:srgbClr val="000000"/>
                </a:solidFill>
                <a:latin typeface="Arial" panose="020B0604020202020204" pitchFamily="34" charset="0"/>
                <a:ea typeface="맑은 고딕"/>
                <a:cs typeface="Arial" panose="020B0604020202020204" pitchFamily="34" charset="0"/>
              </a:rPr>
              <a:t>회사가 제시한 </a:t>
            </a:r>
            <a:r>
              <a:rPr lang="en-US" altLang="ko-KR" sz="900">
                <a:solidFill>
                  <a:srgbClr val="000000"/>
                </a:solidFill>
                <a:latin typeface="Arial" panose="020B0604020202020204" pitchFamily="34" charset="0"/>
                <a:ea typeface="맑은 고딕"/>
                <a:cs typeface="Arial" panose="020B0604020202020204" pitchFamily="34" charset="0"/>
              </a:rPr>
              <a:t>2022</a:t>
            </a:r>
            <a:r>
              <a:rPr lang="ko-KR" altLang="en-US" sz="900">
                <a:solidFill>
                  <a:srgbClr val="000000"/>
                </a:solidFill>
                <a:latin typeface="Arial" panose="020B0604020202020204" pitchFamily="34" charset="0"/>
                <a:ea typeface="맑은 고딕"/>
                <a:cs typeface="Arial" panose="020B0604020202020204" pitchFamily="34" charset="0"/>
              </a:rPr>
              <a:t>년 </a:t>
            </a:r>
            <a:r>
              <a:rPr lang="en-US" altLang="ko-KR" sz="900">
                <a:solidFill>
                  <a:srgbClr val="000000"/>
                </a:solidFill>
                <a:latin typeface="Arial" panose="020B0604020202020204" pitchFamily="34" charset="0"/>
                <a:ea typeface="맑은 고딕"/>
                <a:cs typeface="Arial" panose="020B0604020202020204" pitchFamily="34" charset="0"/>
              </a:rPr>
              <a:t>4</a:t>
            </a:r>
            <a:r>
              <a:rPr lang="ko-KR" altLang="en-US" sz="900">
                <a:solidFill>
                  <a:srgbClr val="000000"/>
                </a:solidFill>
                <a:latin typeface="Arial" panose="020B0604020202020204" pitchFamily="34" charset="0"/>
                <a:ea typeface="맑은 고딕"/>
                <a:cs typeface="Arial" panose="020B0604020202020204" pitchFamily="34" charset="0"/>
              </a:rPr>
              <a:t>월말 기준 잔액을 실사기준일인 </a:t>
            </a:r>
            <a:r>
              <a:rPr lang="en-US" altLang="ko-KR" sz="900">
                <a:solidFill>
                  <a:srgbClr val="000000"/>
                </a:solidFill>
                <a:latin typeface="Arial" panose="020B0604020202020204" pitchFamily="34" charset="0"/>
                <a:ea typeface="맑은 고딕"/>
                <a:cs typeface="Arial" panose="020B0604020202020204" pitchFamily="34" charset="0"/>
              </a:rPr>
              <a:t>2022</a:t>
            </a:r>
            <a:r>
              <a:rPr lang="ko-KR" altLang="en-US" sz="900">
                <a:solidFill>
                  <a:srgbClr val="000000"/>
                </a:solidFill>
                <a:latin typeface="Arial" panose="020B0604020202020204" pitchFamily="34" charset="0"/>
                <a:ea typeface="맑은 고딕"/>
                <a:cs typeface="Arial" panose="020B0604020202020204" pitchFamily="34" charset="0"/>
              </a:rPr>
              <a:t>년 </a:t>
            </a:r>
            <a:r>
              <a:rPr lang="en-US" altLang="ko-KR" sz="900">
                <a:solidFill>
                  <a:srgbClr val="000000"/>
                </a:solidFill>
                <a:latin typeface="Arial" panose="020B0604020202020204" pitchFamily="34" charset="0"/>
                <a:ea typeface="맑은 고딕"/>
                <a:cs typeface="Arial" panose="020B0604020202020204" pitchFamily="34" charset="0"/>
              </a:rPr>
              <a:t>5</a:t>
            </a:r>
            <a:r>
              <a:rPr lang="ko-KR" altLang="en-US" sz="900">
                <a:solidFill>
                  <a:srgbClr val="000000"/>
                </a:solidFill>
                <a:latin typeface="Arial" panose="020B0604020202020204" pitchFamily="34" charset="0"/>
                <a:ea typeface="맑은 고딕"/>
                <a:cs typeface="Arial" panose="020B0604020202020204" pitchFamily="34" charset="0"/>
              </a:rPr>
              <a:t>월 </a:t>
            </a:r>
            <a:r>
              <a:rPr lang="en-US" altLang="ko-KR" sz="900">
                <a:solidFill>
                  <a:srgbClr val="000000"/>
                </a:solidFill>
                <a:latin typeface="Arial" panose="020B0604020202020204" pitchFamily="34" charset="0"/>
                <a:ea typeface="맑은 고딕"/>
                <a:cs typeface="Arial" panose="020B0604020202020204" pitchFamily="34" charset="0"/>
              </a:rPr>
              <a:t>16</a:t>
            </a:r>
            <a:r>
              <a:rPr lang="ko-KR" altLang="en-US" sz="900">
                <a:solidFill>
                  <a:srgbClr val="000000"/>
                </a:solidFill>
                <a:latin typeface="Arial" panose="020B0604020202020204" pitchFamily="34" charset="0"/>
                <a:ea typeface="맑은 고딕"/>
                <a:cs typeface="Arial" panose="020B0604020202020204" pitchFamily="34" charset="0"/>
              </a:rPr>
              <a:t>일 기준으로 실사조정한 조사보고서 상 실사금액은 다음과 같음</a:t>
            </a: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b="1" u="sng">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a:latin typeface="Arial" panose="020B0604020202020204" pitchFamily="34" charset="0"/>
                <a:cs typeface="Arial" panose="020B0604020202020204" pitchFamily="34" charset="0"/>
              </a:rPr>
              <a:t>Adjustment</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latin typeface="Arial" panose="020B0604020202020204" pitchFamily="34" charset="0"/>
              <a:cs typeface="Arial" panose="020B0604020202020204" pitchFamily="34" charset="0"/>
            </a:endParaRPr>
          </a:p>
        </p:txBody>
      </p:sp>
      <p:graphicFrame>
        <p:nvGraphicFramePr>
          <p:cNvPr id="3" name="표 2">
            <a:extLst>
              <a:ext uri="{FF2B5EF4-FFF2-40B4-BE49-F238E27FC236}">
                <a16:creationId xmlns:a16="http://schemas.microsoft.com/office/drawing/2014/main" id="{1B925708-38EA-43A1-A88D-5F410E0CA551}"/>
              </a:ext>
            </a:extLst>
          </p:cNvPr>
          <p:cNvGraphicFramePr>
            <a:graphicFrameLocks noGrp="1"/>
          </p:cNvGraphicFramePr>
          <p:nvPr/>
        </p:nvGraphicFramePr>
        <p:xfrm>
          <a:off x="5115732" y="2312277"/>
          <a:ext cx="3978001" cy="2376665"/>
        </p:xfrm>
        <a:graphic>
          <a:graphicData uri="http://schemas.openxmlformats.org/drawingml/2006/table">
            <a:tbl>
              <a:tblPr/>
              <a:tblGrid>
                <a:gridCol w="811070">
                  <a:extLst>
                    <a:ext uri="{9D8B030D-6E8A-4147-A177-3AD203B41FA5}">
                      <a16:colId xmlns:a16="http://schemas.microsoft.com/office/drawing/2014/main" val="2608360787"/>
                    </a:ext>
                  </a:extLst>
                </a:gridCol>
                <a:gridCol w="698894">
                  <a:extLst>
                    <a:ext uri="{9D8B030D-6E8A-4147-A177-3AD203B41FA5}">
                      <a16:colId xmlns:a16="http://schemas.microsoft.com/office/drawing/2014/main" val="2495199218"/>
                    </a:ext>
                  </a:extLst>
                </a:gridCol>
                <a:gridCol w="822679">
                  <a:extLst>
                    <a:ext uri="{9D8B030D-6E8A-4147-A177-3AD203B41FA5}">
                      <a16:colId xmlns:a16="http://schemas.microsoft.com/office/drawing/2014/main" val="1786239507"/>
                    </a:ext>
                  </a:extLst>
                </a:gridCol>
                <a:gridCol w="822679">
                  <a:extLst>
                    <a:ext uri="{9D8B030D-6E8A-4147-A177-3AD203B41FA5}">
                      <a16:colId xmlns:a16="http://schemas.microsoft.com/office/drawing/2014/main" val="3784146008"/>
                    </a:ext>
                  </a:extLst>
                </a:gridCol>
                <a:gridCol w="822679">
                  <a:extLst>
                    <a:ext uri="{9D8B030D-6E8A-4147-A177-3AD203B41FA5}">
                      <a16:colId xmlns:a16="http://schemas.microsoft.com/office/drawing/2014/main" val="3179989706"/>
                    </a:ext>
                  </a:extLst>
                </a:gridCol>
              </a:tblGrid>
              <a:tr h="123344">
                <a:tc>
                  <a:txBody>
                    <a:bodyPr/>
                    <a:lstStyle/>
                    <a:p>
                      <a:pPr algn="l" rtl="0"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420" marR="3642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은행</a:t>
                      </a:r>
                    </a:p>
                  </a:txBody>
                  <a:tcPr marL="36420" marR="3642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회사제시</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실사조정</a:t>
                      </a:r>
                    </a:p>
                  </a:txBody>
                  <a:tcPr marL="36420" marR="3642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실사금액</a:t>
                      </a:r>
                      <a:endParaRPr lang="ko-KR" altLang="en-US" sz="800" b="1" i="0" u="none" strike="noStrike" baseline="30000">
                        <a:solidFill>
                          <a:srgbClr val="FFFFFF"/>
                        </a:solidFill>
                        <a:effectLst/>
                        <a:latin typeface="맑은 고딕" panose="020B0503020000020004" pitchFamily="50" charset="-127"/>
                        <a:ea typeface="맑은 고딕" panose="020B0503020000020004" pitchFamily="50" charset="-127"/>
                      </a:endParaRPr>
                    </a:p>
                  </a:txBody>
                  <a:tcPr marL="36420" marR="3642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243993650"/>
                  </a:ext>
                </a:extLst>
              </a:tr>
              <a:tr h="123344">
                <a:tc rowSpan="2">
                  <a:txBody>
                    <a:bodyPr/>
                    <a:lstStyle/>
                    <a:p>
                      <a:pPr algn="l"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현금시재액</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88601" marR="88601" marT="44301" marB="44301" anchor="ctr">
                    <a:lnL w="6350" cap="flat" cmpd="sng" algn="ctr">
                      <a:solidFill>
                        <a:srgbClr val="00338D"/>
                      </a:solidFill>
                      <a:prstDash val="solid"/>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본사</a:t>
                      </a:r>
                      <a:r>
                        <a:rPr lang="en-US" altLang="ko-KR" sz="800" b="0" i="0" u="none" strike="noStrike" baseline="30000">
                          <a:solidFill>
                            <a:srgbClr val="000000"/>
                          </a:solidFill>
                          <a:effectLst/>
                          <a:latin typeface="맑은 고딕" panose="020B0503020000020004" pitchFamily="50" charset="-127"/>
                          <a:ea typeface="맑은 고딕" panose="020B0503020000020004" pitchFamily="50" charset="-127"/>
                        </a:rPr>
                        <a:t>1</a:t>
                      </a:r>
                      <a:endParaRPr lang="ko-KR" altLang="en-US" sz="800" b="0" i="0" u="none" strike="noStrike" baseline="30000">
                        <a:solidFill>
                          <a:srgbClr val="000000"/>
                        </a:solidFill>
                        <a:effectLst/>
                        <a:latin typeface="맑은 고딕" panose="020B0503020000020004" pitchFamily="50" charset="-127"/>
                        <a:ea typeface="맑은 고딕" panose="020B0503020000020004" pitchFamily="50" charset="-127"/>
                      </a:endParaRP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32,406,620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570,036,740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602,443,360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1753319806"/>
                  </a:ext>
                </a:extLst>
              </a:tr>
              <a:tr h="123344">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매장</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전도금</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146,527,496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(2,883,120)</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143,644,376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84342421"/>
                  </a:ext>
                </a:extLst>
              </a:tr>
              <a:tr h="123344">
                <a:tc rowSpan="1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원화보통예금</a:t>
                      </a:r>
                    </a:p>
                  </a:txBody>
                  <a:tcPr marL="88601" marR="88601" marT="44301" marB="44301" anchor="ctr">
                    <a:lnL w="6350" cap="flat" cmpd="sng" algn="ctr">
                      <a:solidFill>
                        <a:srgbClr val="00338D"/>
                      </a:solidFill>
                      <a:prstDash val="solid"/>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기업은행</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55,273,079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22,323,136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77,596,215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2634799644"/>
                  </a:ext>
                </a:extLst>
              </a:tr>
              <a:tr h="123344">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국민은행</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469,675,565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391,735,367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861,410,932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3605404633"/>
                  </a:ext>
                </a:extLst>
              </a:tr>
              <a:tr h="123344">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농협중앙회</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273,565,624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46,665,006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320,230,630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498392996"/>
                  </a:ext>
                </a:extLst>
              </a:tr>
              <a:tr h="123344">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우리은행</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8,291,198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2,812,244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11,103,442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660752654"/>
                  </a:ext>
                </a:extLst>
              </a:tr>
              <a:tr h="123344">
                <a:tc vMerge="1">
                  <a:txBody>
                    <a:bodyPr/>
                    <a:lstStyle/>
                    <a:p>
                      <a:pPr latinLnBrk="1"/>
                      <a:endParaRPr lang="ko-KR" altLang="en-US"/>
                    </a:p>
                  </a:txBody>
                  <a:tcPr/>
                </a:tc>
                <a:tc>
                  <a:txBody>
                    <a:bodyPr/>
                    <a:lstStyle/>
                    <a:p>
                      <a:pPr algn="l"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SC</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제일은행</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25,448,294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(25,448,127)</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3060129659"/>
                  </a:ext>
                </a:extLst>
              </a:tr>
              <a:tr h="123344">
                <a:tc vMerge="1">
                  <a:txBody>
                    <a:bodyPr/>
                    <a:lstStyle/>
                    <a:p>
                      <a:pPr latinLnBrk="1"/>
                      <a:endParaRPr lang="ko-KR" altLang="en-US"/>
                    </a:p>
                  </a:txBody>
                  <a:tcPr/>
                </a:tc>
                <a:tc>
                  <a:txBody>
                    <a:bodyPr/>
                    <a:lstStyle/>
                    <a:p>
                      <a:pPr algn="l"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씨티은행</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159,227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159,227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714597904"/>
                  </a:ext>
                </a:extLst>
              </a:tr>
              <a:tr h="123344">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새마을금고</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234,164,939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31,777,815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265,942,754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179193699"/>
                  </a:ext>
                </a:extLst>
              </a:tr>
              <a:tr h="156473">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신용협동조합</a:t>
                      </a:r>
                      <a:endParaRPr lang="en-US" altLang="ko-KR"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6,774,255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(2,281,710)</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4,492,545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2293483147"/>
                  </a:ext>
                </a:extLst>
              </a:tr>
              <a:tr h="123344">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하나은행</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957,160,253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442,643,328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1,399,803,581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2078765337"/>
                  </a:ext>
                </a:extLst>
              </a:tr>
              <a:tr h="123344">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신한은행</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824,316,213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(148,883,095)</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675,433,118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3458996310"/>
                  </a:ext>
                </a:extLst>
              </a:tr>
              <a:tr h="123344">
                <a:tc vMerge="1">
                  <a:txBody>
                    <a:bodyPr/>
                    <a:lstStyle/>
                    <a:p>
                      <a:pPr latinLnBrk="1"/>
                      <a:endParaRPr lang="ko-KR" altLang="en-US"/>
                    </a:p>
                  </a:txBody>
                  <a:tcPr/>
                </a:tc>
                <a:tc>
                  <a:txBody>
                    <a:bodyPr/>
                    <a:lstStyle/>
                    <a:p>
                      <a:pPr algn="l"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미래에셋증권</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575,014,004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(162,001,189)</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413,012,815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2848801738"/>
                  </a:ext>
                </a:extLst>
              </a:tr>
              <a:tr h="123344">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하나금융투자</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71144889"/>
                  </a:ext>
                </a:extLst>
              </a:tr>
              <a:tr h="123344">
                <a:tc rowSpan="3">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외화보통예금</a:t>
                      </a:r>
                    </a:p>
                  </a:txBody>
                  <a:tcPr marL="88601" marR="88601" marT="44301" marB="44301" anchor="ctr">
                    <a:lnL w="6350" cap="flat" cmpd="sng" algn="ctr">
                      <a:solidFill>
                        <a:srgbClr val="00338D"/>
                      </a:solidFill>
                      <a:prstDash val="solid"/>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국민은행</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2357701560"/>
                  </a:ext>
                </a:extLst>
              </a:tr>
              <a:tr h="123344">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하나은행</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440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440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60740622"/>
                  </a:ext>
                </a:extLst>
              </a:tr>
              <a:tr h="123344">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신한은행</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14247312"/>
                  </a:ext>
                </a:extLst>
              </a:tr>
              <a:tr h="123344">
                <a:tc gridSpan="2">
                  <a:txBody>
                    <a:bodyPr/>
                    <a:lstStyle/>
                    <a:p>
                      <a:pPr algn="ctr" fontAlgn="ctr"/>
                      <a:r>
                        <a:rPr lang="ko-KR" altLang="en-US" sz="800" b="1" i="0" u="none" strike="noStrike" err="1">
                          <a:solidFill>
                            <a:srgbClr val="000000"/>
                          </a:solidFill>
                          <a:effectLst/>
                          <a:latin typeface="맑은 고딕" panose="020B0503020000020004" pitchFamily="50" charset="-127"/>
                          <a:ea typeface="맑은 고딕" panose="020B0503020000020004" pitchFamily="50" charset="-127"/>
                        </a:rPr>
                        <a:t>현금및현금성자산</a:t>
                      </a: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계</a:t>
                      </a:r>
                    </a:p>
                  </a:txBody>
                  <a:tcPr marL="34882" marR="34882"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700" b="0" i="0" u="none" strike="noStrike" err="1">
                          <a:solidFill>
                            <a:srgbClr val="000000"/>
                          </a:solidFill>
                          <a:effectLst/>
                          <a:latin typeface="맑은 고딕" panose="020B0503020000020004" pitchFamily="50" charset="-127"/>
                          <a:ea typeface="맑은 고딕" panose="020B0503020000020004" pitchFamily="50" charset="-127"/>
                        </a:rPr>
                        <a:t>현금및현금성자산</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계</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3,608,777,346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1,166,496,395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4,775,273,741 </a:t>
                      </a:r>
                    </a:p>
                  </a:txBody>
                  <a:tcPr marL="36420" marR="3642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05989929"/>
                  </a:ext>
                </a:extLst>
              </a:tr>
            </a:tbl>
          </a:graphicData>
        </a:graphic>
      </p:graphicFrame>
      <p:sp>
        <p:nvSpPr>
          <p:cNvPr id="24" name="TextBox 23">
            <a:extLst>
              <a:ext uri="{FF2B5EF4-FFF2-40B4-BE49-F238E27FC236}">
                <a16:creationId xmlns:a16="http://schemas.microsoft.com/office/drawing/2014/main" id="{6A33470D-00E8-448C-A135-97E9DCCF92AB}"/>
              </a:ext>
            </a:extLst>
          </p:cNvPr>
          <p:cNvSpPr txBox="1"/>
          <p:nvPr/>
        </p:nvSpPr>
        <p:spPr>
          <a:xfrm>
            <a:off x="5115732" y="4713564"/>
            <a:ext cx="4002691" cy="246221"/>
          </a:xfrm>
          <a:prstGeom prst="rect">
            <a:avLst/>
          </a:prstGeom>
          <a:noFill/>
        </p:spPr>
        <p:txBody>
          <a:bodyPr wrap="square" lIns="0" tIns="0" rIns="0" bIns="0">
            <a:spAutoFit/>
          </a:bodyPr>
          <a:lstStyle/>
          <a:p>
            <a:r>
              <a:rPr lang="en-US" altLang="ko-KR" sz="800">
                <a:solidFill>
                  <a:srgbClr val="000000"/>
                </a:solidFill>
                <a:latin typeface="Arial" panose="020B0604020202020204" pitchFamily="34" charset="0"/>
                <a:ea typeface="맑은 고딕"/>
                <a:cs typeface="Arial" panose="020B0604020202020204" pitchFamily="34" charset="0"/>
              </a:rPr>
              <a:t>Note 1: </a:t>
            </a:r>
            <a:r>
              <a:rPr lang="ko-KR" altLang="en-US" sz="800">
                <a:solidFill>
                  <a:srgbClr val="000000"/>
                </a:solidFill>
                <a:latin typeface="Arial" panose="020B0604020202020204" pitchFamily="34" charset="0"/>
                <a:ea typeface="맑은 고딕"/>
                <a:cs typeface="Arial" panose="020B0604020202020204" pitchFamily="34" charset="0"/>
              </a:rPr>
              <a:t>조사보고서에 따르면 </a:t>
            </a:r>
            <a:r>
              <a:rPr lang="ko-KR" altLang="en-US" sz="800" err="1">
                <a:solidFill>
                  <a:srgbClr val="000000"/>
                </a:solidFill>
                <a:latin typeface="Arial" panose="020B0604020202020204" pitchFamily="34" charset="0"/>
                <a:ea typeface="맑은 고딕"/>
                <a:cs typeface="Arial" panose="020B0604020202020204" pitchFamily="34" charset="0"/>
              </a:rPr>
              <a:t>현금시재액</a:t>
            </a:r>
            <a:r>
              <a:rPr lang="ko-KR" altLang="en-US" sz="800">
                <a:solidFill>
                  <a:srgbClr val="000000"/>
                </a:solidFill>
                <a:latin typeface="Arial" panose="020B0604020202020204" pitchFamily="34" charset="0"/>
                <a:ea typeface="맑은 고딕"/>
                <a:cs typeface="Arial" panose="020B0604020202020204" pitchFamily="34" charset="0"/>
              </a:rPr>
              <a:t> </a:t>
            </a:r>
            <a:r>
              <a:rPr lang="en-US" altLang="ko-KR" sz="800">
                <a:solidFill>
                  <a:srgbClr val="000000"/>
                </a:solidFill>
                <a:latin typeface="Arial" panose="020B0604020202020204" pitchFamily="34" charset="0"/>
                <a:ea typeface="맑은 고딕"/>
                <a:cs typeface="Arial" panose="020B0604020202020204" pitchFamily="34" charset="0"/>
              </a:rPr>
              <a:t>602,443</a:t>
            </a:r>
            <a:r>
              <a:rPr lang="ko-KR" altLang="en-US" sz="800">
                <a:solidFill>
                  <a:srgbClr val="000000"/>
                </a:solidFill>
                <a:latin typeface="Arial" panose="020B0604020202020204" pitchFamily="34" charset="0"/>
                <a:ea typeface="맑은 고딕"/>
                <a:cs typeface="Arial" panose="020B0604020202020204" pitchFamily="34" charset="0"/>
              </a:rPr>
              <a:t>천원은 개시결정일 이후 </a:t>
            </a:r>
            <a:r>
              <a:rPr lang="en-US" altLang="ko-KR" sz="800">
                <a:solidFill>
                  <a:srgbClr val="000000"/>
                </a:solidFill>
                <a:latin typeface="Arial" panose="020B0604020202020204" pitchFamily="34" charset="0"/>
                <a:ea typeface="맑은 고딕"/>
                <a:cs typeface="Arial" panose="020B0604020202020204" pitchFamily="34" charset="0"/>
              </a:rPr>
              <a:t>2022</a:t>
            </a:r>
            <a:r>
              <a:rPr lang="ko-KR" altLang="en-US" sz="800">
                <a:solidFill>
                  <a:srgbClr val="000000"/>
                </a:solidFill>
                <a:latin typeface="Arial" panose="020B0604020202020204" pitchFamily="34" charset="0"/>
                <a:ea typeface="맑은 고딕"/>
                <a:cs typeface="Arial" panose="020B0604020202020204" pitchFamily="34" charset="0"/>
              </a:rPr>
              <a:t>년 </a:t>
            </a:r>
            <a:r>
              <a:rPr lang="en-US" altLang="ko-KR" sz="800">
                <a:solidFill>
                  <a:srgbClr val="000000"/>
                </a:solidFill>
                <a:latin typeface="Arial" panose="020B0604020202020204" pitchFamily="34" charset="0"/>
                <a:ea typeface="맑은 고딕"/>
                <a:cs typeface="Arial" panose="020B0604020202020204" pitchFamily="34" charset="0"/>
              </a:rPr>
              <a:t>5</a:t>
            </a:r>
            <a:r>
              <a:rPr lang="ko-KR" altLang="en-US" sz="800">
                <a:solidFill>
                  <a:srgbClr val="000000"/>
                </a:solidFill>
                <a:latin typeface="Arial" panose="020B0604020202020204" pitchFamily="34" charset="0"/>
                <a:ea typeface="맑은 고딕"/>
                <a:cs typeface="Arial" panose="020B0604020202020204" pitchFamily="34" charset="0"/>
              </a:rPr>
              <a:t>월 </a:t>
            </a:r>
            <a:r>
              <a:rPr lang="en-US" altLang="ko-KR" sz="800">
                <a:solidFill>
                  <a:srgbClr val="000000"/>
                </a:solidFill>
                <a:latin typeface="Arial" panose="020B0604020202020204" pitchFamily="34" charset="0"/>
                <a:ea typeface="맑은 고딕"/>
                <a:cs typeface="Arial" panose="020B0604020202020204" pitchFamily="34" charset="0"/>
              </a:rPr>
              <a:t>18</a:t>
            </a:r>
            <a:r>
              <a:rPr lang="ko-KR" altLang="en-US" sz="800">
                <a:solidFill>
                  <a:srgbClr val="000000"/>
                </a:solidFill>
                <a:latin typeface="Arial" panose="020B0604020202020204" pitchFamily="34" charset="0"/>
                <a:ea typeface="맑은 고딕"/>
                <a:cs typeface="Arial" panose="020B0604020202020204" pitchFamily="34" charset="0"/>
              </a:rPr>
              <a:t>일 농협은행 보통예금 계좌로 입금됨</a:t>
            </a:r>
            <a:endParaRPr lang="en-US" altLang="ko-KR" sz="800">
              <a:solidFill>
                <a:srgbClr val="000000"/>
              </a:solidFill>
              <a:latin typeface="Arial" panose="020B0604020202020204" pitchFamily="34" charset="0"/>
              <a:ea typeface="맑은 고딕"/>
              <a:cs typeface="Arial" panose="020B0604020202020204" pitchFamily="34" charset="0"/>
            </a:endParaRPr>
          </a:p>
        </p:txBody>
      </p:sp>
      <p:graphicFrame>
        <p:nvGraphicFramePr>
          <p:cNvPr id="16" name="표 15">
            <a:extLst>
              <a:ext uri="{FF2B5EF4-FFF2-40B4-BE49-F238E27FC236}">
                <a16:creationId xmlns:a16="http://schemas.microsoft.com/office/drawing/2014/main" id="{B5CCDBFE-8660-44B7-925B-302E490D4B7B}"/>
              </a:ext>
            </a:extLst>
          </p:cNvPr>
          <p:cNvGraphicFramePr>
            <a:graphicFrameLocks noGrp="1"/>
          </p:cNvGraphicFramePr>
          <p:nvPr>
            <p:extLst>
              <p:ext uri="{D42A27DB-BD31-4B8C-83A1-F6EECF244321}">
                <p14:modId xmlns:p14="http://schemas.microsoft.com/office/powerpoint/2010/main" val="3839804685"/>
              </p:ext>
            </p:extLst>
          </p:nvPr>
        </p:nvGraphicFramePr>
        <p:xfrm>
          <a:off x="5115733" y="5484868"/>
          <a:ext cx="3978000" cy="488368"/>
        </p:xfrm>
        <a:graphic>
          <a:graphicData uri="http://schemas.openxmlformats.org/drawingml/2006/table">
            <a:tbl>
              <a:tblPr/>
              <a:tblGrid>
                <a:gridCol w="1959171">
                  <a:extLst>
                    <a:ext uri="{9D8B030D-6E8A-4147-A177-3AD203B41FA5}">
                      <a16:colId xmlns:a16="http://schemas.microsoft.com/office/drawing/2014/main" val="1197295138"/>
                    </a:ext>
                  </a:extLst>
                </a:gridCol>
                <a:gridCol w="672943">
                  <a:extLst>
                    <a:ext uri="{9D8B030D-6E8A-4147-A177-3AD203B41FA5}">
                      <a16:colId xmlns:a16="http://schemas.microsoft.com/office/drawing/2014/main" val="4238261945"/>
                    </a:ext>
                  </a:extLst>
                </a:gridCol>
                <a:gridCol w="672943">
                  <a:extLst>
                    <a:ext uri="{9D8B030D-6E8A-4147-A177-3AD203B41FA5}">
                      <a16:colId xmlns:a16="http://schemas.microsoft.com/office/drawing/2014/main" val="2338852831"/>
                    </a:ext>
                  </a:extLst>
                </a:gridCol>
                <a:gridCol w="672943">
                  <a:extLst>
                    <a:ext uri="{9D8B030D-6E8A-4147-A177-3AD203B41FA5}">
                      <a16:colId xmlns:a16="http://schemas.microsoft.com/office/drawing/2014/main" val="2305769852"/>
                    </a:ext>
                  </a:extLst>
                </a:gridCol>
              </a:tblGrid>
              <a:tr h="122092">
                <a:tc>
                  <a:txBody>
                    <a:bodyPr/>
                    <a:lstStyle/>
                    <a:p>
                      <a:pPr algn="l"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Arial" panose="020B0604020202020204" pitchFamily="34" charset="0"/>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Arial" panose="020B0604020202020204" pitchFamily="34" charset="0"/>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장부가액</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실사조정</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실사가치</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715487091"/>
                  </a:ext>
                </a:extLst>
              </a:tr>
              <a:tr h="122092">
                <a:tc>
                  <a:txBody>
                    <a:bodyPr/>
                    <a:lstStyle/>
                    <a:p>
                      <a:pPr algn="l" rtl="0"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현금시재액</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179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746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608981773"/>
                  </a:ext>
                </a:extLst>
              </a:tr>
              <a:tr h="122092">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보통예금</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3,430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599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4,029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08755302"/>
                  </a:ext>
                </a:extLst>
              </a:tr>
              <a:tr h="122092">
                <a:tc>
                  <a:txBody>
                    <a:bodyPr/>
                    <a:lstStyle/>
                    <a:p>
                      <a:pPr algn="l" rtl="0" fontAlgn="ctr"/>
                      <a:r>
                        <a:rPr lang="ko-KR" altLang="en-US" sz="800" b="1" i="0" u="none" strike="noStrike" err="1">
                          <a:solidFill>
                            <a:srgbClr val="000000"/>
                          </a:solidFill>
                          <a:effectLst/>
                          <a:latin typeface="맑은 고딕" panose="020B0503020000020004" pitchFamily="50" charset="-127"/>
                          <a:ea typeface="맑은 고딕" panose="020B0503020000020004" pitchFamily="50" charset="-127"/>
                        </a:rPr>
                        <a:t>현금및현금성자산</a:t>
                      </a:r>
                      <a:endParaRPr lang="ko-KR" altLang="en-US" sz="8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3,609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1,166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4,775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3593054003"/>
                  </a:ext>
                </a:extLst>
              </a:tr>
            </a:tbl>
          </a:graphicData>
        </a:graphic>
      </p:graphicFrame>
      <p:sp>
        <p:nvSpPr>
          <p:cNvPr id="22" name="TextBox 21">
            <a:extLst>
              <a:ext uri="{FF2B5EF4-FFF2-40B4-BE49-F238E27FC236}">
                <a16:creationId xmlns:a16="http://schemas.microsoft.com/office/drawing/2014/main" id="{ED3B8D89-E7E9-4E4A-BDF4-9B3F0CF0137F}"/>
              </a:ext>
            </a:extLst>
          </p:cNvPr>
          <p:cNvSpPr txBox="1"/>
          <p:nvPr/>
        </p:nvSpPr>
        <p:spPr>
          <a:xfrm>
            <a:off x="576898" y="5248130"/>
            <a:ext cx="4010342" cy="887422"/>
          </a:xfrm>
          <a:prstGeom prst="rect">
            <a:avLst/>
          </a:prstGeom>
          <a:noFill/>
        </p:spPr>
        <p:txBody>
          <a:bodyPr wrap="square" lIns="0" tIns="0" rIns="0" bIns="0" rtlCol="0">
            <a:spAutoFit/>
          </a:bodyPr>
          <a:lstStyle/>
          <a:p>
            <a:pPr>
              <a:spcBef>
                <a:spcPts val="100"/>
              </a:spcBef>
            </a:pPr>
            <a:r>
              <a:rPr lang="en-US" altLang="ko-KR" sz="800" i="1">
                <a:latin typeface="Arial" panose="020B0604020202020204" pitchFamily="34" charset="0"/>
                <a:ea typeface="+mj-ea"/>
                <a:cs typeface="Arial" panose="020B0604020202020204" pitchFamily="34" charset="0"/>
              </a:rPr>
              <a:t>[Limitation]</a:t>
            </a:r>
          </a:p>
          <a:p>
            <a:pPr>
              <a:spcBef>
                <a:spcPts val="100"/>
              </a:spcBef>
            </a:pPr>
            <a:r>
              <a:rPr lang="en-US" altLang="ko-KR" sz="800" i="1">
                <a:latin typeface="Arial" panose="020B0604020202020204" pitchFamily="34" charset="0"/>
                <a:ea typeface="+mj-ea"/>
                <a:cs typeface="Arial" panose="020B0604020202020204" pitchFamily="34" charset="0"/>
              </a:rPr>
              <a:t>1. 2022</a:t>
            </a:r>
            <a:r>
              <a:rPr lang="ko-KR" altLang="en-US" sz="800" i="1">
                <a:latin typeface="Arial" panose="020B0604020202020204" pitchFamily="34" charset="0"/>
                <a:ea typeface="+mj-ea"/>
                <a:cs typeface="Arial" panose="020B0604020202020204" pitchFamily="34" charset="0"/>
              </a:rPr>
              <a:t>년은 </a:t>
            </a:r>
            <a:r>
              <a:rPr lang="en-US" altLang="ko-KR" sz="800" i="1">
                <a:latin typeface="Arial" panose="020B0604020202020204" pitchFamily="34" charset="0"/>
                <a:ea typeface="+mj-ea"/>
                <a:cs typeface="Arial" panose="020B0604020202020204" pitchFamily="34" charset="0"/>
              </a:rPr>
              <a:t>4</a:t>
            </a:r>
            <a:r>
              <a:rPr lang="ko-KR" altLang="en-US" sz="800" i="1">
                <a:latin typeface="Arial" panose="020B0604020202020204" pitchFamily="34" charset="0"/>
                <a:ea typeface="+mj-ea"/>
                <a:cs typeface="Arial" panose="020B0604020202020204" pitchFamily="34" charset="0"/>
              </a:rPr>
              <a:t>월말 재무제표 금액을 토대로 작성하였음</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기준일의 잔액을 확인하기 위해서는 기준일의 계정 명세서 및 원장 등이 필요하나</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 회사는 보안상 이유로 제공 불가 의사를 표명함</a:t>
            </a:r>
            <a:endParaRPr lang="en-US" altLang="ko-KR" sz="800" i="1">
              <a:latin typeface="Arial" panose="020B0604020202020204" pitchFamily="34" charset="0"/>
              <a:ea typeface="+mj-ea"/>
              <a:cs typeface="Arial" panose="020B0604020202020204" pitchFamily="34" charset="0"/>
            </a:endParaRPr>
          </a:p>
          <a:p>
            <a:pPr>
              <a:spcBef>
                <a:spcPts val="100"/>
              </a:spcBef>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해당 계정에 대한 내용은 회사가 제공한 일부 내용을 토대로 작성하였음</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구체적인 내역을 확인하기 위해서는 계정명세서</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원장 및 인터뷰가 필요하나</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회사는 보안상 이유로 제공 불가의사를 표명하여 제한된 자료를 토대로 증감분석 및 실사조정 수행함</a:t>
            </a:r>
            <a:endParaRPr lang="en-US" altLang="ko-KR" sz="800" i="1">
              <a:latin typeface="Arial" panose="020B0604020202020204" pitchFamily="34" charset="0"/>
              <a:ea typeface="+mj-ea"/>
              <a:cs typeface="Arial" panose="020B0604020202020204" pitchFamily="34" charset="0"/>
            </a:endParaRPr>
          </a:p>
        </p:txBody>
      </p:sp>
      <p:sp>
        <p:nvSpPr>
          <p:cNvPr id="27" name="직사각형 119">
            <a:extLst>
              <a:ext uri="{FF2B5EF4-FFF2-40B4-BE49-F238E27FC236}">
                <a16:creationId xmlns:a16="http://schemas.microsoft.com/office/drawing/2014/main" id="{F31B2BBF-8493-483E-8AD6-5798953D0999}"/>
              </a:ext>
            </a:extLst>
          </p:cNvPr>
          <p:cNvSpPr/>
          <p:nvPr/>
        </p:nvSpPr>
        <p:spPr bwMode="auto">
          <a:xfrm>
            <a:off x="2353189" y="132891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28" name="직사각형 119">
            <a:extLst>
              <a:ext uri="{FF2B5EF4-FFF2-40B4-BE49-F238E27FC236}">
                <a16:creationId xmlns:a16="http://schemas.microsoft.com/office/drawing/2014/main" id="{A273F3E4-8665-44DC-892C-7D390A12AFF3}"/>
              </a:ext>
            </a:extLst>
          </p:cNvPr>
          <p:cNvSpPr/>
          <p:nvPr/>
        </p:nvSpPr>
        <p:spPr bwMode="auto">
          <a:xfrm>
            <a:off x="6867866" y="2105798"/>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조사보고서</a:t>
            </a:r>
            <a:r>
              <a:rPr lang="en-US" altLang="ko-KR" sz="800">
                <a:solidFill>
                  <a:prstClr val="black"/>
                </a:solidFill>
                <a:latin typeface="Arial" panose="020B0604020202020204" pitchFamily="34" charset="0"/>
                <a:ea typeface="+mj-ea"/>
                <a:cs typeface="Arial" panose="020B0604020202020204" pitchFamily="34" charset="0"/>
              </a:rPr>
              <a:t>)</a:t>
            </a:r>
          </a:p>
        </p:txBody>
      </p:sp>
      <p:graphicFrame>
        <p:nvGraphicFramePr>
          <p:cNvPr id="5" name="표 4">
            <a:extLst>
              <a:ext uri="{FF2B5EF4-FFF2-40B4-BE49-F238E27FC236}">
                <a16:creationId xmlns:a16="http://schemas.microsoft.com/office/drawing/2014/main" id="{085B2824-D5A1-44B3-9CE2-D0CB4B75D91A}"/>
              </a:ext>
            </a:extLst>
          </p:cNvPr>
          <p:cNvGraphicFramePr>
            <a:graphicFrameLocks noGrp="1"/>
          </p:cNvGraphicFramePr>
          <p:nvPr/>
        </p:nvGraphicFramePr>
        <p:xfrm>
          <a:off x="601199" y="3294183"/>
          <a:ext cx="3977999" cy="1497001"/>
        </p:xfrm>
        <a:graphic>
          <a:graphicData uri="http://schemas.openxmlformats.org/drawingml/2006/table">
            <a:tbl>
              <a:tblPr/>
              <a:tblGrid>
                <a:gridCol w="1165981">
                  <a:extLst>
                    <a:ext uri="{9D8B030D-6E8A-4147-A177-3AD203B41FA5}">
                      <a16:colId xmlns:a16="http://schemas.microsoft.com/office/drawing/2014/main" val="547449947"/>
                    </a:ext>
                  </a:extLst>
                </a:gridCol>
                <a:gridCol w="691848">
                  <a:extLst>
                    <a:ext uri="{9D8B030D-6E8A-4147-A177-3AD203B41FA5}">
                      <a16:colId xmlns:a16="http://schemas.microsoft.com/office/drawing/2014/main" val="2972402445"/>
                    </a:ext>
                  </a:extLst>
                </a:gridCol>
                <a:gridCol w="1060085">
                  <a:extLst>
                    <a:ext uri="{9D8B030D-6E8A-4147-A177-3AD203B41FA5}">
                      <a16:colId xmlns:a16="http://schemas.microsoft.com/office/drawing/2014/main" val="3216120636"/>
                    </a:ext>
                  </a:extLst>
                </a:gridCol>
                <a:gridCol w="1060085">
                  <a:extLst>
                    <a:ext uri="{9D8B030D-6E8A-4147-A177-3AD203B41FA5}">
                      <a16:colId xmlns:a16="http://schemas.microsoft.com/office/drawing/2014/main" val="1221070102"/>
                    </a:ext>
                  </a:extLst>
                </a:gridCol>
              </a:tblGrid>
              <a:tr h="136091">
                <a:tc gridSpan="2">
                  <a:txBody>
                    <a:bodyPr/>
                    <a:lstStyle/>
                    <a:p>
                      <a:pPr algn="l" rtl="0"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ctr" rtl="0"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2022-05-15</a:t>
                      </a:r>
                      <a:r>
                        <a:rPr lang="en-US" altLang="ko-KR" sz="800" b="1" i="0" u="none" strike="noStrike" baseline="30000">
                          <a:solidFill>
                            <a:srgbClr val="FFFFFF"/>
                          </a:solidFill>
                          <a:effectLst/>
                          <a:latin typeface="맑은 고딕" panose="020B0503020000020004" pitchFamily="50" charset="-127"/>
                          <a:ea typeface="맑은 고딕" panose="020B0503020000020004" pitchFamily="50" charset="-127"/>
                        </a:rPr>
                        <a:t>2</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baseline="0">
                          <a:solidFill>
                            <a:srgbClr val="FFFFFF"/>
                          </a:solidFill>
                          <a:effectLst/>
                          <a:latin typeface="맑은 고딕" panose="020B0503020000020004" pitchFamily="50" charset="-127"/>
                          <a:ea typeface="맑은 고딕" panose="020B0503020000020004" pitchFamily="50" charset="-127"/>
                        </a:rPr>
                        <a:t>비고</a:t>
                      </a:r>
                      <a:endParaRPr lang="en-US" altLang="ko-KR" sz="800" b="1" i="0" u="none" strike="noStrike" baseline="0">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420791501"/>
                  </a:ext>
                </a:extLst>
              </a:tr>
              <a:tr h="136091">
                <a:tc rowSpan="3">
                  <a:txBody>
                    <a:bodyPr/>
                    <a:lstStyle/>
                    <a:p>
                      <a:pPr algn="ctr"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가용 현금성 자산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수표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602,443,360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err="1">
                          <a:solidFill>
                            <a:srgbClr val="000000"/>
                          </a:solidFill>
                          <a:effectLst/>
                          <a:latin typeface="Arial" panose="020B0604020202020204" pitchFamily="34" charset="0"/>
                          <a:ea typeface="맑은 고딕" panose="020B0503020000020004" pitchFamily="50" charset="-127"/>
                        </a:rPr>
                        <a:t>현금시재액</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ko-KR" altLang="en-US" sz="800" b="0" i="0" u="none" strike="noStrike">
                          <a:solidFill>
                            <a:srgbClr val="000000"/>
                          </a:solidFill>
                          <a:effectLst/>
                          <a:latin typeface="Arial" panose="020B0604020202020204" pitchFamily="34" charset="0"/>
                          <a:ea typeface="맑은 고딕" panose="020B0503020000020004" pitchFamily="50" charset="-127"/>
                        </a:rPr>
                        <a:t>본사</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502907174"/>
                  </a:ext>
                </a:extLst>
              </a:tr>
              <a:tr h="136091">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예금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551,599,474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보통예금</a:t>
                      </a:r>
                      <a:endParaRPr lang="en-US" altLang="ko-KR"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051740374"/>
                  </a:ext>
                </a:extLst>
              </a:tr>
              <a:tr h="136091">
                <a:tc vMerge="1">
                  <a:txBody>
                    <a:bodyPr/>
                    <a:lstStyle/>
                    <a:p>
                      <a:pPr latinLnBrk="1"/>
                      <a:endParaRPr lang="ko-KR" altLang="en-US"/>
                    </a:p>
                  </a:txBody>
                  <a:tcPr/>
                </a:tc>
                <a:tc>
                  <a:txBody>
                    <a:bodyPr/>
                    <a:lstStyle/>
                    <a:p>
                      <a:pPr algn="ctr"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소계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1,154,042,834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endParaRPr lang="en-US" altLang="ko-KR"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967602954"/>
                  </a:ext>
                </a:extLst>
              </a:tr>
              <a:tr h="136091">
                <a:tc rowSpan="6">
                  <a:txBody>
                    <a:bodyPr/>
                    <a:lstStyle/>
                    <a:p>
                      <a:pPr algn="ctr"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사용제한 </a:t>
                      </a: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현금성</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자산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전도금</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현금</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141,320,016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err="1">
                          <a:solidFill>
                            <a:srgbClr val="000000"/>
                          </a:solidFill>
                          <a:effectLst/>
                          <a:latin typeface="Arial" panose="020B0604020202020204" pitchFamily="34" charset="0"/>
                          <a:ea typeface="맑은 고딕" panose="020B0503020000020004" pitchFamily="50" charset="-127"/>
                        </a:rPr>
                        <a:t>현금시재액</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ko-KR" altLang="en-US" sz="800" b="0" i="0" u="none" strike="noStrike">
                          <a:solidFill>
                            <a:srgbClr val="000000"/>
                          </a:solidFill>
                          <a:effectLst/>
                          <a:latin typeface="Arial" panose="020B0604020202020204" pitchFamily="34" charset="0"/>
                          <a:ea typeface="맑은 고딕" panose="020B0503020000020004" pitchFamily="50" charset="-127"/>
                        </a:rPr>
                        <a:t>매장</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533528689"/>
                  </a:ext>
                </a:extLst>
              </a:tr>
              <a:tr h="136091">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압류예금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3,317,859,490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보통예금</a:t>
                      </a:r>
                      <a:endParaRPr lang="en-US" altLang="ko-KR"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009454888"/>
                  </a:ext>
                </a:extLst>
              </a:tr>
              <a:tr h="136091">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정기예금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1,208,315,000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단기금융상품</a:t>
                      </a:r>
                      <a:endParaRPr lang="en-US" altLang="ko-KR"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315025822"/>
                  </a:ext>
                </a:extLst>
              </a:tr>
              <a:tr h="136091">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어음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63,056,000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err="1">
                          <a:solidFill>
                            <a:srgbClr val="000000"/>
                          </a:solidFill>
                          <a:effectLst/>
                          <a:latin typeface="Arial" panose="020B0604020202020204" pitchFamily="34" charset="0"/>
                          <a:ea typeface="맑은 고딕" panose="020B0503020000020004" pitchFamily="50" charset="-127"/>
                        </a:rPr>
                        <a:t>받을어음</a:t>
                      </a:r>
                      <a:endParaRPr lang="en-US" altLang="ko-KR"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696919620"/>
                  </a:ext>
                </a:extLst>
              </a:tr>
              <a:tr h="136091">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공탁금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1,914,641,000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미수금</a:t>
                      </a:r>
                      <a:endParaRPr lang="en-US" altLang="ko-KR"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519666922"/>
                  </a:ext>
                </a:extLst>
              </a:tr>
              <a:tr h="136091">
                <a:tc vMerge="1">
                  <a:txBody>
                    <a:bodyPr/>
                    <a:lstStyle/>
                    <a:p>
                      <a:pPr latinLnBrk="1"/>
                      <a:endParaRPr lang="ko-KR" altLang="en-US"/>
                    </a:p>
                  </a:txBody>
                  <a:tcPr/>
                </a:tc>
                <a:tc>
                  <a:txBody>
                    <a:bodyPr/>
                    <a:lstStyle/>
                    <a:p>
                      <a:pPr algn="ctr"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소계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6,645,191,506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endParaRPr lang="en-US" altLang="ko-KR"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07080468"/>
                  </a:ext>
                </a:extLst>
              </a:tr>
              <a:tr h="136091">
                <a:tc gridSpan="2">
                  <a:txBody>
                    <a:bodyPr/>
                    <a:lstStyle/>
                    <a:p>
                      <a:pPr algn="ctr"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7,799,234,340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endParaRPr lang="en-US" altLang="ko-KR"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797859117"/>
                  </a:ext>
                </a:extLst>
              </a:tr>
            </a:tbl>
          </a:graphicData>
        </a:graphic>
      </p:graphicFrame>
      <p:sp>
        <p:nvSpPr>
          <p:cNvPr id="29" name="TextBox 28">
            <a:extLst>
              <a:ext uri="{FF2B5EF4-FFF2-40B4-BE49-F238E27FC236}">
                <a16:creationId xmlns:a16="http://schemas.microsoft.com/office/drawing/2014/main" id="{34A5CE70-9988-40F3-B931-C2641285339F}"/>
              </a:ext>
            </a:extLst>
          </p:cNvPr>
          <p:cNvSpPr txBox="1"/>
          <p:nvPr/>
        </p:nvSpPr>
        <p:spPr>
          <a:xfrm>
            <a:off x="601199" y="3006062"/>
            <a:ext cx="2813119" cy="138499"/>
          </a:xfrm>
          <a:prstGeom prst="rect">
            <a:avLst/>
          </a:prstGeom>
          <a:noFill/>
        </p:spPr>
        <p:txBody>
          <a:bodyPr wrap="square" lIns="0" tIns="0" rIns="0" bIns="0" rtlCol="0">
            <a:spAutoFit/>
          </a:bodyPr>
          <a:lstStyle/>
          <a:p>
            <a:pPr>
              <a:spcBef>
                <a:spcPts val="100"/>
              </a:spcBef>
            </a:pPr>
            <a:r>
              <a:rPr lang="en-US" altLang="ko-KR" sz="900" b="1" u="sng">
                <a:latin typeface="Arial" panose="020B0604020202020204" pitchFamily="34" charset="0"/>
                <a:ea typeface="+mj-ea"/>
                <a:cs typeface="Arial" panose="020B0604020202020204" pitchFamily="34" charset="0"/>
              </a:rPr>
              <a:t>&lt;</a:t>
            </a:r>
            <a:r>
              <a:rPr lang="ko-KR" altLang="en-US" sz="900" b="1" u="sng">
                <a:latin typeface="Arial" panose="020B0604020202020204" pitchFamily="34" charset="0"/>
                <a:ea typeface="+mj-ea"/>
                <a:cs typeface="Arial" panose="020B0604020202020204" pitchFamily="34" charset="0"/>
              </a:rPr>
              <a:t>회사제시</a:t>
            </a:r>
            <a:r>
              <a:rPr lang="en-US" altLang="ko-KR" sz="900" b="1" u="sng">
                <a:latin typeface="Arial" panose="020B0604020202020204" pitchFamily="34" charset="0"/>
                <a:ea typeface="+mj-ea"/>
                <a:cs typeface="Arial" panose="020B0604020202020204" pitchFamily="34" charset="0"/>
              </a:rPr>
              <a:t> </a:t>
            </a:r>
            <a:r>
              <a:rPr lang="ko-KR" altLang="en-US" sz="900" b="1" u="sng">
                <a:latin typeface="Arial" panose="020B0604020202020204" pitchFamily="34" charset="0"/>
                <a:ea typeface="+mj-ea"/>
                <a:cs typeface="Arial" panose="020B0604020202020204" pitchFamily="34" charset="0"/>
              </a:rPr>
              <a:t>자금일보</a:t>
            </a:r>
            <a:r>
              <a:rPr lang="en-US" altLang="ko-KR" sz="900" b="1" u="sng">
                <a:latin typeface="Arial" panose="020B0604020202020204" pitchFamily="34" charset="0"/>
                <a:ea typeface="+mj-ea"/>
                <a:cs typeface="Arial" panose="020B0604020202020204" pitchFamily="34" charset="0"/>
              </a:rPr>
              <a:t>&gt;</a:t>
            </a:r>
          </a:p>
        </p:txBody>
      </p:sp>
      <p:sp>
        <p:nvSpPr>
          <p:cNvPr id="30" name="직사각형 119">
            <a:extLst>
              <a:ext uri="{FF2B5EF4-FFF2-40B4-BE49-F238E27FC236}">
                <a16:creationId xmlns:a16="http://schemas.microsoft.com/office/drawing/2014/main" id="{4641F1C6-7A29-4860-8F71-44A483F860E0}"/>
              </a:ext>
            </a:extLst>
          </p:cNvPr>
          <p:cNvSpPr/>
          <p:nvPr/>
        </p:nvSpPr>
        <p:spPr bwMode="auto">
          <a:xfrm>
            <a:off x="2353188" y="309208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32" name="TextBox 31">
            <a:extLst>
              <a:ext uri="{FF2B5EF4-FFF2-40B4-BE49-F238E27FC236}">
                <a16:creationId xmlns:a16="http://schemas.microsoft.com/office/drawing/2014/main" id="{98E8C5DB-3281-4D59-83D0-40E5EBF79738}"/>
              </a:ext>
            </a:extLst>
          </p:cNvPr>
          <p:cNvSpPr txBox="1"/>
          <p:nvPr/>
        </p:nvSpPr>
        <p:spPr>
          <a:xfrm>
            <a:off x="601199" y="4825995"/>
            <a:ext cx="4002691" cy="369332"/>
          </a:xfrm>
          <a:prstGeom prst="rect">
            <a:avLst/>
          </a:prstGeom>
          <a:noFill/>
        </p:spPr>
        <p:txBody>
          <a:bodyPr wrap="square" lIns="0" tIns="0" rIns="0" bIns="0">
            <a:spAutoFit/>
          </a:bodyPr>
          <a:lstStyle/>
          <a:p>
            <a:r>
              <a:rPr lang="en-US" altLang="ko-KR" sz="800">
                <a:solidFill>
                  <a:srgbClr val="000000"/>
                </a:solidFill>
                <a:latin typeface="Arial" panose="020B0604020202020204" pitchFamily="34" charset="0"/>
                <a:ea typeface="맑은 고딕"/>
                <a:cs typeface="Arial" panose="020B0604020202020204" pitchFamily="34" charset="0"/>
              </a:rPr>
              <a:t>Note 2: </a:t>
            </a:r>
            <a:r>
              <a:rPr lang="ko-KR" altLang="en-US" sz="800">
                <a:solidFill>
                  <a:srgbClr val="000000"/>
                </a:solidFill>
                <a:latin typeface="Arial" panose="020B0604020202020204" pitchFamily="34" charset="0"/>
                <a:ea typeface="맑은 고딕"/>
                <a:cs typeface="Arial" panose="020B0604020202020204" pitchFamily="34" charset="0"/>
              </a:rPr>
              <a:t>회사제시 자금일보 상 </a:t>
            </a:r>
            <a:r>
              <a:rPr lang="ko-KR" altLang="en-US" sz="800" err="1">
                <a:solidFill>
                  <a:srgbClr val="000000"/>
                </a:solidFill>
                <a:latin typeface="Arial" panose="020B0604020202020204" pitchFamily="34" charset="0"/>
                <a:ea typeface="맑은 고딕"/>
                <a:cs typeface="Arial" panose="020B0604020202020204" pitchFamily="34" charset="0"/>
              </a:rPr>
              <a:t>현금및현금성자산</a:t>
            </a:r>
            <a:r>
              <a:rPr lang="en-US" altLang="ko-KR" sz="800">
                <a:solidFill>
                  <a:srgbClr val="000000"/>
                </a:solidFill>
                <a:latin typeface="Arial" panose="020B0604020202020204" pitchFamily="34" charset="0"/>
                <a:ea typeface="맑은 고딕"/>
                <a:cs typeface="Arial" panose="020B0604020202020204" pitchFamily="34" charset="0"/>
              </a:rPr>
              <a:t>, </a:t>
            </a:r>
            <a:r>
              <a:rPr lang="ko-KR" altLang="en-US" sz="800" err="1">
                <a:solidFill>
                  <a:srgbClr val="000000"/>
                </a:solidFill>
                <a:latin typeface="Arial" panose="020B0604020202020204" pitchFamily="34" charset="0"/>
                <a:ea typeface="맑은 고딕"/>
                <a:cs typeface="Arial" panose="020B0604020202020204" pitchFamily="34" charset="0"/>
              </a:rPr>
              <a:t>받을어음</a:t>
            </a:r>
            <a:r>
              <a:rPr lang="ko-KR" altLang="en-US" sz="800">
                <a:solidFill>
                  <a:srgbClr val="000000"/>
                </a:solidFill>
                <a:latin typeface="Arial" panose="020B0604020202020204" pitchFamily="34" charset="0"/>
                <a:ea typeface="맑은 고딕"/>
                <a:cs typeface="Arial" panose="020B0604020202020204" pitchFamily="34" charset="0"/>
              </a:rPr>
              <a:t> 잔액과 조사보고서 상 실사금액이 상이하나 </a:t>
            </a:r>
            <a:r>
              <a:rPr lang="en-US" altLang="ko-KR" sz="800">
                <a:solidFill>
                  <a:srgbClr val="000000"/>
                </a:solidFill>
                <a:latin typeface="Arial" panose="020B0604020202020204" pitchFamily="34" charset="0"/>
                <a:ea typeface="맑은 고딕"/>
                <a:cs typeface="Arial" panose="020B0604020202020204" pitchFamily="34" charset="0"/>
              </a:rPr>
              <a:t>1</a:t>
            </a:r>
            <a:r>
              <a:rPr lang="ko-KR" altLang="en-US" sz="800">
                <a:solidFill>
                  <a:srgbClr val="000000"/>
                </a:solidFill>
                <a:latin typeface="Arial" panose="020B0604020202020204" pitchFamily="34" charset="0"/>
                <a:ea typeface="맑은 고딕"/>
                <a:cs typeface="Arial" panose="020B0604020202020204" pitchFamily="34" charset="0"/>
              </a:rPr>
              <a:t>일의 차이가 존재하는 점 등을 고려하여 조사보고서를 준용하여 </a:t>
            </a:r>
            <a:r>
              <a:rPr lang="ko-KR" altLang="en-US" sz="800" err="1">
                <a:solidFill>
                  <a:srgbClr val="000000"/>
                </a:solidFill>
                <a:latin typeface="Arial" panose="020B0604020202020204" pitchFamily="34" charset="0"/>
                <a:ea typeface="맑은 고딕"/>
                <a:cs typeface="Arial" panose="020B0604020202020204" pitchFamily="34" charset="0"/>
              </a:rPr>
              <a:t>실사조정함</a:t>
            </a:r>
            <a:endParaRPr lang="en-US" altLang="ko-KR" sz="800">
              <a:solidFill>
                <a:srgbClr val="000000"/>
              </a:solidFill>
              <a:latin typeface="Arial" panose="020B0604020202020204" pitchFamily="34" charset="0"/>
              <a:ea typeface="맑은 고딕"/>
              <a:cs typeface="Arial" panose="020B0604020202020204" pitchFamily="34" charset="0"/>
            </a:endParaRPr>
          </a:p>
        </p:txBody>
      </p:sp>
      <p:sp>
        <p:nvSpPr>
          <p:cNvPr id="33" name="직사각형 119">
            <a:extLst>
              <a:ext uri="{FF2B5EF4-FFF2-40B4-BE49-F238E27FC236}">
                <a16:creationId xmlns:a16="http://schemas.microsoft.com/office/drawing/2014/main" id="{7C0D4BEA-847B-4047-917D-8C5CAF193742}"/>
              </a:ext>
            </a:extLst>
          </p:cNvPr>
          <p:cNvSpPr/>
          <p:nvPr/>
        </p:nvSpPr>
        <p:spPr bwMode="auto">
          <a:xfrm>
            <a:off x="6867866" y="5286778"/>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조사보고서</a:t>
            </a:r>
            <a:r>
              <a:rPr lang="en-US" altLang="ko-KR" sz="80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2611462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D788EE1-F255-467C-A9DA-16AFD43862D0}"/>
              </a:ext>
            </a:extLst>
          </p:cNvPr>
          <p:cNvSpPr txBox="1"/>
          <p:nvPr/>
        </p:nvSpPr>
        <p:spPr>
          <a:xfrm>
            <a:off x="4816800" y="1418858"/>
            <a:ext cx="4156708" cy="4715242"/>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b="1" u="sng">
                <a:latin typeface="Arial" panose="020B0604020202020204" pitchFamily="34" charset="0"/>
                <a:cs typeface="Arial" panose="020B0604020202020204" pitchFamily="34" charset="0"/>
              </a:rPr>
              <a:t>단기금융상품</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ko-KR" altLang="en-US" sz="900">
                <a:solidFill>
                  <a:srgbClr val="000000"/>
                </a:solidFill>
                <a:latin typeface="Arial" panose="020B0604020202020204" pitchFamily="34" charset="0"/>
                <a:ea typeface="맑은 고딕"/>
                <a:cs typeface="Arial" panose="020B0604020202020204" pitchFamily="34" charset="0"/>
              </a:rPr>
              <a:t>회사의 단기금융상품은 정기예금으로 구성됨</a:t>
            </a: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ko-KR" altLang="en-US" sz="900">
                <a:solidFill>
                  <a:srgbClr val="000000"/>
                </a:solidFill>
                <a:latin typeface="Arial" panose="020B0604020202020204" pitchFamily="34" charset="0"/>
                <a:ea typeface="맑은 고딕"/>
                <a:cs typeface="Arial" panose="020B0604020202020204" pitchFamily="34" charset="0"/>
              </a:rPr>
              <a:t>기업은행 정기예금 </a:t>
            </a:r>
            <a:r>
              <a:rPr lang="en-US" altLang="ko-KR" sz="900">
                <a:solidFill>
                  <a:srgbClr val="000000"/>
                </a:solidFill>
                <a:latin typeface="Arial" panose="020B0604020202020204" pitchFamily="34" charset="0"/>
                <a:ea typeface="맑은 고딕"/>
                <a:cs typeface="Arial" panose="020B0604020202020204" pitchFamily="34" charset="0"/>
              </a:rPr>
              <a:t>80</a:t>
            </a:r>
            <a:r>
              <a:rPr lang="ko-KR" altLang="en-US" sz="900">
                <a:solidFill>
                  <a:srgbClr val="000000"/>
                </a:solidFill>
                <a:latin typeface="Arial" panose="020B0604020202020204" pitchFamily="34" charset="0"/>
                <a:ea typeface="맑은 고딕"/>
                <a:cs typeface="Arial" panose="020B0604020202020204" pitchFamily="34" charset="0"/>
              </a:rPr>
              <a:t>백만원은 질권설정 되어 있으며</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a:solidFill>
                  <a:srgbClr val="000000"/>
                </a:solidFill>
                <a:latin typeface="Arial" panose="020B0604020202020204" pitchFamily="34" charset="0"/>
                <a:ea typeface="맑은 고딕"/>
                <a:cs typeface="Arial" panose="020B0604020202020204" pitchFamily="34" charset="0"/>
              </a:rPr>
              <a:t>외화정기예금 </a:t>
            </a:r>
            <a:r>
              <a:rPr lang="en-US" altLang="ko-KR" sz="900">
                <a:solidFill>
                  <a:srgbClr val="000000"/>
                </a:solidFill>
                <a:latin typeface="Arial" panose="020B0604020202020204" pitchFamily="34" charset="0"/>
                <a:ea typeface="맑은 고딕"/>
                <a:cs typeface="Arial" panose="020B0604020202020204" pitchFamily="34" charset="0"/>
              </a:rPr>
              <a:t>1,231</a:t>
            </a:r>
            <a:r>
              <a:rPr lang="ko-KR" altLang="en-US" sz="900">
                <a:solidFill>
                  <a:srgbClr val="000000"/>
                </a:solidFill>
                <a:latin typeface="Arial" panose="020B0604020202020204" pitchFamily="34" charset="0"/>
                <a:ea typeface="맑은 고딕"/>
                <a:cs typeface="Arial" panose="020B0604020202020204" pitchFamily="34" charset="0"/>
              </a:rPr>
              <a:t>백만원</a:t>
            </a:r>
            <a:r>
              <a:rPr lang="en-US" altLang="ko-KR" sz="900">
                <a:solidFill>
                  <a:srgbClr val="000000"/>
                </a:solidFill>
                <a:latin typeface="Arial" panose="020B0604020202020204" pitchFamily="34" charset="0"/>
                <a:ea typeface="맑은 고딕"/>
                <a:cs typeface="Arial" panose="020B0604020202020204" pitchFamily="34" charset="0"/>
              </a:rPr>
              <a:t>(USD</a:t>
            </a:r>
            <a:r>
              <a:rPr lang="ko-KR" altLang="en-US" sz="900">
                <a:solidFill>
                  <a:srgbClr val="000000"/>
                </a:solidFill>
                <a:latin typeface="Arial" panose="020B0604020202020204" pitchFamily="34" charset="0"/>
                <a:ea typeface="맑은 고딕"/>
                <a:cs typeface="Arial" panose="020B0604020202020204" pitchFamily="34" charset="0"/>
              </a:rPr>
              <a:t> </a:t>
            </a:r>
            <a:r>
              <a:rPr lang="en-US" altLang="ko-KR" sz="900">
                <a:solidFill>
                  <a:srgbClr val="000000"/>
                </a:solidFill>
                <a:latin typeface="Arial" panose="020B0604020202020204" pitchFamily="34" charset="0"/>
                <a:ea typeface="맑은 고딕"/>
                <a:cs typeface="Arial" panose="020B0604020202020204" pitchFamily="34" charset="0"/>
              </a:rPr>
              <a:t>950,000)</a:t>
            </a:r>
            <a:r>
              <a:rPr lang="ko-KR" altLang="en-US" sz="900">
                <a:solidFill>
                  <a:srgbClr val="000000"/>
                </a:solidFill>
                <a:latin typeface="Arial" panose="020B0604020202020204" pitchFamily="34" charset="0"/>
                <a:ea typeface="맑은 고딕"/>
                <a:cs typeface="Arial" panose="020B0604020202020204" pitchFamily="34" charset="0"/>
              </a:rPr>
              <a:t>은 농협은행에 대하여 지급보증 관련 담보로 제공됨</a:t>
            </a:r>
            <a:r>
              <a:rPr lang="en-US" altLang="ko-KR" sz="900">
                <a:solidFill>
                  <a:srgbClr val="000000"/>
                </a:solidFill>
                <a:latin typeface="Arial" panose="020B0604020202020204" pitchFamily="34" charset="0"/>
                <a:ea typeface="맑은 고딕"/>
                <a:cs typeface="Arial" panose="020B0604020202020204" pitchFamily="34" charset="0"/>
              </a:rPr>
              <a:t>(</a:t>
            </a:r>
            <a:r>
              <a:rPr lang="ko-KR" altLang="en-US" sz="900">
                <a:solidFill>
                  <a:srgbClr val="000000"/>
                </a:solidFill>
                <a:latin typeface="Arial" panose="020B0604020202020204" pitchFamily="34" charset="0"/>
                <a:ea typeface="맑은 고딕"/>
                <a:cs typeface="Arial" panose="020B0604020202020204" pitchFamily="34" charset="0"/>
              </a:rPr>
              <a:t>채권최고액 </a:t>
            </a:r>
            <a:r>
              <a:rPr lang="en-US" altLang="ko-KR" sz="900">
                <a:solidFill>
                  <a:srgbClr val="000000"/>
                </a:solidFill>
                <a:latin typeface="Arial" panose="020B0604020202020204" pitchFamily="34" charset="0"/>
                <a:ea typeface="맑은 고딕"/>
                <a:cs typeface="Arial" panose="020B0604020202020204" pitchFamily="34" charset="0"/>
              </a:rPr>
              <a:t>USD 1,020,000)</a:t>
            </a: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ko-KR" altLang="en-US" sz="900">
                <a:solidFill>
                  <a:srgbClr val="000000"/>
                </a:solidFill>
                <a:latin typeface="Arial" panose="020B0604020202020204" pitchFamily="34" charset="0"/>
                <a:ea typeface="맑은 고딕"/>
                <a:cs typeface="Arial" panose="020B0604020202020204" pitchFamily="34" charset="0"/>
              </a:rPr>
              <a:t>농협은행 담보설정내역은 시부인표 상 담보물배분표에서 확인함</a:t>
            </a: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b="1" u="sng">
                <a:latin typeface="Arial" panose="020B0604020202020204" pitchFamily="34" charset="0"/>
                <a:cs typeface="Arial" panose="020B0604020202020204" pitchFamily="34" charset="0"/>
              </a:rPr>
              <a:t>차입금</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ko-KR" altLang="en-US" sz="900">
                <a:solidFill>
                  <a:srgbClr val="000000"/>
                </a:solidFill>
                <a:latin typeface="Arial" panose="020B0604020202020204" pitchFamily="34" charset="0"/>
                <a:ea typeface="맑은 고딕"/>
                <a:cs typeface="Arial" panose="020B0604020202020204" pitchFamily="34" charset="0"/>
              </a:rPr>
              <a:t>회사의 실사기준일 현재 차입금은 우리은행 및 </a:t>
            </a:r>
            <a:r>
              <a:rPr lang="ko-KR" altLang="en-US" sz="900" err="1">
                <a:solidFill>
                  <a:srgbClr val="000000"/>
                </a:solidFill>
                <a:latin typeface="Arial" panose="020B0604020202020204" pitchFamily="34" charset="0"/>
                <a:ea typeface="맑은 고딕"/>
                <a:cs typeface="Arial" panose="020B0604020202020204" pitchFamily="34" charset="0"/>
              </a:rPr>
              <a:t>우리인터텍스</a:t>
            </a:r>
            <a:r>
              <a:rPr lang="ko-KR" altLang="en-US" sz="900">
                <a:solidFill>
                  <a:srgbClr val="000000"/>
                </a:solidFill>
                <a:latin typeface="Arial" panose="020B0604020202020204" pitchFamily="34" charset="0"/>
                <a:ea typeface="맑은 고딕"/>
                <a:cs typeface="Arial" panose="020B0604020202020204" pitchFamily="34" charset="0"/>
              </a:rPr>
              <a:t> 차입금으로 구성됨</a:t>
            </a: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ko-KR" altLang="en-US" sz="900">
                <a:solidFill>
                  <a:srgbClr val="000000"/>
                </a:solidFill>
                <a:latin typeface="Arial" panose="020B0604020202020204" pitchFamily="34" charset="0"/>
                <a:ea typeface="맑은 고딕"/>
                <a:cs typeface="Arial" panose="020B0604020202020204" pitchFamily="34" charset="0"/>
              </a:rPr>
              <a:t>우리은행은 차입금 약 </a:t>
            </a:r>
            <a:r>
              <a:rPr lang="en-US" altLang="ko-KR" sz="900">
                <a:solidFill>
                  <a:srgbClr val="000000"/>
                </a:solidFill>
                <a:latin typeface="Arial" panose="020B0604020202020204" pitchFamily="34" charset="0"/>
                <a:ea typeface="맑은 고딕"/>
                <a:cs typeface="Arial" panose="020B0604020202020204" pitchFamily="34" charset="0"/>
              </a:rPr>
              <a:t>65</a:t>
            </a:r>
            <a:r>
              <a:rPr lang="ko-KR" altLang="en-US" sz="900">
                <a:solidFill>
                  <a:srgbClr val="000000"/>
                </a:solidFill>
                <a:latin typeface="Arial" panose="020B0604020202020204" pitchFamily="34" charset="0"/>
                <a:ea typeface="맑은 고딕"/>
                <a:cs typeface="Arial" panose="020B0604020202020204" pitchFamily="34" charset="0"/>
              </a:rPr>
              <a:t>억원을 </a:t>
            </a:r>
            <a:r>
              <a:rPr lang="ko-KR" altLang="en-US" sz="900" err="1">
                <a:solidFill>
                  <a:srgbClr val="000000"/>
                </a:solidFill>
                <a:latin typeface="Arial" panose="020B0604020202020204" pitchFamily="34" charset="0"/>
                <a:ea typeface="맑은 고딕"/>
                <a:cs typeface="Arial" panose="020B0604020202020204" pitchFamily="34" charset="0"/>
              </a:rPr>
              <a:t>유지제삼차유동화전문유한회사에</a:t>
            </a:r>
            <a:r>
              <a:rPr lang="ko-KR" altLang="en-US" sz="900">
                <a:solidFill>
                  <a:srgbClr val="000000"/>
                </a:solidFill>
                <a:latin typeface="Arial" panose="020B0604020202020204" pitchFamily="34" charset="0"/>
                <a:ea typeface="맑은 고딕"/>
                <a:cs typeface="Arial" panose="020B0604020202020204" pitchFamily="34" charset="0"/>
              </a:rPr>
              <a:t> 양도하였으며</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a:solidFill>
                  <a:srgbClr val="000000"/>
                </a:solidFill>
                <a:latin typeface="Arial" panose="020B0604020202020204" pitchFamily="34" charset="0"/>
                <a:ea typeface="맑은 고딕"/>
                <a:cs typeface="Arial" panose="020B0604020202020204" pitchFamily="34" charset="0"/>
              </a:rPr>
              <a:t>양수자는 </a:t>
            </a:r>
            <a:r>
              <a:rPr lang="en-US" altLang="ko-KR" sz="900">
                <a:solidFill>
                  <a:srgbClr val="000000"/>
                </a:solidFill>
                <a:latin typeface="Arial" panose="020B0604020202020204" pitchFamily="34" charset="0"/>
                <a:ea typeface="맑은 고딕"/>
                <a:cs typeface="Arial" panose="020B0604020202020204" pitchFamily="34" charset="0"/>
              </a:rPr>
              <a:t>2019</a:t>
            </a:r>
            <a:r>
              <a:rPr lang="ko-KR" altLang="en-US" sz="900">
                <a:solidFill>
                  <a:srgbClr val="000000"/>
                </a:solidFill>
                <a:latin typeface="Arial" panose="020B0604020202020204" pitchFamily="34" charset="0"/>
                <a:ea typeface="맑은 고딕"/>
                <a:cs typeface="Arial" panose="020B0604020202020204" pitchFamily="34" charset="0"/>
              </a:rPr>
              <a:t>년 </a:t>
            </a:r>
            <a:r>
              <a:rPr lang="en-US" altLang="ko-KR" sz="900">
                <a:solidFill>
                  <a:srgbClr val="000000"/>
                </a:solidFill>
                <a:latin typeface="Arial" panose="020B0604020202020204" pitchFamily="34" charset="0"/>
                <a:ea typeface="맑은 고딕"/>
                <a:cs typeface="Arial" panose="020B0604020202020204" pitchFamily="34" charset="0"/>
              </a:rPr>
              <a:t>5</a:t>
            </a:r>
            <a:r>
              <a:rPr lang="ko-KR" altLang="en-US" sz="900">
                <a:solidFill>
                  <a:srgbClr val="000000"/>
                </a:solidFill>
                <a:latin typeface="Arial" panose="020B0604020202020204" pitchFamily="34" charset="0"/>
                <a:ea typeface="맑은 고딕"/>
                <a:cs typeface="Arial" panose="020B0604020202020204" pitchFamily="34" charset="0"/>
              </a:rPr>
              <a:t>월 및 </a:t>
            </a:r>
            <a:r>
              <a:rPr lang="en-US" altLang="ko-KR" sz="900">
                <a:solidFill>
                  <a:srgbClr val="000000"/>
                </a:solidFill>
                <a:latin typeface="Arial" panose="020B0604020202020204" pitchFamily="34" charset="0"/>
                <a:ea typeface="맑은 고딕"/>
                <a:cs typeface="Arial" panose="020B0604020202020204" pitchFamily="34" charset="0"/>
              </a:rPr>
              <a:t>2020</a:t>
            </a:r>
            <a:r>
              <a:rPr lang="ko-KR" altLang="en-US" sz="900">
                <a:solidFill>
                  <a:srgbClr val="000000"/>
                </a:solidFill>
                <a:latin typeface="Arial" panose="020B0604020202020204" pitchFamily="34" charset="0"/>
                <a:ea typeface="맑은 고딕"/>
                <a:cs typeface="Arial" panose="020B0604020202020204" pitchFamily="34" charset="0"/>
              </a:rPr>
              <a:t>년 </a:t>
            </a:r>
            <a:r>
              <a:rPr lang="en-US" altLang="ko-KR" sz="900">
                <a:solidFill>
                  <a:srgbClr val="000000"/>
                </a:solidFill>
                <a:latin typeface="Arial" panose="020B0604020202020204" pitchFamily="34" charset="0"/>
                <a:ea typeface="맑은 고딕"/>
                <a:cs typeface="Arial" panose="020B0604020202020204" pitchFamily="34" charset="0"/>
              </a:rPr>
              <a:t>3</a:t>
            </a:r>
            <a:r>
              <a:rPr lang="ko-KR" altLang="en-US" sz="900">
                <a:solidFill>
                  <a:srgbClr val="000000"/>
                </a:solidFill>
                <a:latin typeface="Arial" panose="020B0604020202020204" pitchFamily="34" charset="0"/>
                <a:ea typeface="맑은 고딕"/>
                <a:cs typeface="Arial" panose="020B0604020202020204" pitchFamily="34" charset="0"/>
              </a:rPr>
              <a:t>월에 회사 보유 경기도 파주시 </a:t>
            </a:r>
            <a:r>
              <a:rPr lang="ko-KR" altLang="en-US" sz="900" err="1">
                <a:solidFill>
                  <a:srgbClr val="000000"/>
                </a:solidFill>
                <a:latin typeface="Arial" panose="020B0604020202020204" pitchFamily="34" charset="0"/>
                <a:ea typeface="맑은 고딕"/>
                <a:cs typeface="Arial" panose="020B0604020202020204" pitchFamily="34" charset="0"/>
              </a:rPr>
              <a:t>탄현면</a:t>
            </a:r>
            <a:r>
              <a:rPr lang="ko-KR" altLang="en-US" sz="900">
                <a:solidFill>
                  <a:srgbClr val="000000"/>
                </a:solidFill>
                <a:latin typeface="Arial" panose="020B0604020202020204" pitchFamily="34" charset="0"/>
                <a:ea typeface="맑은 고딕"/>
                <a:cs typeface="Arial" panose="020B0604020202020204" pitchFamily="34" charset="0"/>
              </a:rPr>
              <a:t> 토지 </a:t>
            </a:r>
            <a:r>
              <a:rPr lang="en-US" altLang="ko-KR" sz="900">
                <a:solidFill>
                  <a:srgbClr val="000000"/>
                </a:solidFill>
                <a:latin typeface="Arial" panose="020B0604020202020204" pitchFamily="34" charset="0"/>
                <a:ea typeface="맑은 고딕"/>
                <a:cs typeface="Arial" panose="020B0604020202020204" pitchFamily="34" charset="0"/>
              </a:rPr>
              <a:t>3</a:t>
            </a:r>
            <a:r>
              <a:rPr lang="ko-KR" altLang="en-US" sz="900">
                <a:solidFill>
                  <a:srgbClr val="000000"/>
                </a:solidFill>
                <a:latin typeface="Arial" panose="020B0604020202020204" pitchFamily="34" charset="0"/>
                <a:ea typeface="맑은 고딕"/>
                <a:cs typeface="Arial" panose="020B0604020202020204" pitchFamily="34" charset="0"/>
              </a:rPr>
              <a:t>개 필지 및 건물에 대하여 근저당권 설정함</a:t>
            </a:r>
            <a:r>
              <a:rPr lang="en-US" altLang="ko-KR" sz="900">
                <a:solidFill>
                  <a:srgbClr val="000000"/>
                </a:solidFill>
                <a:latin typeface="Arial" panose="020B0604020202020204" pitchFamily="34" charset="0"/>
                <a:ea typeface="맑은 고딕"/>
                <a:cs typeface="Arial" panose="020B0604020202020204" pitchFamily="34" charset="0"/>
              </a:rPr>
              <a:t>(</a:t>
            </a:r>
            <a:r>
              <a:rPr lang="ko-KR" altLang="en-US" sz="900">
                <a:solidFill>
                  <a:srgbClr val="000000"/>
                </a:solidFill>
                <a:latin typeface="Arial" panose="020B0604020202020204" pitchFamily="34" charset="0"/>
                <a:ea typeface="맑은 고딕"/>
                <a:cs typeface="Arial" panose="020B0604020202020204" pitchFamily="34" charset="0"/>
              </a:rPr>
              <a:t>채권최고액 </a:t>
            </a:r>
            <a:r>
              <a:rPr lang="en-US" altLang="ko-KR" sz="900">
                <a:solidFill>
                  <a:srgbClr val="000000"/>
                </a:solidFill>
                <a:latin typeface="Arial" panose="020B0604020202020204" pitchFamily="34" charset="0"/>
                <a:ea typeface="맑은 고딕"/>
                <a:cs typeface="Arial" panose="020B0604020202020204" pitchFamily="34" charset="0"/>
              </a:rPr>
              <a:t>118.2</a:t>
            </a:r>
            <a:r>
              <a:rPr lang="ko-KR" altLang="en-US" sz="900">
                <a:solidFill>
                  <a:srgbClr val="000000"/>
                </a:solidFill>
                <a:latin typeface="Arial" panose="020B0604020202020204" pitchFamily="34" charset="0"/>
                <a:ea typeface="맑은 고딕"/>
                <a:cs typeface="Arial" panose="020B0604020202020204" pitchFamily="34" charset="0"/>
              </a:rPr>
              <a:t>억원</a:t>
            </a:r>
            <a:r>
              <a:rPr lang="en-US" altLang="ko-KR" sz="900">
                <a:solidFill>
                  <a:srgbClr val="000000"/>
                </a:solidFill>
                <a:latin typeface="Arial" panose="020B0604020202020204" pitchFamily="34" charset="0"/>
                <a:ea typeface="맑은 고딕"/>
                <a:cs typeface="Arial" panose="020B0604020202020204" pitchFamily="34" charset="0"/>
              </a:rPr>
              <a:t>)</a:t>
            </a: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ko-KR" altLang="en-US" sz="900">
                <a:solidFill>
                  <a:srgbClr val="000000"/>
                </a:solidFill>
                <a:latin typeface="Arial" panose="020B0604020202020204" pitchFamily="34" charset="0"/>
                <a:ea typeface="맑은 고딕"/>
                <a:cs typeface="Arial" panose="020B0604020202020204" pitchFamily="34" charset="0"/>
              </a:rPr>
              <a:t>우리은행 차입금은 회생채권</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a:solidFill>
                  <a:srgbClr val="000000"/>
                </a:solidFill>
                <a:latin typeface="Arial" panose="020B0604020202020204" pitchFamily="34" charset="0"/>
                <a:ea typeface="맑은 고딕"/>
                <a:cs typeface="Arial" panose="020B0604020202020204" pitchFamily="34" charset="0"/>
              </a:rPr>
              <a:t>근저당권 설정내역은 담보물배분표에서 확인하였으며</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err="1">
                <a:solidFill>
                  <a:srgbClr val="000000"/>
                </a:solidFill>
                <a:latin typeface="Arial" panose="020B0604020202020204" pitchFamily="34" charset="0"/>
                <a:ea typeface="맑은 고딕"/>
                <a:cs typeface="Arial" panose="020B0604020202020204" pitchFamily="34" charset="0"/>
              </a:rPr>
              <a:t>우리인터텍스</a:t>
            </a:r>
            <a:r>
              <a:rPr lang="ko-KR" altLang="en-US" sz="900">
                <a:solidFill>
                  <a:srgbClr val="000000"/>
                </a:solidFill>
                <a:latin typeface="Arial" panose="020B0604020202020204" pitchFamily="34" charset="0"/>
                <a:ea typeface="맑은 고딕"/>
                <a:cs typeface="Arial" panose="020B0604020202020204" pitchFamily="34" charset="0"/>
              </a:rPr>
              <a:t> 차입금은 </a:t>
            </a:r>
            <a:r>
              <a:rPr lang="en-US" altLang="ko-KR" sz="900">
                <a:solidFill>
                  <a:srgbClr val="000000"/>
                </a:solidFill>
                <a:latin typeface="Arial" panose="020B0604020202020204" pitchFamily="34" charset="0"/>
                <a:ea typeface="맑은 고딕"/>
                <a:cs typeface="Arial" panose="020B0604020202020204" pitchFamily="34" charset="0"/>
              </a:rPr>
              <a:t>2022</a:t>
            </a:r>
            <a:r>
              <a:rPr lang="ko-KR" altLang="en-US" sz="900">
                <a:solidFill>
                  <a:srgbClr val="000000"/>
                </a:solidFill>
                <a:latin typeface="Arial" panose="020B0604020202020204" pitchFamily="34" charset="0"/>
                <a:ea typeface="맑은 고딕"/>
                <a:cs typeface="Arial" panose="020B0604020202020204" pitchFamily="34" charset="0"/>
              </a:rPr>
              <a:t>년 </a:t>
            </a:r>
            <a:r>
              <a:rPr lang="en-US" altLang="ko-KR" sz="900">
                <a:solidFill>
                  <a:srgbClr val="000000"/>
                </a:solidFill>
                <a:latin typeface="Arial" panose="020B0604020202020204" pitchFamily="34" charset="0"/>
                <a:ea typeface="맑은 고딕"/>
                <a:cs typeface="Arial" panose="020B0604020202020204" pitchFamily="34" charset="0"/>
              </a:rPr>
              <a:t>3</a:t>
            </a:r>
            <a:r>
              <a:rPr lang="ko-KR" altLang="en-US" sz="900">
                <a:solidFill>
                  <a:srgbClr val="000000"/>
                </a:solidFill>
                <a:latin typeface="Arial" panose="020B0604020202020204" pitchFamily="34" charset="0"/>
                <a:ea typeface="맑은 고딕"/>
                <a:cs typeface="Arial" panose="020B0604020202020204" pitchFamily="34" charset="0"/>
              </a:rPr>
              <a:t>월 발생한 것으로 시부인표 상 회생채권</a:t>
            </a:r>
            <a:r>
              <a:rPr lang="en-US" altLang="ko-KR" sz="900">
                <a:solidFill>
                  <a:srgbClr val="000000"/>
                </a:solidFill>
                <a:latin typeface="Arial" panose="020B0604020202020204" pitchFamily="34" charset="0"/>
                <a:ea typeface="맑은 고딕"/>
                <a:cs typeface="Arial" panose="020B0604020202020204" pitchFamily="34" charset="0"/>
              </a:rPr>
              <a:t>(</a:t>
            </a:r>
            <a:r>
              <a:rPr lang="ko-KR" altLang="en-US" sz="900">
                <a:solidFill>
                  <a:srgbClr val="000000"/>
                </a:solidFill>
                <a:latin typeface="Arial" panose="020B0604020202020204" pitchFamily="34" charset="0"/>
                <a:ea typeface="맑은 고딕"/>
                <a:cs typeface="Arial" panose="020B0604020202020204" pitchFamily="34" charset="0"/>
              </a:rPr>
              <a:t>대여금채권</a:t>
            </a:r>
            <a:r>
              <a:rPr lang="en-US" altLang="ko-KR" sz="900">
                <a:solidFill>
                  <a:srgbClr val="000000"/>
                </a:solidFill>
                <a:latin typeface="Arial" panose="020B0604020202020204" pitchFamily="34" charset="0"/>
                <a:ea typeface="맑은 고딕"/>
                <a:cs typeface="Arial" panose="020B0604020202020204" pitchFamily="34" charset="0"/>
              </a:rPr>
              <a:t>)</a:t>
            </a:r>
            <a:r>
              <a:rPr lang="ko-KR" altLang="en-US" sz="900">
                <a:solidFill>
                  <a:srgbClr val="000000"/>
                </a:solidFill>
                <a:latin typeface="Arial" panose="020B0604020202020204" pitchFamily="34" charset="0"/>
                <a:ea typeface="맑은 고딕"/>
                <a:cs typeface="Arial" panose="020B0604020202020204" pitchFamily="34" charset="0"/>
              </a:rPr>
              <a:t>에서 확인함</a:t>
            </a: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b="1" u="sng">
                <a:latin typeface="Arial" panose="020B0604020202020204" pitchFamily="34" charset="0"/>
                <a:cs typeface="Arial" panose="020B0604020202020204" pitchFamily="34" charset="0"/>
              </a:rPr>
              <a:t>리스부채</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en-US" altLang="ko-KR" sz="900">
                <a:latin typeface="Arial" panose="020B0604020202020204" pitchFamily="34" charset="0"/>
                <a:cs typeface="Arial" panose="020B0604020202020204" pitchFamily="34" charset="0"/>
              </a:rPr>
              <a:t>2019</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K-IFRS </a:t>
            </a:r>
            <a:r>
              <a:rPr lang="ko-KR" altLang="en-US" sz="900">
                <a:latin typeface="Arial" panose="020B0604020202020204" pitchFamily="34" charset="0"/>
                <a:cs typeface="Arial" panose="020B0604020202020204" pitchFamily="34" charset="0"/>
              </a:rPr>
              <a:t>제 </a:t>
            </a:r>
            <a:r>
              <a:rPr lang="en-US" altLang="ko-KR" sz="900">
                <a:latin typeface="Arial" panose="020B0604020202020204" pitchFamily="34" charset="0"/>
                <a:cs typeface="Arial" panose="020B0604020202020204" pitchFamily="34" charset="0"/>
              </a:rPr>
              <a:t>1116</a:t>
            </a:r>
            <a:r>
              <a:rPr lang="ko-KR" altLang="en-US" sz="900">
                <a:latin typeface="Arial" panose="020B0604020202020204" pitchFamily="34" charset="0"/>
                <a:cs typeface="Arial" panose="020B0604020202020204" pitchFamily="34" charset="0"/>
              </a:rPr>
              <a:t>호 리스 개정에 따라 기존 직영점</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영업소 등의 리스기간동안 임차료를 리스부채로 인식한 것으로</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일부 직영점 임차계약 해지 및 임차료 납부에 따라 감소함</a:t>
            </a: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a:solidFill>
                <a:srgbClr val="000000"/>
              </a:solidFill>
              <a:latin typeface="Arial" panose="020B0604020202020204" pitchFamily="34" charset="0"/>
              <a:ea typeface="맑은 고딕"/>
              <a:cs typeface="Arial" panose="020B0604020202020204" pitchFamily="34" charset="0"/>
            </a:endParaRPr>
          </a:p>
        </p:txBody>
      </p:sp>
      <p:graphicFrame>
        <p:nvGraphicFramePr>
          <p:cNvPr id="17" name="표 16">
            <a:extLst>
              <a:ext uri="{FF2B5EF4-FFF2-40B4-BE49-F238E27FC236}">
                <a16:creationId xmlns:a16="http://schemas.microsoft.com/office/drawing/2014/main" id="{0D0F4C0E-7BF8-496E-9A04-744BA02763B6}"/>
              </a:ext>
            </a:extLst>
          </p:cNvPr>
          <p:cNvGraphicFramePr>
            <a:graphicFrameLocks noGrp="1"/>
          </p:cNvGraphicFramePr>
          <p:nvPr/>
        </p:nvGraphicFramePr>
        <p:xfrm>
          <a:off x="601199" y="1530000"/>
          <a:ext cx="3978000" cy="1371600"/>
        </p:xfrm>
        <a:graphic>
          <a:graphicData uri="http://schemas.openxmlformats.org/drawingml/2006/table">
            <a:tbl>
              <a:tblPr/>
              <a:tblGrid>
                <a:gridCol w="259240">
                  <a:extLst>
                    <a:ext uri="{9D8B030D-6E8A-4147-A177-3AD203B41FA5}">
                      <a16:colId xmlns:a16="http://schemas.microsoft.com/office/drawing/2014/main" val="3587754647"/>
                    </a:ext>
                  </a:extLst>
                </a:gridCol>
                <a:gridCol w="262219">
                  <a:extLst>
                    <a:ext uri="{9D8B030D-6E8A-4147-A177-3AD203B41FA5}">
                      <a16:colId xmlns:a16="http://schemas.microsoft.com/office/drawing/2014/main" val="2778227528"/>
                    </a:ext>
                  </a:extLst>
                </a:gridCol>
                <a:gridCol w="882013">
                  <a:extLst>
                    <a:ext uri="{9D8B030D-6E8A-4147-A177-3AD203B41FA5}">
                      <a16:colId xmlns:a16="http://schemas.microsoft.com/office/drawing/2014/main" val="702956320"/>
                    </a:ext>
                  </a:extLst>
                </a:gridCol>
                <a:gridCol w="643632">
                  <a:extLst>
                    <a:ext uri="{9D8B030D-6E8A-4147-A177-3AD203B41FA5}">
                      <a16:colId xmlns:a16="http://schemas.microsoft.com/office/drawing/2014/main" val="3537996988"/>
                    </a:ext>
                  </a:extLst>
                </a:gridCol>
                <a:gridCol w="643632">
                  <a:extLst>
                    <a:ext uri="{9D8B030D-6E8A-4147-A177-3AD203B41FA5}">
                      <a16:colId xmlns:a16="http://schemas.microsoft.com/office/drawing/2014/main" val="4207345821"/>
                    </a:ext>
                  </a:extLst>
                </a:gridCol>
                <a:gridCol w="643632">
                  <a:extLst>
                    <a:ext uri="{9D8B030D-6E8A-4147-A177-3AD203B41FA5}">
                      <a16:colId xmlns:a16="http://schemas.microsoft.com/office/drawing/2014/main" val="3325587860"/>
                    </a:ext>
                  </a:extLst>
                </a:gridCol>
                <a:gridCol w="643632">
                  <a:extLst>
                    <a:ext uri="{9D8B030D-6E8A-4147-A177-3AD203B41FA5}">
                      <a16:colId xmlns:a16="http://schemas.microsoft.com/office/drawing/2014/main" val="1260251397"/>
                    </a:ext>
                  </a:extLst>
                </a:gridCol>
              </a:tblGrid>
              <a:tr h="106167">
                <a:tc gridSpan="3">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Net 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453124229"/>
                  </a:ext>
                </a:extLst>
              </a:tr>
              <a:tr h="106167">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88864364"/>
                  </a:ext>
                </a:extLst>
              </a:tr>
              <a:tr h="106167">
                <a:tc gridSpan="2">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0" marR="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0" marR="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0" marR="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Apr-30</a:t>
                      </a:r>
                    </a:p>
                  </a:txBody>
                  <a:tcPr marL="0" marR="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71002985"/>
                  </a:ext>
                </a:extLst>
              </a:tr>
              <a:tr h="114461">
                <a:tc gridSpan="3">
                  <a:txBody>
                    <a:bodyPr/>
                    <a:lstStyle/>
                    <a:p>
                      <a:pPr algn="l" rtl="0" fontAlgn="b"/>
                      <a:r>
                        <a:rPr lang="en-US" sz="900" b="1" i="0" u="none" strike="noStrike">
                          <a:solidFill>
                            <a:srgbClr val="000000"/>
                          </a:solidFill>
                          <a:effectLst/>
                          <a:latin typeface="Arial" panose="020B0604020202020204" pitchFamily="34" charset="0"/>
                          <a:ea typeface="맑은 고딕" panose="020B0503020000020004" pitchFamily="50" charset="-127"/>
                        </a:rPr>
                        <a:t>Net </a:t>
                      </a:r>
                      <a:r>
                        <a:rPr lang="en-US" altLang="ko-KR" sz="900" b="1" i="0" u="none" strike="noStrike">
                          <a:solidFill>
                            <a:srgbClr val="000000"/>
                          </a:solidFill>
                          <a:effectLst/>
                          <a:latin typeface="Arial" panose="020B0604020202020204" pitchFamily="34" charset="0"/>
                          <a:ea typeface="맑은 고딕" panose="020B0503020000020004" pitchFamily="50" charset="-127"/>
                        </a:rPr>
                        <a:t>D</a:t>
                      </a:r>
                      <a:r>
                        <a:rPr lang="en-US" sz="900" b="1" i="0" u="none" strike="noStrike">
                          <a:solidFill>
                            <a:srgbClr val="000000"/>
                          </a:solidFill>
                          <a:effectLst/>
                          <a:latin typeface="Arial" panose="020B0604020202020204" pitchFamily="34" charset="0"/>
                          <a:ea typeface="맑은 고딕" panose="020B0503020000020004" pitchFamily="50" charset="-127"/>
                        </a:rPr>
                        <a:t>ebt</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(13,887)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(5,636)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(6,091)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(5,846)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42793250"/>
                  </a:ext>
                </a:extLst>
              </a:tr>
              <a:tr h="11446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현금및현금성자산</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1,988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4,223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3,167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3,609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054108033"/>
                  </a:ext>
                </a:extLst>
              </a:tr>
              <a:tr h="11446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단기금융상품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1,208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1,208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4158498757"/>
                  </a:ext>
                </a:extLst>
              </a:tr>
              <a:tr h="11446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단기차입금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(5,035)</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4255947141"/>
                  </a:ext>
                </a:extLst>
              </a:tr>
              <a:tr h="11446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유동성장기차입금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3458591342"/>
                  </a:ext>
                </a:extLst>
              </a:tr>
              <a:tr h="114461">
                <a:tc>
                  <a:txBody>
                    <a:bodyPr/>
                    <a:lstStyle/>
                    <a:p>
                      <a:pPr algn="l" rtl="0" fontAlgn="b"/>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장기차입금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(2,050)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2987650482"/>
                  </a:ext>
                </a:extLst>
              </a:tr>
              <a:tr h="11446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리스부채</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(14,225)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(8,809)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(3,981)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(3,078)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37985486"/>
                  </a:ext>
                </a:extLst>
              </a:tr>
            </a:tbl>
          </a:graphicData>
        </a:graphic>
      </p:graphicFrame>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Net Debt (2/2)</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회사 보유 단기금융상품은 정기예금으로 질권설정 및 </a:t>
            </a:r>
            <a:r>
              <a:rPr lang="ko-KR" altLang="en-US" sz="1000" b="1" err="1">
                <a:solidFill>
                  <a:srgbClr val="002997"/>
                </a:solidFill>
                <a:latin typeface="Arial" panose="020B0604020202020204" pitchFamily="34" charset="0"/>
                <a:ea typeface="+mj-ea"/>
                <a:cs typeface="Arial" panose="020B0604020202020204" pitchFamily="34" charset="0"/>
              </a:rPr>
              <a:t>담보제공되어</a:t>
            </a:r>
            <a:r>
              <a:rPr lang="ko-KR" altLang="en-US" sz="1000" b="1">
                <a:solidFill>
                  <a:srgbClr val="002997"/>
                </a:solidFill>
                <a:latin typeface="Arial" panose="020B0604020202020204" pitchFamily="34" charset="0"/>
                <a:ea typeface="+mj-ea"/>
                <a:cs typeface="Arial" panose="020B0604020202020204" pitchFamily="34" charset="0"/>
              </a:rPr>
              <a:t> 있으며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차입금 중 우리은행 차입금 약 </a:t>
            </a:r>
            <a:r>
              <a:rPr lang="en-US" altLang="ko-KR" sz="1000" b="1">
                <a:solidFill>
                  <a:srgbClr val="002997"/>
                </a:solidFill>
                <a:latin typeface="Arial" panose="020B0604020202020204" pitchFamily="34" charset="0"/>
                <a:ea typeface="+mj-ea"/>
                <a:cs typeface="Arial" panose="020B0604020202020204" pitchFamily="34" charset="0"/>
              </a:rPr>
              <a:t>65</a:t>
            </a:r>
            <a:r>
              <a:rPr lang="ko-KR" altLang="en-US" sz="1000" b="1">
                <a:solidFill>
                  <a:srgbClr val="002997"/>
                </a:solidFill>
                <a:latin typeface="Arial" panose="020B0604020202020204" pitchFamily="34" charset="0"/>
                <a:ea typeface="+mj-ea"/>
                <a:cs typeface="Arial" panose="020B0604020202020204" pitchFamily="34" charset="0"/>
              </a:rPr>
              <a:t>억원은 회사 보유 토지</a:t>
            </a:r>
            <a:r>
              <a:rPr lang="en-US" altLang="ko-KR" sz="1000" b="1">
                <a:solidFill>
                  <a:srgbClr val="002997"/>
                </a:solidFill>
                <a:latin typeface="Arial" panose="020B0604020202020204" pitchFamily="34" charset="0"/>
                <a:ea typeface="+mj-ea"/>
                <a:cs typeface="Arial" panose="020B0604020202020204" pitchFamily="34" charset="0"/>
              </a:rPr>
              <a:t>(</a:t>
            </a:r>
            <a:r>
              <a:rPr lang="ko-KR" altLang="en-US" sz="1000" b="1">
                <a:solidFill>
                  <a:srgbClr val="002997"/>
                </a:solidFill>
                <a:latin typeface="Arial" panose="020B0604020202020204" pitchFamily="34" charset="0"/>
                <a:ea typeface="+mj-ea"/>
                <a:cs typeface="Arial" panose="020B0604020202020204" pitchFamily="34" charset="0"/>
              </a:rPr>
              <a:t>파주시 </a:t>
            </a:r>
            <a:r>
              <a:rPr lang="ko-KR" altLang="en-US" sz="1000" b="1" err="1">
                <a:solidFill>
                  <a:srgbClr val="002997"/>
                </a:solidFill>
                <a:latin typeface="Arial" panose="020B0604020202020204" pitchFamily="34" charset="0"/>
                <a:ea typeface="+mj-ea"/>
                <a:cs typeface="Arial" panose="020B0604020202020204" pitchFamily="34" charset="0"/>
              </a:rPr>
              <a:t>탄현면</a:t>
            </a:r>
            <a:r>
              <a:rPr lang="en-US" altLang="ko-KR" sz="1000" b="1">
                <a:solidFill>
                  <a:srgbClr val="002997"/>
                </a:solidFill>
                <a:latin typeface="Arial" panose="020B0604020202020204" pitchFamily="34" charset="0"/>
                <a:ea typeface="+mj-ea"/>
                <a:cs typeface="Arial" panose="020B0604020202020204" pitchFamily="34" charset="0"/>
              </a:rPr>
              <a:t>)</a:t>
            </a:r>
            <a:r>
              <a:rPr lang="ko-KR" altLang="en-US" sz="1000" b="1">
                <a:solidFill>
                  <a:srgbClr val="002997"/>
                </a:solidFill>
                <a:latin typeface="Arial" panose="020B0604020202020204" pitchFamily="34" charset="0"/>
                <a:ea typeface="+mj-ea"/>
                <a:cs typeface="Arial" panose="020B0604020202020204" pitchFamily="34" charset="0"/>
              </a:rPr>
              <a:t>에 대하여 근저당권 설정함 </a:t>
            </a:r>
            <a:endParaRPr lang="en-US" altLang="ko-KR" sz="1000" b="1">
              <a:solidFill>
                <a:srgbClr val="002997"/>
              </a:solidFill>
              <a:latin typeface="Arial" panose="020B0604020202020204" pitchFamily="34" charset="0"/>
              <a:ea typeface="+mj-ea"/>
              <a:cs typeface="Arial" panose="020B0604020202020204" pitchFamily="34" charset="0"/>
            </a:endParaRPr>
          </a:p>
        </p:txBody>
      </p:sp>
      <p:graphicFrame>
        <p:nvGraphicFramePr>
          <p:cNvPr id="2" name="표 1">
            <a:extLst>
              <a:ext uri="{FF2B5EF4-FFF2-40B4-BE49-F238E27FC236}">
                <a16:creationId xmlns:a16="http://schemas.microsoft.com/office/drawing/2014/main" id="{C6B6D5E0-3F1E-4D7B-B7DC-4CE7208F1FB2}"/>
              </a:ext>
            </a:extLst>
          </p:cNvPr>
          <p:cNvGraphicFramePr>
            <a:graphicFrameLocks noGrp="1"/>
          </p:cNvGraphicFramePr>
          <p:nvPr>
            <p:extLst>
              <p:ext uri="{D42A27DB-BD31-4B8C-83A1-F6EECF244321}">
                <p14:modId xmlns:p14="http://schemas.microsoft.com/office/powerpoint/2010/main" val="2725790997"/>
              </p:ext>
            </p:extLst>
          </p:nvPr>
        </p:nvGraphicFramePr>
        <p:xfrm>
          <a:off x="601199" y="3224323"/>
          <a:ext cx="3978000" cy="853440"/>
        </p:xfrm>
        <a:graphic>
          <a:graphicData uri="http://schemas.openxmlformats.org/drawingml/2006/table">
            <a:tbl>
              <a:tblPr/>
              <a:tblGrid>
                <a:gridCol w="797344">
                  <a:extLst>
                    <a:ext uri="{9D8B030D-6E8A-4147-A177-3AD203B41FA5}">
                      <a16:colId xmlns:a16="http://schemas.microsoft.com/office/drawing/2014/main" val="441647070"/>
                    </a:ext>
                  </a:extLst>
                </a:gridCol>
                <a:gridCol w="698516">
                  <a:extLst>
                    <a:ext uri="{9D8B030D-6E8A-4147-A177-3AD203B41FA5}">
                      <a16:colId xmlns:a16="http://schemas.microsoft.com/office/drawing/2014/main" val="1615207069"/>
                    </a:ext>
                  </a:extLst>
                </a:gridCol>
                <a:gridCol w="500861">
                  <a:extLst>
                    <a:ext uri="{9D8B030D-6E8A-4147-A177-3AD203B41FA5}">
                      <a16:colId xmlns:a16="http://schemas.microsoft.com/office/drawing/2014/main" val="3095736115"/>
                    </a:ext>
                  </a:extLst>
                </a:gridCol>
                <a:gridCol w="481830">
                  <a:extLst>
                    <a:ext uri="{9D8B030D-6E8A-4147-A177-3AD203B41FA5}">
                      <a16:colId xmlns:a16="http://schemas.microsoft.com/office/drawing/2014/main" val="3187375055"/>
                    </a:ext>
                  </a:extLst>
                </a:gridCol>
                <a:gridCol w="774700">
                  <a:extLst>
                    <a:ext uri="{9D8B030D-6E8A-4147-A177-3AD203B41FA5}">
                      <a16:colId xmlns:a16="http://schemas.microsoft.com/office/drawing/2014/main" val="641242843"/>
                    </a:ext>
                  </a:extLst>
                </a:gridCol>
                <a:gridCol w="724749">
                  <a:extLst>
                    <a:ext uri="{9D8B030D-6E8A-4147-A177-3AD203B41FA5}">
                      <a16:colId xmlns:a16="http://schemas.microsoft.com/office/drawing/2014/main" val="1654402736"/>
                    </a:ext>
                  </a:extLst>
                </a:gridCol>
              </a:tblGrid>
              <a:tr h="118593">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err="1">
                          <a:solidFill>
                            <a:srgbClr val="FFFFFF"/>
                          </a:solidFill>
                          <a:effectLst/>
                          <a:latin typeface="맑은 고딕" panose="020B0503020000020004" pitchFamily="50" charset="-127"/>
                          <a:ea typeface="맑은 고딕" panose="020B0503020000020004" pitchFamily="50" charset="-127"/>
                        </a:rPr>
                        <a:t>차입처</a:t>
                      </a:r>
                      <a:endParaRPr lang="ko-KR" altLang="en-US" sz="800" b="1" i="0" u="none" strike="noStrike">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연이자율</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만기일</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실행금액</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비고</a:t>
                      </a:r>
                      <a:endParaRPr lang="en-US" altLang="ko-KR" sz="800" b="1" i="0" u="none" strike="noStrike">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032984824"/>
                  </a:ext>
                </a:extLst>
              </a:tr>
              <a:tr h="118593">
                <a:tc rowSpan="2">
                  <a:txBody>
                    <a:bodyPr/>
                    <a:lstStyle/>
                    <a:p>
                      <a:pPr algn="l"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단기차입금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우리은행</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4.45% </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한도차입</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5,035,156,907 </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l"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토지 및 건물</a:t>
                      </a:r>
                      <a:br>
                        <a:rPr lang="en-US" altLang="ko-KR" sz="800" b="0" i="0" u="none" strike="noStrike">
                          <a:solidFill>
                            <a:srgbClr val="000000"/>
                          </a:solidFill>
                          <a:effectLst/>
                          <a:latin typeface="맑은 고딕" panose="020B0503020000020004" pitchFamily="50" charset="-127"/>
                          <a:ea typeface="맑은 고딕" panose="020B0503020000020004" pitchFamily="50" charset="-127"/>
                        </a:rPr>
                      </a:b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근저당권 설정</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1294016288"/>
                  </a:ext>
                </a:extLst>
              </a:tr>
              <a:tr h="118593">
                <a:tc vMerge="1">
                  <a:txBody>
                    <a:bodyPr/>
                    <a:lstStyle/>
                    <a:p>
                      <a:pPr algn="l" fontAlgn="b"/>
                      <a:endParaRPr lang="ko-KR" altLang="en-US" sz="7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b"/>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우리인터텍스</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1,100,000,000 </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b"/>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83533194"/>
                  </a:ext>
                </a:extLst>
              </a:tr>
              <a:tr h="118593">
                <a:tc>
                  <a:txBody>
                    <a:bodyPr/>
                    <a:lstStyle/>
                    <a:p>
                      <a:pPr algn="l"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유동성장기부채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우리은행</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3.45% </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May-22</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1,450,000,000 </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토지 및 건물</a:t>
                      </a:r>
                      <a:br>
                        <a:rPr lang="en-US" altLang="ko-KR" sz="800" b="0" i="0" u="none" strike="noStrike">
                          <a:solidFill>
                            <a:srgbClr val="000000"/>
                          </a:solidFill>
                          <a:effectLst/>
                          <a:latin typeface="맑은 고딕" panose="020B0503020000020004" pitchFamily="50" charset="-127"/>
                          <a:ea typeface="맑은 고딕" panose="020B0503020000020004" pitchFamily="50" charset="-127"/>
                        </a:rPr>
                      </a:b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근저당권 설정</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73676372"/>
                  </a:ext>
                </a:extLst>
              </a:tr>
              <a:tr h="118593">
                <a:tc gridSpan="4">
                  <a:txBody>
                    <a:bodyPr/>
                    <a:lstStyle/>
                    <a:p>
                      <a:pPr algn="ctr" fontAlgn="b"/>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차입금 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b"/>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r" fontAlgn="b"/>
                      <a:endParaRPr lang="en-US" altLang="ko-KR"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ctr" fontAlgn="b"/>
                      <a:endParaRPr 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7,585,156,907 </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b"/>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55944552"/>
                  </a:ext>
                </a:extLst>
              </a:tr>
            </a:tbl>
          </a:graphicData>
        </a:graphic>
      </p:graphicFrame>
      <p:graphicFrame>
        <p:nvGraphicFramePr>
          <p:cNvPr id="20" name="표 19">
            <a:extLst>
              <a:ext uri="{FF2B5EF4-FFF2-40B4-BE49-F238E27FC236}">
                <a16:creationId xmlns:a16="http://schemas.microsoft.com/office/drawing/2014/main" id="{0EBF5EB1-F335-4E2E-8E77-AF426C571D49}"/>
              </a:ext>
            </a:extLst>
          </p:cNvPr>
          <p:cNvGraphicFramePr>
            <a:graphicFrameLocks noGrp="1"/>
          </p:cNvGraphicFramePr>
          <p:nvPr>
            <p:extLst>
              <p:ext uri="{D42A27DB-BD31-4B8C-83A1-F6EECF244321}">
                <p14:modId xmlns:p14="http://schemas.microsoft.com/office/powerpoint/2010/main" val="3126379356"/>
              </p:ext>
            </p:extLst>
          </p:nvPr>
        </p:nvGraphicFramePr>
        <p:xfrm>
          <a:off x="5115600" y="1976982"/>
          <a:ext cx="3978000" cy="489264"/>
        </p:xfrm>
        <a:graphic>
          <a:graphicData uri="http://schemas.openxmlformats.org/drawingml/2006/table">
            <a:tbl>
              <a:tblPr/>
              <a:tblGrid>
                <a:gridCol w="803717">
                  <a:extLst>
                    <a:ext uri="{9D8B030D-6E8A-4147-A177-3AD203B41FA5}">
                      <a16:colId xmlns:a16="http://schemas.microsoft.com/office/drawing/2014/main" val="3207809234"/>
                    </a:ext>
                  </a:extLst>
                </a:gridCol>
                <a:gridCol w="933611">
                  <a:extLst>
                    <a:ext uri="{9D8B030D-6E8A-4147-A177-3AD203B41FA5}">
                      <a16:colId xmlns:a16="http://schemas.microsoft.com/office/drawing/2014/main" val="1051627397"/>
                    </a:ext>
                  </a:extLst>
                </a:gridCol>
                <a:gridCol w="1020885">
                  <a:extLst>
                    <a:ext uri="{9D8B030D-6E8A-4147-A177-3AD203B41FA5}">
                      <a16:colId xmlns:a16="http://schemas.microsoft.com/office/drawing/2014/main" val="3987582835"/>
                    </a:ext>
                  </a:extLst>
                </a:gridCol>
                <a:gridCol w="1219787">
                  <a:extLst>
                    <a:ext uri="{9D8B030D-6E8A-4147-A177-3AD203B41FA5}">
                      <a16:colId xmlns:a16="http://schemas.microsoft.com/office/drawing/2014/main" val="3386955102"/>
                    </a:ext>
                  </a:extLst>
                </a:gridCol>
              </a:tblGrid>
              <a:tr h="122316">
                <a:tc>
                  <a:txBody>
                    <a:bodyPr/>
                    <a:lstStyle/>
                    <a:p>
                      <a:pPr algn="l" rtl="0" fontAlgn="ct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단위</a:t>
                      </a: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 </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원</a:t>
                      </a: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a:t>
                      </a:r>
                      <a:endParaRPr lang="ko-KR" altLang="en-US" sz="800" b="1" i="0" u="none" strike="noStrike">
                        <a:solidFill>
                          <a:schemeClr val="bg1"/>
                        </a:solidFill>
                        <a:effectLst/>
                        <a:latin typeface="맑은 고딕" panose="020B0503020000020004" pitchFamily="50" charset="-127"/>
                        <a:ea typeface="맑은 고딕" panose="020B0503020000020004" pitchFamily="50" charset="-127"/>
                      </a:endParaRPr>
                    </a:p>
                  </a:txBody>
                  <a:tcPr marL="42203" marR="42203" marT="0" marB="0" anchor="ctr">
                    <a:lnL w="6350" cap="flat" cmpd="sng" algn="ctr">
                      <a:solidFill>
                        <a:srgbClr val="00338D"/>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예금 종류</a:t>
                      </a:r>
                    </a:p>
                  </a:txBody>
                  <a:tcPr marL="42203" marR="42203"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chemeClr val="bg1"/>
                          </a:solidFill>
                          <a:effectLst/>
                          <a:latin typeface="Arial" panose="020B0604020202020204" pitchFamily="34" charset="0"/>
                          <a:ea typeface="맑은 고딕" panose="020B0503020000020004" pitchFamily="50" charset="-127"/>
                        </a:rPr>
                        <a:t>금액</a:t>
                      </a:r>
                      <a:endParaRPr lang="en-US" altLang="ko-KR" sz="800" b="1" i="0" u="none" strike="noStrike">
                        <a:solidFill>
                          <a:schemeClr val="bg1"/>
                        </a:solidFill>
                        <a:effectLst/>
                        <a:latin typeface="Arial" panose="020B0604020202020204" pitchFamily="34" charset="0"/>
                        <a:ea typeface="맑은 고딕" panose="020B0503020000020004" pitchFamily="50" charset="-127"/>
                      </a:endParaRPr>
                    </a:p>
                  </a:txBody>
                  <a:tcPr marL="42203" marR="42203"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chemeClr val="bg1"/>
                          </a:solidFill>
                          <a:effectLst/>
                          <a:latin typeface="Arial" panose="020B0604020202020204" pitchFamily="34" charset="0"/>
                          <a:ea typeface="맑은 고딕" panose="020B0503020000020004" pitchFamily="50" charset="-127"/>
                        </a:rPr>
                        <a:t>비고</a:t>
                      </a:r>
                      <a:endParaRPr lang="en-US" altLang="ko-KR" sz="800" b="1" i="0" u="none" strike="noStrike">
                        <a:solidFill>
                          <a:schemeClr val="bg1"/>
                        </a:solidFill>
                        <a:effectLst/>
                        <a:latin typeface="Arial" panose="020B0604020202020204" pitchFamily="34" charset="0"/>
                        <a:ea typeface="맑은 고딕" panose="020B0503020000020004" pitchFamily="50" charset="-127"/>
                      </a:endParaRPr>
                    </a:p>
                  </a:txBody>
                  <a:tcPr marL="42203" marR="42203" marT="0" marB="0" anchor="ct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854694847"/>
                  </a:ext>
                </a:extLst>
              </a:tr>
              <a:tr h="122316">
                <a:tc>
                  <a:txBody>
                    <a:bodyPr/>
                    <a:lstStyle/>
                    <a:p>
                      <a:pPr algn="ctr"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기업은행</a:t>
                      </a:r>
                    </a:p>
                  </a:txBody>
                  <a:tcPr marL="42203" marR="42203"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정기예금</a:t>
                      </a:r>
                    </a:p>
                  </a:txBody>
                  <a:tcPr marL="42203" marR="42203"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80,000,000 </a:t>
                      </a:r>
                    </a:p>
                  </a:txBody>
                  <a:tcPr marL="42203" marR="42203"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질권설정</a:t>
                      </a:r>
                      <a:endParaRPr lang="en-US" altLang="ko-KR" sz="800" b="0" i="0" u="none" strike="noStrike">
                        <a:solidFill>
                          <a:srgbClr val="000000"/>
                        </a:solidFill>
                        <a:effectLst/>
                        <a:latin typeface="Arial" panose="020B0604020202020204" pitchFamily="34" charset="0"/>
                        <a:ea typeface="맑은 고딕" panose="020B0503020000020004" pitchFamily="50" charset="-127"/>
                      </a:endParaRPr>
                    </a:p>
                  </a:txBody>
                  <a:tcPr marL="42203" marR="42203"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5640529"/>
                  </a:ext>
                </a:extLst>
              </a:tr>
              <a:tr h="122316">
                <a:tc>
                  <a:txBody>
                    <a:bodyPr/>
                    <a:lstStyle/>
                    <a:p>
                      <a:pPr algn="ctr"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농협중앙회</a:t>
                      </a:r>
                    </a:p>
                  </a:txBody>
                  <a:tcPr marL="42203" marR="42203"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외화정기예금</a:t>
                      </a:r>
                    </a:p>
                  </a:txBody>
                  <a:tcPr marL="42203" marR="42203"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1,128,315,000 </a:t>
                      </a:r>
                    </a:p>
                  </a:txBody>
                  <a:tcPr marL="42203" marR="42203"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외화지급보증 담보</a:t>
                      </a:r>
                      <a:endParaRPr lang="en-US" altLang="ko-KR" sz="800" b="0" i="0" u="none" strike="noStrike">
                        <a:solidFill>
                          <a:srgbClr val="000000"/>
                        </a:solidFill>
                        <a:effectLst/>
                        <a:latin typeface="Arial" panose="020B0604020202020204" pitchFamily="34" charset="0"/>
                        <a:ea typeface="맑은 고딕" panose="020B0503020000020004" pitchFamily="50" charset="-127"/>
                      </a:endParaRPr>
                    </a:p>
                  </a:txBody>
                  <a:tcPr marL="42203" marR="42203"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73848454"/>
                  </a:ext>
                </a:extLst>
              </a:tr>
              <a:tr h="122316">
                <a:tc gridSpan="2">
                  <a:txBody>
                    <a:bodyPr/>
                    <a:lstStyle/>
                    <a:p>
                      <a:pPr algn="ct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단기금융상품 계</a:t>
                      </a:r>
                    </a:p>
                  </a:txBody>
                  <a:tcPr marL="42203" marR="42203"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ctr"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42066" marR="42066"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1,208,315,000</a:t>
                      </a:r>
                      <a:endParaRPr lang="en-US" altLang="ko-KR" sz="800" b="0" i="0" u="none" strike="noStrike">
                        <a:solidFill>
                          <a:srgbClr val="000000"/>
                        </a:solidFill>
                        <a:effectLst/>
                        <a:latin typeface="Arial" panose="020B0604020202020204" pitchFamily="34" charset="0"/>
                        <a:ea typeface="맑은 고딕" panose="020B0503020000020004" pitchFamily="50" charset="-127"/>
                      </a:endParaRPr>
                    </a:p>
                  </a:txBody>
                  <a:tcPr marL="42203" marR="42203"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endParaRPr lang="en-US" altLang="ko-KR" sz="800" b="0" i="0" u="none" strike="noStrike">
                        <a:solidFill>
                          <a:srgbClr val="000000"/>
                        </a:solidFill>
                        <a:effectLst/>
                        <a:latin typeface="Arial" panose="020B0604020202020204" pitchFamily="34" charset="0"/>
                        <a:ea typeface="맑은 고딕" panose="020B0503020000020004" pitchFamily="50" charset="-127"/>
                      </a:endParaRPr>
                    </a:p>
                  </a:txBody>
                  <a:tcPr marL="42203" marR="42203"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83614066"/>
                  </a:ext>
                </a:extLst>
              </a:tr>
            </a:tbl>
          </a:graphicData>
        </a:graphic>
      </p:graphicFrame>
      <p:sp>
        <p:nvSpPr>
          <p:cNvPr id="22" name="TextBox 21">
            <a:extLst>
              <a:ext uri="{FF2B5EF4-FFF2-40B4-BE49-F238E27FC236}">
                <a16:creationId xmlns:a16="http://schemas.microsoft.com/office/drawing/2014/main" id="{48EFEAE3-4A75-4BC1-89DB-10721E745741}"/>
              </a:ext>
            </a:extLst>
          </p:cNvPr>
          <p:cNvSpPr txBox="1"/>
          <p:nvPr/>
        </p:nvSpPr>
        <p:spPr>
          <a:xfrm>
            <a:off x="576898" y="5248130"/>
            <a:ext cx="4010342" cy="887422"/>
          </a:xfrm>
          <a:prstGeom prst="rect">
            <a:avLst/>
          </a:prstGeom>
          <a:noFill/>
        </p:spPr>
        <p:txBody>
          <a:bodyPr wrap="square" lIns="0" tIns="0" rIns="0" bIns="0" rtlCol="0">
            <a:spAutoFit/>
          </a:bodyPr>
          <a:lstStyle/>
          <a:p>
            <a:pPr>
              <a:spcBef>
                <a:spcPts val="100"/>
              </a:spcBef>
            </a:pPr>
            <a:r>
              <a:rPr lang="en-US" altLang="ko-KR" sz="800" i="1">
                <a:latin typeface="Arial" panose="020B0604020202020204" pitchFamily="34" charset="0"/>
                <a:ea typeface="+mj-ea"/>
                <a:cs typeface="Arial" panose="020B0604020202020204" pitchFamily="34" charset="0"/>
              </a:rPr>
              <a:t>[Limitation]</a:t>
            </a:r>
          </a:p>
          <a:p>
            <a:pPr>
              <a:spcBef>
                <a:spcPts val="100"/>
              </a:spcBef>
            </a:pPr>
            <a:r>
              <a:rPr lang="en-US" altLang="ko-KR" sz="800" i="1">
                <a:latin typeface="Arial" panose="020B0604020202020204" pitchFamily="34" charset="0"/>
                <a:ea typeface="+mj-ea"/>
                <a:cs typeface="Arial" panose="020B0604020202020204" pitchFamily="34" charset="0"/>
              </a:rPr>
              <a:t>1. 2022</a:t>
            </a:r>
            <a:r>
              <a:rPr lang="ko-KR" altLang="en-US" sz="800" i="1">
                <a:latin typeface="Arial" panose="020B0604020202020204" pitchFamily="34" charset="0"/>
                <a:ea typeface="+mj-ea"/>
                <a:cs typeface="Arial" panose="020B0604020202020204" pitchFamily="34" charset="0"/>
              </a:rPr>
              <a:t>년은 </a:t>
            </a:r>
            <a:r>
              <a:rPr lang="en-US" altLang="ko-KR" sz="800" i="1">
                <a:latin typeface="Arial" panose="020B0604020202020204" pitchFamily="34" charset="0"/>
                <a:ea typeface="+mj-ea"/>
                <a:cs typeface="Arial" panose="020B0604020202020204" pitchFamily="34" charset="0"/>
              </a:rPr>
              <a:t>4</a:t>
            </a:r>
            <a:r>
              <a:rPr lang="ko-KR" altLang="en-US" sz="800" i="1">
                <a:latin typeface="Arial" panose="020B0604020202020204" pitchFamily="34" charset="0"/>
                <a:ea typeface="+mj-ea"/>
                <a:cs typeface="Arial" panose="020B0604020202020204" pitchFamily="34" charset="0"/>
              </a:rPr>
              <a:t>월말 재무제표 금액을 토대로 작성하였음</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기준일의 잔액을 확인하기 위해서는 기준일의 계정 명세서 및 원장 등이 필요하나</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 회사는 보안상 이유로 제공 불가 의사를 표명함</a:t>
            </a:r>
            <a:endParaRPr lang="en-US" altLang="ko-KR" sz="800" i="1">
              <a:latin typeface="Arial" panose="020B0604020202020204" pitchFamily="34" charset="0"/>
              <a:ea typeface="+mj-ea"/>
              <a:cs typeface="Arial" panose="020B0604020202020204" pitchFamily="34" charset="0"/>
            </a:endParaRPr>
          </a:p>
          <a:p>
            <a:pPr>
              <a:spcBef>
                <a:spcPts val="100"/>
              </a:spcBef>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해당 계정에 대한 내용은 회사가 제공한 일부 내용을 토대로 작성하였음</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구체적인 내역을 확인하기 위해서는 계정명세서</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원장 및 인터뷰가 필요하나</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회사는 보안상 이유로 제공 불가의사를 표명하여 제한된 자료를 토대로 증감분석 및 실사조정 수행함</a:t>
            </a:r>
            <a:endParaRPr lang="en-US" altLang="ko-KR" sz="800" i="1">
              <a:latin typeface="Arial" panose="020B0604020202020204" pitchFamily="34" charset="0"/>
              <a:ea typeface="+mj-ea"/>
              <a:cs typeface="Arial" panose="020B0604020202020204" pitchFamily="34" charset="0"/>
            </a:endParaRPr>
          </a:p>
        </p:txBody>
      </p:sp>
      <p:sp>
        <p:nvSpPr>
          <p:cNvPr id="23" name="TextBox 22">
            <a:extLst>
              <a:ext uri="{FF2B5EF4-FFF2-40B4-BE49-F238E27FC236}">
                <a16:creationId xmlns:a16="http://schemas.microsoft.com/office/drawing/2014/main" id="{2395AAA3-CC0C-44F5-82AF-126EA6E91801}"/>
              </a:ext>
            </a:extLst>
          </p:cNvPr>
          <p:cNvSpPr txBox="1"/>
          <p:nvPr/>
        </p:nvSpPr>
        <p:spPr>
          <a:xfrm>
            <a:off x="601199" y="3006062"/>
            <a:ext cx="2813119" cy="138499"/>
          </a:xfrm>
          <a:prstGeom prst="rect">
            <a:avLst/>
          </a:prstGeom>
          <a:noFill/>
        </p:spPr>
        <p:txBody>
          <a:bodyPr wrap="square" lIns="0" tIns="0" rIns="0" bIns="0" rtlCol="0">
            <a:spAutoFit/>
          </a:bodyPr>
          <a:lstStyle/>
          <a:p>
            <a:pPr>
              <a:spcBef>
                <a:spcPts val="100"/>
              </a:spcBef>
            </a:pPr>
            <a:r>
              <a:rPr lang="en-US" altLang="ko-KR" sz="900" b="1" u="sng">
                <a:latin typeface="Arial" panose="020B0604020202020204" pitchFamily="34" charset="0"/>
                <a:ea typeface="+mj-ea"/>
                <a:cs typeface="Arial" panose="020B0604020202020204" pitchFamily="34" charset="0"/>
              </a:rPr>
              <a:t>&lt;FY22 </a:t>
            </a:r>
            <a:r>
              <a:rPr lang="ko-KR" altLang="en-US" sz="900" b="1" u="sng">
                <a:latin typeface="Arial" panose="020B0604020202020204" pitchFamily="34" charset="0"/>
                <a:ea typeface="+mj-ea"/>
                <a:cs typeface="Arial" panose="020B0604020202020204" pitchFamily="34" charset="0"/>
              </a:rPr>
              <a:t>장단기차입금</a:t>
            </a:r>
            <a:r>
              <a:rPr lang="en-US" altLang="ko-KR" sz="900" b="1" u="sng">
                <a:latin typeface="Arial" panose="020B0604020202020204" pitchFamily="34" charset="0"/>
                <a:ea typeface="+mj-ea"/>
                <a:cs typeface="Arial" panose="020B0604020202020204" pitchFamily="34" charset="0"/>
              </a:rPr>
              <a:t>&gt;</a:t>
            </a:r>
          </a:p>
        </p:txBody>
      </p:sp>
      <p:sp>
        <p:nvSpPr>
          <p:cNvPr id="27" name="직사각형 119">
            <a:extLst>
              <a:ext uri="{FF2B5EF4-FFF2-40B4-BE49-F238E27FC236}">
                <a16:creationId xmlns:a16="http://schemas.microsoft.com/office/drawing/2014/main" id="{AAEFAAF3-FDF4-4698-87F5-89AE300D87F1}"/>
              </a:ext>
            </a:extLst>
          </p:cNvPr>
          <p:cNvSpPr/>
          <p:nvPr/>
        </p:nvSpPr>
        <p:spPr bwMode="auto">
          <a:xfrm>
            <a:off x="2353189" y="132891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28" name="직사각형 119">
            <a:extLst>
              <a:ext uri="{FF2B5EF4-FFF2-40B4-BE49-F238E27FC236}">
                <a16:creationId xmlns:a16="http://schemas.microsoft.com/office/drawing/2014/main" id="{BF4A8422-E307-4C57-A1FA-C5B198E8D486}"/>
              </a:ext>
            </a:extLst>
          </p:cNvPr>
          <p:cNvSpPr/>
          <p:nvPr/>
        </p:nvSpPr>
        <p:spPr bwMode="auto">
          <a:xfrm>
            <a:off x="2353189" y="3006062"/>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29" name="직사각형 119">
            <a:extLst>
              <a:ext uri="{FF2B5EF4-FFF2-40B4-BE49-F238E27FC236}">
                <a16:creationId xmlns:a16="http://schemas.microsoft.com/office/drawing/2014/main" id="{23B8D353-908E-4438-8E00-D115C9070216}"/>
              </a:ext>
            </a:extLst>
          </p:cNvPr>
          <p:cNvSpPr/>
          <p:nvPr/>
        </p:nvSpPr>
        <p:spPr bwMode="auto">
          <a:xfrm>
            <a:off x="6882691" y="175995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2017233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Net Working Capital (1/4)</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회사의 운전자본은 매출채권</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계약자산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재고자산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매입채무</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계약부채로 구성되며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매출감소에 따른 매출채권 및 재고자산의 감소</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가용자금 감소에 따른 매입채무 증가의 영향으로 순운전자본 규모는 감소하는 추세를 보임</a:t>
            </a:r>
            <a:endParaRPr lang="en-US" altLang="ko-KR" sz="1000" b="1">
              <a:solidFill>
                <a:srgbClr val="002997"/>
              </a:solidFill>
              <a:latin typeface="Arial" panose="020B0604020202020204" pitchFamily="34" charset="0"/>
              <a:ea typeface="+mj-ea"/>
              <a:cs typeface="Arial" panose="020B0604020202020204" pitchFamily="34" charset="0"/>
            </a:endParaRPr>
          </a:p>
        </p:txBody>
      </p:sp>
      <p:sp>
        <p:nvSpPr>
          <p:cNvPr id="13" name="TextBox 12">
            <a:extLst>
              <a:ext uri="{FF2B5EF4-FFF2-40B4-BE49-F238E27FC236}">
                <a16:creationId xmlns:a16="http://schemas.microsoft.com/office/drawing/2014/main" id="{8BE454AD-9023-444A-8982-C174FFF1BE7B}"/>
              </a:ext>
            </a:extLst>
          </p:cNvPr>
          <p:cNvSpPr txBox="1"/>
          <p:nvPr/>
        </p:nvSpPr>
        <p:spPr>
          <a:xfrm>
            <a:off x="4815841" y="1412204"/>
            <a:ext cx="4156708" cy="4720147"/>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a:latin typeface="Arial" panose="020B0604020202020204" pitchFamily="34" charset="0"/>
                <a:cs typeface="Arial" panose="020B0604020202020204" pitchFamily="34" charset="0"/>
              </a:rPr>
              <a:t>Net Working Capital</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180975" algn="l"/>
              </a:tabLst>
              <a:defRPr/>
            </a:pPr>
            <a:r>
              <a:rPr lang="ko-KR" altLang="en-US" sz="900">
                <a:solidFill>
                  <a:srgbClr val="000000"/>
                </a:solidFill>
                <a:latin typeface="Arial" panose="020B0604020202020204" pitchFamily="34" charset="0"/>
                <a:ea typeface="맑은 고딕"/>
                <a:cs typeface="Arial" panose="020B0604020202020204" pitchFamily="34" charset="0"/>
              </a:rPr>
              <a:t>회사의 운전자본에는 매출채권</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a:solidFill>
                  <a:srgbClr val="000000"/>
                </a:solidFill>
                <a:latin typeface="Arial" panose="020B0604020202020204" pitchFamily="34" charset="0"/>
                <a:ea typeface="맑은 고딕"/>
                <a:cs typeface="Arial" panose="020B0604020202020204" pitchFamily="34" charset="0"/>
              </a:rPr>
              <a:t>계약자산</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a:solidFill>
                  <a:srgbClr val="000000"/>
                </a:solidFill>
                <a:latin typeface="Arial" panose="020B0604020202020204" pitchFamily="34" charset="0"/>
                <a:ea typeface="맑은 고딕"/>
                <a:cs typeface="Arial" panose="020B0604020202020204" pitchFamily="34" charset="0"/>
              </a:rPr>
              <a:t>재고자산</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a:solidFill>
                  <a:srgbClr val="000000"/>
                </a:solidFill>
                <a:latin typeface="Arial" panose="020B0604020202020204" pitchFamily="34" charset="0"/>
                <a:ea typeface="맑은 고딕"/>
                <a:cs typeface="Arial" panose="020B0604020202020204" pitchFamily="34" charset="0"/>
              </a:rPr>
              <a:t>매입채무</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a:solidFill>
                  <a:srgbClr val="000000"/>
                </a:solidFill>
                <a:latin typeface="Arial" panose="020B0604020202020204" pitchFamily="34" charset="0"/>
                <a:ea typeface="맑은 고딕"/>
                <a:cs typeface="Arial" panose="020B0604020202020204" pitchFamily="34" charset="0"/>
              </a:rPr>
              <a:t>계약부채가 포함되며</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a:solidFill>
                  <a:srgbClr val="000000"/>
                </a:solidFill>
                <a:latin typeface="Arial" panose="020B0604020202020204" pitchFamily="34" charset="0"/>
                <a:ea typeface="맑은 고딕"/>
                <a:cs typeface="Arial" panose="020B0604020202020204" pitchFamily="34" charset="0"/>
              </a:rPr>
              <a:t>매출채권 회전기일은 감소하는 반면 매입채무 회전기일은 증가하는 추세에 따라 </a:t>
            </a:r>
            <a:r>
              <a:rPr lang="en-US" altLang="ko-KR" sz="900">
                <a:solidFill>
                  <a:srgbClr val="000000"/>
                </a:solidFill>
                <a:latin typeface="Arial" panose="020B0604020202020204" pitchFamily="34" charset="0"/>
                <a:ea typeface="맑은 고딕"/>
                <a:cs typeface="Arial" panose="020B0604020202020204" pitchFamily="34" charset="0"/>
              </a:rPr>
              <a:t>NWC</a:t>
            </a:r>
            <a:r>
              <a:rPr lang="ko-KR" altLang="en-US" sz="900">
                <a:solidFill>
                  <a:srgbClr val="000000"/>
                </a:solidFill>
                <a:latin typeface="Arial" panose="020B0604020202020204" pitchFamily="34" charset="0"/>
                <a:ea typeface="맑은 고딕"/>
                <a:cs typeface="Arial" panose="020B0604020202020204" pitchFamily="34" charset="0"/>
              </a:rPr>
              <a:t>가 감소하는 추세를 보임</a:t>
            </a:r>
            <a:endParaRPr lang="en-US" altLang="ko-KR" sz="900">
              <a:solidFill>
                <a:srgbClr val="000000"/>
              </a:solidFill>
              <a:latin typeface="Arial" panose="020B0604020202020204" pitchFamily="34" charset="0"/>
              <a:ea typeface="맑은 고딕"/>
              <a:cs typeface="Arial" panose="020B0604020202020204" pitchFamily="34" charset="0"/>
            </a:endParaRPr>
          </a:p>
          <a:p>
            <a:pPr marL="180975" lvl="0" indent="-180975" defTabSz="914400" latinLnBrk="1">
              <a:lnSpc>
                <a:spcPts val="1200"/>
              </a:lnSpc>
              <a:spcBef>
                <a:spcPts val="400"/>
              </a:spcBef>
              <a:buClr>
                <a:srgbClr val="00338D"/>
              </a:buClr>
              <a:buFont typeface="Arial" panose="020B0604020202020204" pitchFamily="34" charset="0"/>
              <a:buChar char="•"/>
              <a:tabLst>
                <a:tab pos="180975" algn="l"/>
              </a:tabLst>
              <a:defRPr/>
            </a:pPr>
            <a:r>
              <a:rPr lang="ko-KR" altLang="en-US" sz="900" b="1" u="sng">
                <a:latin typeface="Arial" panose="020B0604020202020204" pitchFamily="34" charset="0"/>
                <a:cs typeface="Arial" panose="020B0604020202020204" pitchFamily="34" charset="0"/>
              </a:rPr>
              <a:t>매출채권</a:t>
            </a:r>
            <a:endParaRPr lang="en-US" altLang="ko-KR" sz="900">
              <a:latin typeface="Arial" panose="020B0604020202020204" pitchFamily="34" charset="0"/>
              <a:cs typeface="Arial" panose="020B0604020202020204" pitchFamily="34" charset="0"/>
            </a:endParaRPr>
          </a:p>
          <a:p>
            <a:pPr marL="360000" indent="-180975" latinLnBrk="1">
              <a:lnSpc>
                <a:spcPts val="1200"/>
              </a:lnSpc>
              <a:spcBef>
                <a:spcPts val="4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매출채권은 전자결제채권</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외상매출금</a:t>
            </a:r>
            <a:r>
              <a:rPr lang="en-US" altLang="ko-KR" sz="900">
                <a:latin typeface="Arial" panose="020B0604020202020204" pitchFamily="34" charset="0"/>
                <a:cs typeface="Arial" panose="020B0604020202020204" pitchFamily="34" charset="0"/>
              </a:rPr>
              <a:t>, </a:t>
            </a:r>
            <a:r>
              <a:rPr lang="ko-KR" altLang="en-US" sz="900" err="1">
                <a:latin typeface="Arial" panose="020B0604020202020204" pitchFamily="34" charset="0"/>
                <a:cs typeface="Arial" panose="020B0604020202020204" pitchFamily="34" charset="0"/>
              </a:rPr>
              <a:t>받을어음으로</a:t>
            </a:r>
            <a:r>
              <a:rPr lang="ko-KR" altLang="en-US" sz="900">
                <a:latin typeface="Arial" panose="020B0604020202020204" pitchFamily="34" charset="0"/>
                <a:cs typeface="Arial" panose="020B0604020202020204" pitchFamily="34" charset="0"/>
              </a:rPr>
              <a:t> 구성되며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회사는 </a:t>
            </a:r>
            <a:r>
              <a:rPr lang="en-US" altLang="ko-KR" sz="900">
                <a:latin typeface="Arial" panose="020B0604020202020204" pitchFamily="34" charset="0"/>
                <a:cs typeface="Arial" panose="020B0604020202020204" pitchFamily="34" charset="0"/>
              </a:rPr>
              <a:t>2022</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4</a:t>
            </a:r>
            <a:r>
              <a:rPr lang="ko-KR" altLang="en-US" sz="900">
                <a:latin typeface="Arial" panose="020B0604020202020204" pitchFamily="34" charset="0"/>
                <a:cs typeface="Arial" panose="020B0604020202020204" pitchFamily="34" charset="0"/>
              </a:rPr>
              <a:t>월말 기준 </a:t>
            </a:r>
            <a:r>
              <a:rPr lang="en-US" altLang="ko-KR" sz="900">
                <a:latin typeface="Arial" panose="020B0604020202020204" pitchFamily="34" charset="0"/>
                <a:cs typeface="Arial" panose="020B0604020202020204" pitchFamily="34" charset="0"/>
              </a:rPr>
              <a:t>12</a:t>
            </a:r>
            <a:r>
              <a:rPr lang="ko-KR" altLang="en-US" sz="900">
                <a:latin typeface="Arial" panose="020B0604020202020204" pitchFamily="34" charset="0"/>
                <a:cs typeface="Arial" panose="020B0604020202020204" pitchFamily="34" charset="0"/>
              </a:rPr>
              <a:t>개월 이상 경과된 채권에 대하여 대손충당금을 설정하고 있음</a:t>
            </a:r>
            <a:endParaRPr lang="en-US" altLang="ko-KR" sz="900">
              <a:latin typeface="Arial" panose="020B0604020202020204" pitchFamily="34" charset="0"/>
              <a:cs typeface="Arial" panose="020B0604020202020204" pitchFamily="34" charset="0"/>
            </a:endParaRPr>
          </a:p>
          <a:p>
            <a:pPr marL="180975" lvl="0" indent="-180975" defTabSz="914400" latinLnBrk="1">
              <a:lnSpc>
                <a:spcPts val="1200"/>
              </a:lnSpc>
              <a:spcBef>
                <a:spcPts val="400"/>
              </a:spcBef>
              <a:buClr>
                <a:srgbClr val="00338D"/>
              </a:buClr>
              <a:buFont typeface="Arial" panose="020B0604020202020204" pitchFamily="34" charset="0"/>
              <a:buChar char="•"/>
              <a:tabLst>
                <a:tab pos="180975" algn="l"/>
              </a:tabLst>
              <a:defRPr/>
            </a:pPr>
            <a:r>
              <a:rPr lang="ko-KR" altLang="en-US" sz="900" b="1" u="sng">
                <a:latin typeface="Arial" panose="020B0604020202020204" pitchFamily="34" charset="0"/>
                <a:cs typeface="Arial" panose="020B0604020202020204" pitchFamily="34" charset="0"/>
              </a:rPr>
              <a:t>계약자산</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회사는 고객 예상반품에 대해서 반환 받을 재고자산금액을 계약자산으로 인식함</a:t>
            </a:r>
            <a:endParaRPr lang="en-US" altLang="ko-KR" sz="900">
              <a:latin typeface="Arial" panose="020B0604020202020204" pitchFamily="34" charset="0"/>
              <a:cs typeface="Arial" panose="020B0604020202020204" pitchFamily="34" charset="0"/>
            </a:endParaRPr>
          </a:p>
          <a:p>
            <a:pPr marL="180975" indent="-180975" latinLnBrk="1">
              <a:lnSpc>
                <a:spcPts val="1200"/>
              </a:lnSpc>
              <a:spcBef>
                <a:spcPts val="400"/>
              </a:spcBef>
              <a:buClr>
                <a:srgbClr val="00338D"/>
              </a:buClr>
              <a:buFont typeface="Arial" panose="020B0604020202020204" pitchFamily="34" charset="0"/>
              <a:buChar char="•"/>
              <a:tabLst>
                <a:tab pos="180975" algn="l"/>
              </a:tabLst>
              <a:defRPr/>
            </a:pPr>
            <a:r>
              <a:rPr lang="ko-KR" altLang="en-US" sz="900" b="1" u="sng">
                <a:latin typeface="Arial" panose="020B0604020202020204" pitchFamily="34" charset="0"/>
                <a:cs typeface="Arial" panose="020B0604020202020204" pitchFamily="34" charset="0"/>
              </a:rPr>
              <a:t>재고자산</a:t>
            </a:r>
            <a:endParaRPr lang="en-US" altLang="ko-KR" sz="900" b="1" u="sng">
              <a:latin typeface="Arial" panose="020B0604020202020204" pitchFamily="34" charset="0"/>
              <a:cs typeface="Arial" panose="020B0604020202020204" pitchFamily="34" charset="0"/>
            </a:endParaRPr>
          </a:p>
          <a:p>
            <a:pPr marL="360000" indent="-180975" latinLnBrk="1">
              <a:lnSpc>
                <a:spcPts val="1200"/>
              </a:lnSpc>
              <a:spcBef>
                <a:spcPts val="4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재고자산은 주로 제품으로 구성되며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매출의 감소 및 가용자금 감소의 영향으로 재고 보유량이 감소하고</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제품평가충당금이 증가하면서 감소추세를 보임</a:t>
            </a:r>
            <a:endParaRPr lang="en-US" altLang="ko-KR" sz="900">
              <a:latin typeface="Arial" panose="020B0604020202020204" pitchFamily="34" charset="0"/>
              <a:cs typeface="Arial" panose="020B0604020202020204" pitchFamily="34" charset="0"/>
            </a:endParaRPr>
          </a:p>
          <a:p>
            <a:pPr marL="180975" indent="-180975" latinLnBrk="1">
              <a:lnSpc>
                <a:spcPts val="1200"/>
              </a:lnSpc>
              <a:spcBef>
                <a:spcPts val="400"/>
              </a:spcBef>
              <a:buClr>
                <a:srgbClr val="00338D"/>
              </a:buClr>
              <a:buFont typeface="Arial" panose="020B0604020202020204" pitchFamily="34" charset="0"/>
              <a:buChar char="•"/>
              <a:tabLst>
                <a:tab pos="180975" algn="l"/>
              </a:tabLst>
              <a:defRPr/>
            </a:pPr>
            <a:r>
              <a:rPr lang="ko-KR" altLang="en-US" sz="900" b="1" u="sng">
                <a:latin typeface="Arial" panose="020B0604020202020204" pitchFamily="34" charset="0"/>
                <a:cs typeface="Arial" panose="020B0604020202020204" pitchFamily="34" charset="0"/>
              </a:rPr>
              <a:t>계약부채</a:t>
            </a:r>
            <a:endParaRPr lang="en-US" altLang="ko-KR" sz="900" b="1" u="sng">
              <a:latin typeface="Arial" panose="020B0604020202020204" pitchFamily="34" charset="0"/>
              <a:cs typeface="Arial" panose="020B0604020202020204" pitchFamily="34" charset="0"/>
            </a:endParaRPr>
          </a:p>
          <a:p>
            <a:pPr marL="360000" indent="-180975" latinLnBrk="1">
              <a:lnSpc>
                <a:spcPts val="1200"/>
              </a:lnSpc>
              <a:spcBef>
                <a:spcPts val="400"/>
              </a:spcBef>
              <a:buClr>
                <a:srgbClr val="00338D"/>
              </a:buClr>
              <a:buFont typeface="Wingdings" panose="05000000000000000000" pitchFamily="2" charset="2"/>
              <a:buChar char="ü"/>
              <a:tabLst>
                <a:tab pos="266700" algn="l"/>
              </a:tabLst>
              <a:defRPr/>
            </a:pPr>
            <a:r>
              <a:rPr lang="ko-KR" altLang="en-US" sz="900"/>
              <a:t>구매고객에게 구매액의 일정액 또는 비율을 부여하는 </a:t>
            </a:r>
            <a:r>
              <a:rPr lang="ko-KR" altLang="en-US" sz="900" err="1"/>
              <a:t>고객충성제도를</a:t>
            </a:r>
            <a:r>
              <a:rPr lang="ko-KR" altLang="en-US" sz="900"/>
              <a:t> 운영함에 따라 향후 예상되는 지출액을 계약부채로 인식함</a:t>
            </a:r>
            <a:endParaRPr lang="en-US" altLang="ko-KR" sz="900"/>
          </a:p>
          <a:p>
            <a:pPr marL="360000" indent="-180975" latinLnBrk="1">
              <a:lnSpc>
                <a:spcPts val="1200"/>
              </a:lnSpc>
              <a:spcBef>
                <a:spcPts val="400"/>
              </a:spcBef>
              <a:buClr>
                <a:srgbClr val="00338D"/>
              </a:buClr>
              <a:buFont typeface="Wingdings" panose="05000000000000000000" pitchFamily="2" charset="2"/>
              <a:buChar char="ü"/>
              <a:tabLst>
                <a:tab pos="266700" algn="l"/>
              </a:tabLst>
              <a:defRPr/>
            </a:pPr>
            <a:r>
              <a:rPr lang="ko-KR" altLang="en-US" sz="900"/>
              <a:t>판매 제품에 대하여 품질보증</a:t>
            </a:r>
            <a:r>
              <a:rPr lang="en-US" altLang="ko-KR" sz="900"/>
              <a:t>, </a:t>
            </a:r>
            <a:r>
              <a:rPr lang="ko-KR" altLang="en-US" sz="900"/>
              <a:t>교환환불</a:t>
            </a:r>
            <a:r>
              <a:rPr lang="en-US" altLang="ko-KR" sz="900"/>
              <a:t>, </a:t>
            </a:r>
            <a:r>
              <a:rPr lang="ko-KR" altLang="en-US" sz="900"/>
              <a:t>하자보수 및 </a:t>
            </a:r>
            <a:r>
              <a:rPr lang="en-US" altLang="ko-KR" sz="900"/>
              <a:t>A/S </a:t>
            </a:r>
            <a:r>
              <a:rPr lang="ko-KR" altLang="en-US" sz="900"/>
              <a:t>등으로 향후 지출될 것으로 예상되는 금액을 계약부채로 인식함</a:t>
            </a:r>
            <a:endParaRPr lang="en-US" altLang="ko-KR" sz="900"/>
          </a:p>
        </p:txBody>
      </p:sp>
      <p:graphicFrame>
        <p:nvGraphicFramePr>
          <p:cNvPr id="14" name="표 13">
            <a:extLst>
              <a:ext uri="{FF2B5EF4-FFF2-40B4-BE49-F238E27FC236}">
                <a16:creationId xmlns:a16="http://schemas.microsoft.com/office/drawing/2014/main" id="{67C694F8-9083-416E-9C1D-95E1363D6985}"/>
              </a:ext>
            </a:extLst>
          </p:cNvPr>
          <p:cNvGraphicFramePr>
            <a:graphicFrameLocks noGrp="1"/>
          </p:cNvGraphicFramePr>
          <p:nvPr>
            <p:extLst>
              <p:ext uri="{D42A27DB-BD31-4B8C-83A1-F6EECF244321}">
                <p14:modId xmlns:p14="http://schemas.microsoft.com/office/powerpoint/2010/main" val="3469986710"/>
              </p:ext>
            </p:extLst>
          </p:nvPr>
        </p:nvGraphicFramePr>
        <p:xfrm>
          <a:off x="601200" y="1530000"/>
          <a:ext cx="3981598" cy="3154680"/>
        </p:xfrm>
        <a:graphic>
          <a:graphicData uri="http://schemas.openxmlformats.org/drawingml/2006/table">
            <a:tbl>
              <a:tblPr/>
              <a:tblGrid>
                <a:gridCol w="262866">
                  <a:extLst>
                    <a:ext uri="{9D8B030D-6E8A-4147-A177-3AD203B41FA5}">
                      <a16:colId xmlns:a16="http://schemas.microsoft.com/office/drawing/2014/main" val="2675693693"/>
                    </a:ext>
                  </a:extLst>
                </a:gridCol>
                <a:gridCol w="138050">
                  <a:extLst>
                    <a:ext uri="{9D8B030D-6E8A-4147-A177-3AD203B41FA5}">
                      <a16:colId xmlns:a16="http://schemas.microsoft.com/office/drawing/2014/main" val="285510888"/>
                    </a:ext>
                  </a:extLst>
                </a:gridCol>
                <a:gridCol w="130537">
                  <a:extLst>
                    <a:ext uri="{9D8B030D-6E8A-4147-A177-3AD203B41FA5}">
                      <a16:colId xmlns:a16="http://schemas.microsoft.com/office/drawing/2014/main" val="242901542"/>
                    </a:ext>
                  </a:extLst>
                </a:gridCol>
                <a:gridCol w="531453">
                  <a:extLst>
                    <a:ext uri="{9D8B030D-6E8A-4147-A177-3AD203B41FA5}">
                      <a16:colId xmlns:a16="http://schemas.microsoft.com/office/drawing/2014/main" val="2233866433"/>
                    </a:ext>
                  </a:extLst>
                </a:gridCol>
                <a:gridCol w="254904">
                  <a:extLst>
                    <a:ext uri="{9D8B030D-6E8A-4147-A177-3AD203B41FA5}">
                      <a16:colId xmlns:a16="http://schemas.microsoft.com/office/drawing/2014/main" val="2747714706"/>
                    </a:ext>
                  </a:extLst>
                </a:gridCol>
                <a:gridCol w="665947">
                  <a:extLst>
                    <a:ext uri="{9D8B030D-6E8A-4147-A177-3AD203B41FA5}">
                      <a16:colId xmlns:a16="http://schemas.microsoft.com/office/drawing/2014/main" val="3769149752"/>
                    </a:ext>
                  </a:extLst>
                </a:gridCol>
                <a:gridCol w="665947">
                  <a:extLst>
                    <a:ext uri="{9D8B030D-6E8A-4147-A177-3AD203B41FA5}">
                      <a16:colId xmlns:a16="http://schemas.microsoft.com/office/drawing/2014/main" val="904167093"/>
                    </a:ext>
                  </a:extLst>
                </a:gridCol>
                <a:gridCol w="665947">
                  <a:extLst>
                    <a:ext uri="{9D8B030D-6E8A-4147-A177-3AD203B41FA5}">
                      <a16:colId xmlns:a16="http://schemas.microsoft.com/office/drawing/2014/main" val="2272002327"/>
                    </a:ext>
                  </a:extLst>
                </a:gridCol>
                <a:gridCol w="665947">
                  <a:extLst>
                    <a:ext uri="{9D8B030D-6E8A-4147-A177-3AD203B41FA5}">
                      <a16:colId xmlns:a16="http://schemas.microsoft.com/office/drawing/2014/main" val="2183228741"/>
                    </a:ext>
                  </a:extLst>
                </a:gridCol>
              </a:tblGrid>
              <a:tr h="119601">
                <a:tc gridSpan="5">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rPr>
                        <a:t>Net Working Capital</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991308144"/>
                  </a:ext>
                </a:extLst>
              </a:tr>
              <a:tr h="119601">
                <a:tc gridSpan="3">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algn="l" rtl="0" fontAlgn="ctr"/>
                      <a:endParaRPr lang="ko-KR" altLang="en-US" sz="800" b="1" i="0" u="none" strike="noStrike">
                        <a:solidFill>
                          <a:srgbClr val="FFFFFF"/>
                        </a:solidFill>
                        <a:effectLst/>
                        <a:latin typeface="맑은 고딕" panose="020B0503020000020004" pitchFamily="50" charset="-127"/>
                        <a:ea typeface="맑은 고딕" panose="020B0503020000020004" pitchFamily="50" charset="-127"/>
                      </a:endParaRPr>
                    </a:p>
                  </a:txBody>
                  <a:tcPr marL="9525" marR="9525" marT="9525" marB="0" anchor="ctr">
                    <a:lnL w="6350" cap="flat" cmpd="sng" algn="ctr">
                      <a:noFill/>
                      <a:prstDash val="solid"/>
                      <a:round/>
                      <a:headEnd type="none" w="med" len="med"/>
                      <a:tailEnd type="none" w="med" len="med"/>
                    </a:lnL>
                    <a:lnR>
                      <a:noFill/>
                    </a:lnR>
                    <a:lnT>
                      <a:noFill/>
                    </a:lnT>
                    <a:lnB>
                      <a:noFill/>
                    </a:lnB>
                  </a:tcPr>
                </a:tc>
                <a:tc hMerge="1">
                  <a:txBody>
                    <a:bodyPr/>
                    <a:lstStyle/>
                    <a:p>
                      <a:pPr algn="l" rtl="0" fontAlgn="ctr"/>
                      <a:endParaRPr lang="ko-KR" altLang="en-US" sz="800" b="1" i="0" u="none" strike="noStrike">
                        <a:solidFill>
                          <a:srgbClr val="FFFFFF"/>
                        </a:solidFill>
                        <a:effectLst/>
                        <a:latin typeface="맑은 고딕" panose="020B0503020000020004" pitchFamily="50" charset="-127"/>
                        <a:ea typeface="맑은 고딕" panose="020B0503020000020004" pitchFamily="50" charset="-127"/>
                      </a:endParaRPr>
                    </a:p>
                  </a:txBody>
                  <a:tcPr marL="9525" marR="9525" marT="9525" marB="0" anchor="ctr">
                    <a:lnL w="6350" cap="flat" cmpd="sng" algn="ctr">
                      <a:noFill/>
                      <a:prstDash val="solid"/>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36839694"/>
                  </a:ext>
                </a:extLst>
              </a:tr>
              <a:tr h="119601">
                <a:tc gridSpan="5">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Apr-30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5797506"/>
                  </a:ext>
                </a:extLst>
              </a:tr>
              <a:tr h="119601">
                <a:tc gridSpan="5">
                  <a:txBody>
                    <a:bodyPr/>
                    <a:lstStyle/>
                    <a:p>
                      <a:pPr algn="l" rtl="0" fontAlgn="b"/>
                      <a:r>
                        <a:rPr lang="en-US" sz="900" b="1" i="0" u="none" strike="noStrike">
                          <a:solidFill>
                            <a:srgbClr val="000000"/>
                          </a:solidFill>
                          <a:effectLst/>
                          <a:latin typeface="Arial" panose="020B0604020202020204" pitchFamily="34" charset="0"/>
                          <a:ea typeface="맑은 고딕" panose="020B0503020000020004" pitchFamily="50" charset="-127"/>
                        </a:rPr>
                        <a:t>Net Working Capital</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58,283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42,177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28,458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20,071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89208144"/>
                  </a:ext>
                </a:extLst>
              </a:tr>
              <a:tr h="11960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4">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매출채권</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매출채권</a:t>
                      </a:r>
                    </a:p>
                  </a:txBody>
                  <a:tcPr marL="9525" marR="9525" marT="9525"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18,742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12,521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8,008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7,510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62055128"/>
                  </a:ext>
                </a:extLst>
              </a:tr>
              <a:tr h="11960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latinLnBrk="1"/>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전자결제채권</a:t>
                      </a:r>
                      <a:endParaRPr lang="ko-KR" altLang="en-US" sz="2000"/>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전자결제채권</a:t>
                      </a:r>
                    </a:p>
                  </a:txBody>
                  <a:tcPr marL="9525" marR="9525" marT="9525"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939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958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865810086"/>
                  </a:ext>
                </a:extLst>
              </a:tr>
              <a:tr h="11960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latinLnBrk="1"/>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외상매출금</a:t>
                      </a:r>
                      <a:endParaRPr lang="ko-KR" altLang="en-US" sz="2000"/>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외상매출금</a:t>
                      </a:r>
                    </a:p>
                  </a:txBody>
                  <a:tcPr marL="9525" marR="9525" marT="9525" marB="0" anchor="b">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22,297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13,086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8,001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7,306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60864449"/>
                  </a:ext>
                </a:extLst>
              </a:tr>
              <a:tr h="11960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latinLnBrk="1"/>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대손충당금</a:t>
                      </a:r>
                      <a:endParaRPr lang="ko-KR" altLang="en-US" sz="2000"/>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대손충당금</a:t>
                      </a:r>
                    </a:p>
                  </a:txBody>
                  <a:tcPr marL="9525" marR="9525" marT="9525" marB="0" anchor="b">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(4,598)</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(1,614)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(436)</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55775003"/>
                  </a:ext>
                </a:extLst>
              </a:tr>
              <a:tr h="11960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latinLnBrk="1"/>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받을어음</a:t>
                      </a:r>
                      <a:endParaRPr lang="ko-KR" altLang="en-US" sz="2000"/>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받을어음</a:t>
                      </a:r>
                    </a:p>
                  </a:txBody>
                  <a:tcPr marL="9525" marR="9525" marT="9525"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74157206"/>
                  </a:ext>
                </a:extLst>
              </a:tr>
              <a:tr h="11960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4">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계약자산</a:t>
                      </a:r>
                      <a:endParaRPr lang="ko-KR" altLang="en-US" sz="2000"/>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endParaRPr lang="ko-KR" altLang="en-US"/>
                    </a:p>
                  </a:txBody>
                  <a:tcPr marL="9525" marR="9525" marT="9525" marB="0" anchor="b">
                    <a:lnL>
                      <a:noFill/>
                    </a:lnL>
                    <a:lnR>
                      <a:noFill/>
                    </a:lnR>
                    <a:lnT w="6350" cap="flat" cmpd="sng" algn="ctr">
                      <a:solidFill>
                        <a:srgbClr val="00338D"/>
                      </a:solidFill>
                      <a:prstDash val="dot"/>
                      <a:round/>
                      <a:headEnd type="none" w="med" len="med"/>
                      <a:tailEnd type="none" w="med" len="med"/>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계약자산</a:t>
                      </a:r>
                    </a:p>
                  </a:txBody>
                  <a:tcPr marL="9525" marR="9525" marT="9525"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607005005"/>
                  </a:ext>
                </a:extLst>
              </a:tr>
              <a:tr h="11960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4">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재고자산</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재고자산</a:t>
                      </a:r>
                    </a:p>
                  </a:txBody>
                  <a:tcPr marL="9525" marR="9525" marT="9525"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45,944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35,085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25,203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23,567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647307707"/>
                  </a:ext>
                </a:extLst>
              </a:tr>
              <a:tr h="11960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latinLnBrk="1"/>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상품</a:t>
                      </a:r>
                      <a:endParaRPr lang="ko-KR" altLang="en-US" sz="2000"/>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상품</a:t>
                      </a:r>
                    </a:p>
                  </a:txBody>
                  <a:tcPr marL="9525" marR="9525" marT="9525"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440417577"/>
                  </a:ext>
                </a:extLst>
              </a:tr>
              <a:tr h="11960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latinLnBrk="1"/>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상품평가충당금</a:t>
                      </a:r>
                      <a:endParaRPr lang="ko-KR" altLang="en-US" sz="2000"/>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상품평가충당금</a:t>
                      </a:r>
                    </a:p>
                  </a:txBody>
                  <a:tcPr marL="9525" marR="9525" marT="9525" marB="0" anchor="b">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28901230"/>
                  </a:ext>
                </a:extLst>
              </a:tr>
              <a:tr h="11960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latinLnBrk="1"/>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제품</a:t>
                      </a:r>
                      <a:endParaRPr lang="ko-KR" altLang="en-US" sz="2000"/>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제품</a:t>
                      </a:r>
                    </a:p>
                  </a:txBody>
                  <a:tcPr marL="9525" marR="9525" marT="9525" marB="0" anchor="b">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45,747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39,430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38,656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37,055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063902"/>
                  </a:ext>
                </a:extLst>
              </a:tr>
              <a:tr h="11960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latinLnBrk="1"/>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제품평가충당금</a:t>
                      </a:r>
                      <a:endParaRPr lang="ko-KR" altLang="en-US" sz="2000"/>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제품평가충당금</a:t>
                      </a:r>
                    </a:p>
                  </a:txBody>
                  <a:tcPr marL="9525" marR="9525" marT="9525" marB="0" anchor="b">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(6,172)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(9,559)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(15,764)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(15,244)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3341537"/>
                  </a:ext>
                </a:extLst>
              </a:tr>
              <a:tr h="11960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latinLnBrk="1"/>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원재료</a:t>
                      </a:r>
                      <a:endParaRPr lang="ko-KR" altLang="en-US" sz="2000"/>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원재료</a:t>
                      </a:r>
                    </a:p>
                  </a:txBody>
                  <a:tcPr marL="9525" marR="9525" marT="9525" marB="0" anchor="b">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53147922"/>
                  </a:ext>
                </a:extLst>
              </a:tr>
              <a:tr h="11960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latinLnBrk="1"/>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부재료</a:t>
                      </a:r>
                      <a:endParaRPr lang="ko-KR" altLang="en-US" sz="2000"/>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부재료</a:t>
                      </a:r>
                    </a:p>
                  </a:txBody>
                  <a:tcPr marL="9525" marR="9525" marT="9525" marB="0" anchor="b">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233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84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55547404"/>
                  </a:ext>
                </a:extLst>
              </a:tr>
              <a:tr h="11960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latinLnBrk="1"/>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재공품</a:t>
                      </a:r>
                      <a:endParaRPr lang="ko-KR" altLang="en-US" sz="2000"/>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재공품</a:t>
                      </a:r>
                    </a:p>
                  </a:txBody>
                  <a:tcPr marL="9525" marR="9525" marT="9525" marB="0" anchor="b">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5,395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3,955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1,488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74323153"/>
                  </a:ext>
                </a:extLst>
              </a:tr>
              <a:tr h="11960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latinLnBrk="1"/>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미착품</a:t>
                      </a:r>
                      <a:endParaRPr lang="ko-KR" altLang="en-US" sz="2000"/>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미착품</a:t>
                      </a:r>
                    </a:p>
                  </a:txBody>
                  <a:tcPr marL="9525" marR="9525" marT="9525"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90083482"/>
                  </a:ext>
                </a:extLst>
              </a:tr>
              <a:tr h="11960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4">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매입채무</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매입채무</a:t>
                      </a:r>
                    </a:p>
                  </a:txBody>
                  <a:tcPr marL="9525" marR="9525" marT="9525"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(6,119)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(4,588)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(10,872)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011338220"/>
                  </a:ext>
                </a:extLst>
              </a:tr>
              <a:tr h="11960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4">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계약부채</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계약부채</a:t>
                      </a:r>
                    </a:p>
                  </a:txBody>
                  <a:tcPr marL="9525" marR="9525" marT="9525"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79857785"/>
                  </a:ext>
                </a:extLst>
              </a:tr>
              <a:tr h="11960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latinLnBrk="1"/>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예상고객환불</a:t>
                      </a:r>
                      <a:endParaRPr lang="ko-KR" altLang="en-US" sz="2000"/>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예상고객환불</a:t>
                      </a:r>
                    </a:p>
                  </a:txBody>
                  <a:tcPr marL="9525" marR="9525" marT="9525"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42374603"/>
                  </a:ext>
                </a:extLst>
              </a:tr>
              <a:tr h="11960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3">
                  <a:txBody>
                    <a:bodyPr/>
                    <a:lstStyle/>
                    <a:p>
                      <a:pPr latinLnBrk="1"/>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고객충성제도</a:t>
                      </a:r>
                      <a:endParaRPr lang="ko-KR" altLang="en-US" sz="2000"/>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고객충성제도</a:t>
                      </a:r>
                    </a:p>
                  </a:txBody>
                  <a:tcPr marL="9525" marR="9525" marT="9525"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(175)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60202988"/>
                  </a:ext>
                </a:extLst>
              </a:tr>
            </a:tbl>
          </a:graphicData>
        </a:graphic>
      </p:graphicFrame>
      <p:graphicFrame>
        <p:nvGraphicFramePr>
          <p:cNvPr id="2" name="표 1">
            <a:extLst>
              <a:ext uri="{FF2B5EF4-FFF2-40B4-BE49-F238E27FC236}">
                <a16:creationId xmlns:a16="http://schemas.microsoft.com/office/drawing/2014/main" id="{A16C9A49-484C-414B-A538-C962334D8AF8}"/>
              </a:ext>
            </a:extLst>
          </p:cNvPr>
          <p:cNvGraphicFramePr>
            <a:graphicFrameLocks noGrp="1"/>
          </p:cNvGraphicFramePr>
          <p:nvPr>
            <p:extLst>
              <p:ext uri="{D42A27DB-BD31-4B8C-83A1-F6EECF244321}">
                <p14:modId xmlns:p14="http://schemas.microsoft.com/office/powerpoint/2010/main" val="3951045912"/>
              </p:ext>
            </p:extLst>
          </p:nvPr>
        </p:nvGraphicFramePr>
        <p:xfrm>
          <a:off x="601200" y="4685342"/>
          <a:ext cx="3981597" cy="1097280"/>
        </p:xfrm>
        <a:graphic>
          <a:graphicData uri="http://schemas.openxmlformats.org/drawingml/2006/table">
            <a:tbl>
              <a:tblPr/>
              <a:tblGrid>
                <a:gridCol w="1336657">
                  <a:extLst>
                    <a:ext uri="{9D8B030D-6E8A-4147-A177-3AD203B41FA5}">
                      <a16:colId xmlns:a16="http://schemas.microsoft.com/office/drawing/2014/main" val="2197443206"/>
                    </a:ext>
                  </a:extLst>
                </a:gridCol>
                <a:gridCol w="661235">
                  <a:extLst>
                    <a:ext uri="{9D8B030D-6E8A-4147-A177-3AD203B41FA5}">
                      <a16:colId xmlns:a16="http://schemas.microsoft.com/office/drawing/2014/main" val="13966127"/>
                    </a:ext>
                  </a:extLst>
                </a:gridCol>
                <a:gridCol w="661235">
                  <a:extLst>
                    <a:ext uri="{9D8B030D-6E8A-4147-A177-3AD203B41FA5}">
                      <a16:colId xmlns:a16="http://schemas.microsoft.com/office/drawing/2014/main" val="530521444"/>
                    </a:ext>
                  </a:extLst>
                </a:gridCol>
                <a:gridCol w="661235">
                  <a:extLst>
                    <a:ext uri="{9D8B030D-6E8A-4147-A177-3AD203B41FA5}">
                      <a16:colId xmlns:a16="http://schemas.microsoft.com/office/drawing/2014/main" val="2622130503"/>
                    </a:ext>
                  </a:extLst>
                </a:gridCol>
                <a:gridCol w="661235">
                  <a:extLst>
                    <a:ext uri="{9D8B030D-6E8A-4147-A177-3AD203B41FA5}">
                      <a16:colId xmlns:a16="http://schemas.microsoft.com/office/drawing/2014/main" val="2676094978"/>
                    </a:ext>
                  </a:extLst>
                </a:gridCol>
              </a:tblGrid>
              <a:tr h="71406">
                <a:tc>
                  <a:txBody>
                    <a:bodyPr/>
                    <a:lstStyle/>
                    <a:p>
                      <a:pPr algn="l" fontAlgn="b"/>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AR</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Turnover</a:t>
                      </a:r>
                      <a:r>
                        <a:rPr lang="en-US" altLang="ko-KR" sz="800" b="1"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800" b="1"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967990452"/>
                  </a:ext>
                </a:extLst>
              </a:tr>
              <a:tr h="71406">
                <a:tc>
                  <a:txBody>
                    <a:bodyPr/>
                    <a:lstStyle/>
                    <a:p>
                      <a:pPr algn="l"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회전율</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79132740"/>
                  </a:ext>
                </a:extLst>
              </a:tr>
              <a:tr h="71406">
                <a:tc>
                  <a:txBody>
                    <a:bodyPr/>
                    <a:lstStyle/>
                    <a:p>
                      <a:pPr algn="l"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회전기일</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48.0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51.1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52007376"/>
                  </a:ext>
                </a:extLst>
              </a:tr>
              <a:tr h="71406">
                <a:tc>
                  <a:txBody>
                    <a:bodyPr/>
                    <a:lstStyle/>
                    <a:p>
                      <a:pPr algn="l" fontAlgn="b"/>
                      <a:r>
                        <a:rPr lang="en-US" altLang="ko-KR" sz="800" b="1" i="0" u="none" strike="noStrike">
                          <a:solidFill>
                            <a:srgbClr val="000000"/>
                          </a:solidFill>
                          <a:effectLst/>
                          <a:latin typeface="Arial" panose="020B0604020202020204" pitchFamily="34" charset="0"/>
                          <a:ea typeface="+mj-ea"/>
                          <a:cs typeface="Arial" panose="020B0604020202020204" pitchFamily="34" charset="0"/>
                        </a:rPr>
                        <a:t>Inventory</a:t>
                      </a: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r>
                        <a:rPr lang="en-US" altLang="ko-KR" sz="800" b="1" i="0" u="none" strike="noStrike">
                          <a:solidFill>
                            <a:srgbClr val="000000"/>
                          </a:solidFill>
                          <a:effectLst/>
                          <a:latin typeface="Arial" panose="020B0604020202020204" pitchFamily="34" charset="0"/>
                          <a:ea typeface="+mj-ea"/>
                          <a:cs typeface="Arial" panose="020B0604020202020204" pitchFamily="34" charset="0"/>
                        </a:rPr>
                        <a:t>Turnover</a:t>
                      </a:r>
                      <a:r>
                        <a:rPr lang="en-US" altLang="ko-KR" sz="800" b="1" i="0" u="none" strike="noStrike" baseline="30000">
                          <a:solidFill>
                            <a:srgbClr val="000000"/>
                          </a:solidFill>
                          <a:effectLst/>
                          <a:latin typeface="Arial" panose="020B0604020202020204" pitchFamily="34" charset="0"/>
                          <a:ea typeface="+mj-ea"/>
                          <a:cs typeface="Arial" panose="020B0604020202020204" pitchFamily="34" charset="0"/>
                        </a:rPr>
                        <a:t>1</a:t>
                      </a:r>
                      <a:endParaRPr lang="ko-KR" altLang="en-US" sz="800" b="1" i="0" u="none" strike="noStrike" baseline="30000">
                        <a:solidFill>
                          <a:srgbClr val="000000"/>
                        </a:solidFill>
                        <a:effectLst/>
                        <a:latin typeface="Arial" panose="020B0604020202020204" pitchFamily="34" charset="0"/>
                        <a:ea typeface="+mj-ea"/>
                        <a:cs typeface="Arial" panose="020B0604020202020204" pitchFamily="34" charset="0"/>
                      </a:endParaRP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68748073"/>
                  </a:ext>
                </a:extLst>
              </a:tr>
              <a:tr h="71406">
                <a:tc>
                  <a:txBody>
                    <a:bodyPr/>
                    <a:lstStyle/>
                    <a:p>
                      <a:pPr algn="l"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회전율</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58674079"/>
                  </a:ext>
                </a:extLst>
              </a:tr>
              <a:tr h="71406">
                <a:tc>
                  <a:txBody>
                    <a:bodyPr/>
                    <a:lstStyle/>
                    <a:p>
                      <a:pPr algn="l"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회전기일</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249.6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221.8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238.3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221.9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04313761"/>
                  </a:ext>
                </a:extLst>
              </a:tr>
              <a:tr h="71406">
                <a:tc>
                  <a:txBody>
                    <a:bodyPr/>
                    <a:lstStyle/>
                    <a:p>
                      <a:pPr marL="0" marR="0" lvl="0" indent="0" algn="l" defTabSz="914400" rtl="0" eaLnBrk="1" fontAlgn="b" latinLnBrk="1" hangingPunct="1">
                        <a:lnSpc>
                          <a:spcPct val="100000"/>
                        </a:lnSpc>
                        <a:spcBef>
                          <a:spcPts val="0"/>
                        </a:spcBef>
                        <a:spcAft>
                          <a:spcPts val="0"/>
                        </a:spcAft>
                        <a:buClrTx/>
                        <a:buSzTx/>
                        <a:buFontTx/>
                        <a:buNone/>
                        <a:tabLst/>
                        <a:defRPr/>
                      </a:pP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AP</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Turnover</a:t>
                      </a:r>
                      <a:r>
                        <a:rPr lang="en-US" altLang="ko-KR" sz="800" b="1"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endParaRPr lang="ko-KR" altLang="en-US" sz="800" b="1"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98045527"/>
                  </a:ext>
                </a:extLst>
              </a:tr>
              <a:tr h="71406">
                <a:tc>
                  <a:txBody>
                    <a:bodyPr/>
                    <a:lstStyle/>
                    <a:p>
                      <a:pPr algn="l"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회전율</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 </a:t>
                      </a:r>
                    </a:p>
                  </a:txBody>
                  <a:tcPr marL="36000" marR="36000" marT="0" marB="0" anchor="ctr">
                    <a:lnL>
                      <a:noFill/>
                    </a:lnL>
                    <a:lnR>
                      <a:noFill/>
                    </a:lnR>
                    <a:lnT>
                      <a:noFill/>
                    </a:lnT>
                    <a:lnB>
                      <a:noFill/>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82712199"/>
                  </a:ext>
                </a:extLst>
              </a:tr>
              <a:tr h="71406">
                <a:tc>
                  <a:txBody>
                    <a:bodyPr/>
                    <a:lstStyle/>
                    <a:p>
                      <a:pPr algn="l" fontAlgn="b"/>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회전기일</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59.3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800" b="0" i="0" u="none" strike="noStrike" dirty="0">
                          <a:solidFill>
                            <a:srgbClr val="000000"/>
                          </a:solidFill>
                          <a:effectLst/>
                          <a:latin typeface="Arial" panose="020B0604020202020204" pitchFamily="34" charset="0"/>
                          <a:ea typeface="맑은 고딕" panose="020B0503020000020004" pitchFamily="50" charset="-127"/>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83238058"/>
                  </a:ext>
                </a:extLst>
              </a:tr>
            </a:tbl>
          </a:graphicData>
        </a:graphic>
      </p:graphicFrame>
      <p:sp>
        <p:nvSpPr>
          <p:cNvPr id="11" name="TextBox 10">
            <a:extLst>
              <a:ext uri="{FF2B5EF4-FFF2-40B4-BE49-F238E27FC236}">
                <a16:creationId xmlns:a16="http://schemas.microsoft.com/office/drawing/2014/main" id="{87193197-0443-40F4-9C3D-2F3F5B39E32F}"/>
              </a:ext>
            </a:extLst>
          </p:cNvPr>
          <p:cNvSpPr txBox="1"/>
          <p:nvPr/>
        </p:nvSpPr>
        <p:spPr>
          <a:xfrm>
            <a:off x="601200" y="5780401"/>
            <a:ext cx="4002691" cy="492443"/>
          </a:xfrm>
          <a:prstGeom prst="rect">
            <a:avLst/>
          </a:prstGeom>
          <a:noFill/>
        </p:spPr>
        <p:txBody>
          <a:bodyPr wrap="square" lIns="0" tIns="0" rIns="0" bIns="0">
            <a:spAutoFit/>
          </a:bodyPr>
          <a:lstStyle/>
          <a:p>
            <a:r>
              <a:rPr lang="en-US" altLang="ko-KR" sz="800" dirty="0">
                <a:solidFill>
                  <a:srgbClr val="000000"/>
                </a:solidFill>
                <a:latin typeface="Arial" panose="020B0604020202020204" pitchFamily="34" charset="0"/>
                <a:ea typeface="맑은 고딕"/>
                <a:cs typeface="Arial" panose="020B0604020202020204" pitchFamily="34" charset="0"/>
              </a:rPr>
              <a:t>Note 1: 2022</a:t>
            </a:r>
            <a:r>
              <a:rPr lang="ko-KR" altLang="en-US" sz="800" dirty="0">
                <a:solidFill>
                  <a:srgbClr val="000000"/>
                </a:solidFill>
                <a:latin typeface="Arial" panose="020B0604020202020204" pitchFamily="34" charset="0"/>
                <a:ea typeface="맑은 고딕"/>
                <a:cs typeface="Arial" panose="020B0604020202020204" pitchFamily="34" charset="0"/>
              </a:rPr>
              <a:t>년 </a:t>
            </a:r>
            <a:r>
              <a:rPr lang="en-US" altLang="ko-KR" sz="800" dirty="0">
                <a:solidFill>
                  <a:srgbClr val="000000"/>
                </a:solidFill>
                <a:latin typeface="Arial" panose="020B0604020202020204" pitchFamily="34" charset="0"/>
                <a:ea typeface="맑은 고딕"/>
                <a:cs typeface="Arial" panose="020B0604020202020204" pitchFamily="34" charset="0"/>
              </a:rPr>
              <a:t>Turnover</a:t>
            </a:r>
            <a:r>
              <a:rPr lang="ko-KR" altLang="en-US" sz="800" dirty="0">
                <a:solidFill>
                  <a:srgbClr val="000000"/>
                </a:solidFill>
                <a:latin typeface="Arial" panose="020B0604020202020204" pitchFamily="34" charset="0"/>
                <a:ea typeface="맑은 고딕"/>
                <a:cs typeface="Arial" panose="020B0604020202020204" pitchFamily="34" charset="0"/>
              </a:rPr>
              <a:t>는 </a:t>
            </a:r>
            <a:r>
              <a:rPr lang="en-US" altLang="ko-KR" sz="800" dirty="0">
                <a:solidFill>
                  <a:srgbClr val="000000"/>
                </a:solidFill>
                <a:latin typeface="Arial" panose="020B0604020202020204" pitchFamily="34" charset="0"/>
                <a:ea typeface="맑은 고딕"/>
                <a:cs typeface="Arial" panose="020B0604020202020204" pitchFamily="34" charset="0"/>
              </a:rPr>
              <a:t>4</a:t>
            </a:r>
            <a:r>
              <a:rPr lang="ko-KR" altLang="en-US" sz="800" dirty="0">
                <a:solidFill>
                  <a:srgbClr val="000000"/>
                </a:solidFill>
                <a:latin typeface="Arial" panose="020B0604020202020204" pitchFamily="34" charset="0"/>
                <a:ea typeface="맑은 고딕"/>
                <a:cs typeface="Arial" panose="020B0604020202020204" pitchFamily="34" charset="0"/>
              </a:rPr>
              <a:t>월 기준 매출액</a:t>
            </a:r>
            <a:r>
              <a:rPr lang="en-US" altLang="ko-KR" sz="800" dirty="0">
                <a:solidFill>
                  <a:srgbClr val="000000"/>
                </a:solidFill>
                <a:latin typeface="Arial" panose="020B0604020202020204" pitchFamily="34" charset="0"/>
                <a:ea typeface="맑은 고딕"/>
                <a:cs typeface="Arial" panose="020B0604020202020204" pitchFamily="34" charset="0"/>
              </a:rPr>
              <a:t>, </a:t>
            </a:r>
            <a:r>
              <a:rPr lang="ko-KR" altLang="en-US" sz="800" dirty="0">
                <a:solidFill>
                  <a:srgbClr val="000000"/>
                </a:solidFill>
                <a:latin typeface="Arial" panose="020B0604020202020204" pitchFamily="34" charset="0"/>
                <a:ea typeface="맑은 고딕"/>
                <a:cs typeface="Arial" panose="020B0604020202020204" pitchFamily="34" charset="0"/>
              </a:rPr>
              <a:t>매출원가를 연환산하여 산정함</a:t>
            </a:r>
            <a:endParaRPr lang="en-US" altLang="ko-KR" sz="800" dirty="0">
              <a:solidFill>
                <a:srgbClr val="000000"/>
              </a:solidFill>
              <a:latin typeface="Arial" panose="020B0604020202020204" pitchFamily="34" charset="0"/>
              <a:ea typeface="맑은 고딕"/>
              <a:cs typeface="Arial" panose="020B0604020202020204" pitchFamily="34" charset="0"/>
            </a:endParaRPr>
          </a:p>
          <a:p>
            <a:r>
              <a:rPr lang="en-US" altLang="ko-KR" sz="800" dirty="0">
                <a:solidFill>
                  <a:srgbClr val="000000"/>
                </a:solidFill>
                <a:latin typeface="Arial" panose="020B0604020202020204" pitchFamily="34" charset="0"/>
                <a:ea typeface="맑은 고딕"/>
                <a:cs typeface="Arial" panose="020B0604020202020204" pitchFamily="34" charset="0"/>
              </a:rPr>
              <a:t>Note 2: </a:t>
            </a:r>
            <a:r>
              <a:rPr lang="ko-KR" altLang="en-US" sz="800" dirty="0">
                <a:solidFill>
                  <a:srgbClr val="000000"/>
                </a:solidFill>
                <a:latin typeface="Arial" panose="020B0604020202020204" pitchFamily="34" charset="0"/>
                <a:ea typeface="맑은 고딕"/>
                <a:cs typeface="Arial" panose="020B0604020202020204" pitchFamily="34" charset="0"/>
              </a:rPr>
              <a:t>회사제공 자료의 제한으로 </a:t>
            </a:r>
            <a:r>
              <a:rPr lang="en-US" altLang="ko-KR" sz="800" dirty="0">
                <a:solidFill>
                  <a:srgbClr val="000000"/>
                </a:solidFill>
                <a:latin typeface="Arial" panose="020B0604020202020204" pitchFamily="34" charset="0"/>
                <a:ea typeface="맑은 고딕"/>
                <a:cs typeface="Arial" panose="020B0604020202020204" pitchFamily="34" charset="0"/>
              </a:rPr>
              <a:t>2022</a:t>
            </a:r>
            <a:r>
              <a:rPr lang="ko-KR" altLang="en-US" sz="800" dirty="0">
                <a:solidFill>
                  <a:srgbClr val="000000"/>
                </a:solidFill>
                <a:latin typeface="Arial" panose="020B0604020202020204" pitchFamily="34" charset="0"/>
                <a:ea typeface="맑은 고딕"/>
                <a:cs typeface="Arial" panose="020B0604020202020204" pitchFamily="34" charset="0"/>
              </a:rPr>
              <a:t>년 매입액 확인이 불가해 산정 불가함</a:t>
            </a:r>
            <a:endParaRPr lang="en-US" altLang="ko-KR" sz="800" dirty="0">
              <a:solidFill>
                <a:srgbClr val="000000"/>
              </a:solidFill>
              <a:latin typeface="Arial" panose="020B0604020202020204" pitchFamily="34" charset="0"/>
              <a:ea typeface="맑은 고딕"/>
              <a:cs typeface="Arial" panose="020B0604020202020204" pitchFamily="34" charset="0"/>
            </a:endParaRPr>
          </a:p>
          <a:p>
            <a:r>
              <a:rPr lang="en-US" altLang="ko-KR" sz="800" dirty="0">
                <a:solidFill>
                  <a:srgbClr val="000000"/>
                </a:solidFill>
                <a:latin typeface="Arial" panose="020B0604020202020204" pitchFamily="34" charset="0"/>
                <a:ea typeface="맑은 고딕"/>
                <a:cs typeface="Arial" panose="020B0604020202020204" pitchFamily="34" charset="0"/>
              </a:rPr>
              <a:t>Note 3: </a:t>
            </a:r>
            <a:r>
              <a:rPr lang="ko-KR" altLang="en-US" sz="800" dirty="0">
                <a:solidFill>
                  <a:srgbClr val="000000"/>
                </a:solidFill>
                <a:latin typeface="Arial" panose="020B0604020202020204" pitchFamily="34" charset="0"/>
                <a:ea typeface="맑은 고딕"/>
                <a:cs typeface="Arial" panose="020B0604020202020204" pitchFamily="34" charset="0"/>
              </a:rPr>
              <a:t>매입채무가 원부자재구매 및 임가공대금 관련 지급액으로 구성됨에 따라 </a:t>
            </a:r>
            <a:r>
              <a:rPr lang="ko-KR" altLang="en-US" sz="800" dirty="0" err="1">
                <a:solidFill>
                  <a:srgbClr val="000000"/>
                </a:solidFill>
                <a:latin typeface="Arial" panose="020B0604020202020204" pitchFamily="34" charset="0"/>
                <a:ea typeface="맑은 고딕"/>
                <a:cs typeface="Arial" panose="020B0604020202020204" pitchFamily="34" charset="0"/>
              </a:rPr>
              <a:t>제상품</a:t>
            </a:r>
            <a:r>
              <a:rPr lang="ko-KR" altLang="en-US" sz="800" dirty="0">
                <a:solidFill>
                  <a:srgbClr val="000000"/>
                </a:solidFill>
                <a:latin typeface="Arial" panose="020B0604020202020204" pitchFamily="34" charset="0"/>
                <a:ea typeface="맑은 고딕"/>
                <a:cs typeface="Arial" panose="020B0604020202020204" pitchFamily="34" charset="0"/>
              </a:rPr>
              <a:t> </a:t>
            </a:r>
            <a:endParaRPr lang="en-US" altLang="ko-KR" sz="800" dirty="0">
              <a:solidFill>
                <a:srgbClr val="000000"/>
              </a:solidFill>
              <a:latin typeface="Arial" panose="020B0604020202020204" pitchFamily="34" charset="0"/>
              <a:ea typeface="맑은 고딕"/>
              <a:cs typeface="Arial" panose="020B0604020202020204" pitchFamily="34" charset="0"/>
            </a:endParaRPr>
          </a:p>
          <a:p>
            <a:r>
              <a:rPr lang="en-US" altLang="ko-KR" sz="800" dirty="0">
                <a:solidFill>
                  <a:srgbClr val="000000"/>
                </a:solidFill>
                <a:latin typeface="Arial" panose="020B0604020202020204" pitchFamily="34" charset="0"/>
                <a:ea typeface="맑은 고딕"/>
                <a:cs typeface="Arial" panose="020B0604020202020204" pitchFamily="34" charset="0"/>
              </a:rPr>
              <a:t>             </a:t>
            </a:r>
            <a:r>
              <a:rPr lang="ko-KR" altLang="en-US" sz="800" dirty="0">
                <a:solidFill>
                  <a:srgbClr val="000000"/>
                </a:solidFill>
                <a:latin typeface="Arial" panose="020B0604020202020204" pitchFamily="34" charset="0"/>
                <a:ea typeface="맑은 고딕"/>
                <a:cs typeface="Arial" panose="020B0604020202020204" pitchFamily="34" charset="0"/>
              </a:rPr>
              <a:t>매입액 및 외주가공비 합계액을 기준으로 산정함 </a:t>
            </a:r>
            <a:endParaRPr lang="en-US" altLang="ko-KR" sz="800" dirty="0">
              <a:solidFill>
                <a:srgbClr val="000000"/>
              </a:solidFill>
              <a:latin typeface="Arial" panose="020B0604020202020204" pitchFamily="34" charset="0"/>
              <a:ea typeface="맑은 고딕"/>
              <a:cs typeface="Arial" panose="020B0604020202020204" pitchFamily="34" charset="0"/>
            </a:endParaRPr>
          </a:p>
        </p:txBody>
      </p:sp>
      <p:sp>
        <p:nvSpPr>
          <p:cNvPr id="20" name="직사각형 119">
            <a:extLst>
              <a:ext uri="{FF2B5EF4-FFF2-40B4-BE49-F238E27FC236}">
                <a16:creationId xmlns:a16="http://schemas.microsoft.com/office/drawing/2014/main" id="{6AA15908-87C2-46D0-AD8B-7ED2E46BD187}"/>
              </a:ext>
            </a:extLst>
          </p:cNvPr>
          <p:cNvSpPr/>
          <p:nvPr/>
        </p:nvSpPr>
        <p:spPr bwMode="auto">
          <a:xfrm>
            <a:off x="2353189" y="132891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22" name="TextBox 21">
            <a:extLst>
              <a:ext uri="{FF2B5EF4-FFF2-40B4-BE49-F238E27FC236}">
                <a16:creationId xmlns:a16="http://schemas.microsoft.com/office/drawing/2014/main" id="{FFBEA8F2-0969-42BB-8D67-4ACFDC97A7FF}"/>
              </a:ext>
            </a:extLst>
          </p:cNvPr>
          <p:cNvSpPr txBox="1"/>
          <p:nvPr/>
        </p:nvSpPr>
        <p:spPr>
          <a:xfrm>
            <a:off x="5024438" y="5246678"/>
            <a:ext cx="4010342" cy="887422"/>
          </a:xfrm>
          <a:prstGeom prst="rect">
            <a:avLst/>
          </a:prstGeom>
          <a:noFill/>
        </p:spPr>
        <p:txBody>
          <a:bodyPr wrap="square" lIns="0" tIns="0" rIns="0" bIns="0" rtlCol="0">
            <a:spAutoFit/>
          </a:bodyPr>
          <a:lstStyle/>
          <a:p>
            <a:pPr>
              <a:spcBef>
                <a:spcPts val="100"/>
              </a:spcBef>
            </a:pPr>
            <a:r>
              <a:rPr lang="en-US" altLang="ko-KR" sz="800" i="1">
                <a:latin typeface="Arial" panose="020B0604020202020204" pitchFamily="34" charset="0"/>
                <a:ea typeface="+mj-ea"/>
                <a:cs typeface="Arial" panose="020B0604020202020204" pitchFamily="34" charset="0"/>
              </a:rPr>
              <a:t>[Limitation]</a:t>
            </a:r>
          </a:p>
          <a:p>
            <a:pPr>
              <a:spcBef>
                <a:spcPts val="100"/>
              </a:spcBef>
            </a:pPr>
            <a:r>
              <a:rPr lang="en-US" altLang="ko-KR" sz="800" i="1">
                <a:latin typeface="Arial" panose="020B0604020202020204" pitchFamily="34" charset="0"/>
                <a:ea typeface="+mj-ea"/>
                <a:cs typeface="Arial" panose="020B0604020202020204" pitchFamily="34" charset="0"/>
              </a:rPr>
              <a:t>1. 2022</a:t>
            </a:r>
            <a:r>
              <a:rPr lang="ko-KR" altLang="en-US" sz="800" i="1">
                <a:latin typeface="Arial" panose="020B0604020202020204" pitchFamily="34" charset="0"/>
                <a:ea typeface="+mj-ea"/>
                <a:cs typeface="Arial" panose="020B0604020202020204" pitchFamily="34" charset="0"/>
              </a:rPr>
              <a:t>년은 </a:t>
            </a:r>
            <a:r>
              <a:rPr lang="en-US" altLang="ko-KR" sz="800" i="1">
                <a:latin typeface="Arial" panose="020B0604020202020204" pitchFamily="34" charset="0"/>
                <a:ea typeface="+mj-ea"/>
                <a:cs typeface="Arial" panose="020B0604020202020204" pitchFamily="34" charset="0"/>
              </a:rPr>
              <a:t>4</a:t>
            </a:r>
            <a:r>
              <a:rPr lang="ko-KR" altLang="en-US" sz="800" i="1">
                <a:latin typeface="Arial" panose="020B0604020202020204" pitchFamily="34" charset="0"/>
                <a:ea typeface="+mj-ea"/>
                <a:cs typeface="Arial" panose="020B0604020202020204" pitchFamily="34" charset="0"/>
              </a:rPr>
              <a:t>월말 재무제표 금액을 토대로 작성하였음</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기준일의 잔액을 확인하기 위해서는 기준일의 계정 명세서 및 원장 등이 필요하나</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 회사는 보안상 이유로 제공 불가 의사를 표명함</a:t>
            </a:r>
            <a:endParaRPr lang="en-US" altLang="ko-KR" sz="800" i="1">
              <a:latin typeface="Arial" panose="020B0604020202020204" pitchFamily="34" charset="0"/>
              <a:ea typeface="+mj-ea"/>
              <a:cs typeface="Arial" panose="020B0604020202020204" pitchFamily="34" charset="0"/>
            </a:endParaRPr>
          </a:p>
          <a:p>
            <a:pPr>
              <a:spcBef>
                <a:spcPts val="100"/>
              </a:spcBef>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해당 계정에 대한 내용은 회사가 제공한 일부 내용을 토대로 작성하였음</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구체적인 내역을 확인하기 위해서는 계정명세서</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원장 및 인터뷰가 필요하나</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회사는 보안상 이유로 제공 불가의사를 표명하여 제한된 자료를 토대로 증감분석 및 실사조정 수행함</a:t>
            </a:r>
            <a:endParaRPr lang="en-US" altLang="ko-KR" sz="800" i="1">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026692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Net Working Capital (2/4)</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회사의 매출채권 회전일수는 </a:t>
            </a:r>
            <a:r>
              <a:rPr lang="en-US" altLang="ko-KR" sz="1000" b="1">
                <a:solidFill>
                  <a:srgbClr val="002997"/>
                </a:solidFill>
                <a:latin typeface="Arial" panose="020B0604020202020204" pitchFamily="34" charset="0"/>
                <a:ea typeface="+mj-ea"/>
                <a:cs typeface="Arial" panose="020B0604020202020204" pitchFamily="34" charset="0"/>
              </a:rPr>
              <a:t>2022</a:t>
            </a:r>
            <a:r>
              <a:rPr lang="ko-KR" altLang="en-US" sz="1000" b="1">
                <a:solidFill>
                  <a:srgbClr val="002997"/>
                </a:solidFill>
                <a:latin typeface="Arial" panose="020B0604020202020204" pitchFamily="34" charset="0"/>
                <a:ea typeface="+mj-ea"/>
                <a:cs typeface="Arial" panose="020B0604020202020204" pitchFamily="34" charset="0"/>
              </a:rPr>
              <a:t>년 현재 약 </a:t>
            </a:r>
            <a:r>
              <a:rPr lang="en-US" altLang="ko-KR" sz="1000" b="1">
                <a:solidFill>
                  <a:srgbClr val="002997"/>
                </a:solidFill>
                <a:latin typeface="Arial" panose="020B0604020202020204" pitchFamily="34" charset="0"/>
                <a:ea typeface="+mj-ea"/>
                <a:cs typeface="Arial" panose="020B0604020202020204" pitchFamily="34" charset="0"/>
              </a:rPr>
              <a:t>37</a:t>
            </a:r>
            <a:r>
              <a:rPr lang="ko-KR" altLang="en-US" sz="1000" b="1">
                <a:solidFill>
                  <a:srgbClr val="002997"/>
                </a:solidFill>
                <a:latin typeface="Arial" panose="020B0604020202020204" pitchFamily="34" charset="0"/>
                <a:ea typeface="+mj-ea"/>
                <a:cs typeface="Arial" panose="020B0604020202020204" pitchFamily="34" charset="0"/>
              </a:rPr>
              <a:t>일 수준으로</a:t>
            </a:r>
            <a:r>
              <a:rPr lang="en-US" altLang="ko-KR" sz="1000" b="1">
                <a:solidFill>
                  <a:srgbClr val="002997"/>
                </a:solidFill>
                <a:latin typeface="Arial" panose="020B0604020202020204" pitchFamily="34" charset="0"/>
                <a:ea typeface="+mj-ea"/>
                <a:cs typeface="Arial" panose="020B0604020202020204" pitchFamily="34" charset="0"/>
              </a:rPr>
              <a:t>,</a:t>
            </a:r>
            <a:r>
              <a:rPr lang="ko-KR" altLang="en-US" sz="1000" b="1">
                <a:solidFill>
                  <a:srgbClr val="002997"/>
                </a:solidFill>
                <a:latin typeface="Arial" panose="020B0604020202020204" pitchFamily="34" charset="0"/>
                <a:ea typeface="+mj-ea"/>
                <a:cs typeface="Arial" panose="020B0604020202020204" pitchFamily="34" charset="0"/>
              </a:rPr>
              <a:t> 불법행위미수금 계정대체에 따른 외상매출금 감소 등의 영향으로 매출 감소 대비 매출채권 감소폭이 확대됨에 따라 회전기일이 감소하는 추세를 보임</a:t>
            </a:r>
            <a:endParaRPr lang="en-US" altLang="ko-KR" sz="1000" b="1">
              <a:solidFill>
                <a:srgbClr val="002997"/>
              </a:solidFill>
              <a:latin typeface="Arial" panose="020B0604020202020204" pitchFamily="34" charset="0"/>
              <a:ea typeface="+mj-ea"/>
              <a:cs typeface="Arial" panose="020B0604020202020204" pitchFamily="34" charset="0"/>
            </a:endParaRPr>
          </a:p>
        </p:txBody>
      </p:sp>
      <p:sp>
        <p:nvSpPr>
          <p:cNvPr id="13" name="TextBox 12">
            <a:extLst>
              <a:ext uri="{FF2B5EF4-FFF2-40B4-BE49-F238E27FC236}">
                <a16:creationId xmlns:a16="http://schemas.microsoft.com/office/drawing/2014/main" id="{8BE454AD-9023-444A-8982-C174FFF1BE7B}"/>
              </a:ext>
            </a:extLst>
          </p:cNvPr>
          <p:cNvSpPr txBox="1"/>
          <p:nvPr/>
        </p:nvSpPr>
        <p:spPr>
          <a:xfrm>
            <a:off x="4815841" y="1412204"/>
            <a:ext cx="4156708" cy="4720147"/>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a:latin typeface="Arial" panose="020B0604020202020204" pitchFamily="34" charset="0"/>
                <a:cs typeface="Arial" panose="020B0604020202020204" pitchFamily="34" charset="0"/>
              </a:rPr>
              <a:t>AR Turnover</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매출채권 중 일부가 </a:t>
            </a:r>
            <a:r>
              <a:rPr lang="en-US" altLang="ko-KR" sz="900">
                <a:latin typeface="Arial" panose="020B0604020202020204" pitchFamily="34" charset="0"/>
                <a:cs typeface="Arial" panose="020B0604020202020204" pitchFamily="34" charset="0"/>
              </a:rPr>
              <a:t>2021</a:t>
            </a:r>
            <a:r>
              <a:rPr lang="ko-KR" altLang="en-US" sz="900">
                <a:latin typeface="Arial" panose="020B0604020202020204" pitchFamily="34" charset="0"/>
                <a:cs typeface="Arial" panose="020B0604020202020204" pitchFamily="34" charset="0"/>
              </a:rPr>
              <a:t>년에 불법행위미수금으로 </a:t>
            </a:r>
            <a:r>
              <a:rPr lang="ko-KR" altLang="en-US" sz="900" err="1">
                <a:latin typeface="Arial" panose="020B0604020202020204" pitchFamily="34" charset="0"/>
                <a:cs typeface="Arial" panose="020B0604020202020204" pitchFamily="34" charset="0"/>
              </a:rPr>
              <a:t>계정대체되면서</a:t>
            </a:r>
            <a:r>
              <a:rPr lang="ko-KR" altLang="en-US" sz="900">
                <a:latin typeface="Arial" panose="020B0604020202020204" pitchFamily="34" charset="0"/>
                <a:cs typeface="Arial" panose="020B0604020202020204" pitchFamily="34" charset="0"/>
              </a:rPr>
              <a:t> 전기 대비 잔액이 감소하였으며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매출액 감소폭에 비해 평균 매출채권 잔액이 더 큰 감소폭을 보임에 따라 매출채권 회전율은 증가함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최근 매출채권 회전기일은 </a:t>
            </a:r>
            <a:r>
              <a:rPr lang="en-US" altLang="ko-KR" sz="900">
                <a:latin typeface="Arial" panose="020B0604020202020204" pitchFamily="34" charset="0"/>
                <a:cs typeface="Arial" panose="020B0604020202020204" pitchFamily="34" charset="0"/>
              </a:rPr>
              <a:t>36.7</a:t>
            </a:r>
            <a:r>
              <a:rPr lang="ko-KR" altLang="en-US" sz="900">
                <a:latin typeface="Arial" panose="020B0604020202020204" pitchFamily="34" charset="0"/>
                <a:cs typeface="Arial" panose="020B0604020202020204" pitchFamily="34" charset="0"/>
              </a:rPr>
              <a:t>일로 불법행위미수금 계정대체 등으로 인해 과거 평균 </a:t>
            </a:r>
            <a:r>
              <a:rPr lang="en-US" altLang="ko-KR" sz="900">
                <a:latin typeface="Arial" panose="020B0604020202020204" pitchFamily="34" charset="0"/>
                <a:cs typeface="Arial" panose="020B0604020202020204" pitchFamily="34" charset="0"/>
              </a:rPr>
              <a:t>50</a:t>
            </a:r>
            <a:r>
              <a:rPr lang="ko-KR" altLang="en-US" sz="900">
                <a:latin typeface="Arial" panose="020B0604020202020204" pitchFamily="34" charset="0"/>
                <a:cs typeface="Arial" panose="020B0604020202020204" pitchFamily="34" charset="0"/>
              </a:rPr>
              <a:t>일에서 감소하는 추세를 보임</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회사는 </a:t>
            </a:r>
            <a:r>
              <a:rPr lang="en-US" altLang="ko-KR" sz="900">
                <a:latin typeface="Arial" panose="020B0604020202020204" pitchFamily="34" charset="0"/>
                <a:cs typeface="Arial" panose="020B0604020202020204" pitchFamily="34" charset="0"/>
              </a:rPr>
              <a:t>2022</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4</a:t>
            </a:r>
            <a:r>
              <a:rPr lang="ko-KR" altLang="en-US" sz="900">
                <a:latin typeface="Arial" panose="020B0604020202020204" pitchFamily="34" charset="0"/>
                <a:cs typeface="Arial" panose="020B0604020202020204" pitchFamily="34" charset="0"/>
              </a:rPr>
              <a:t>월말 현재 </a:t>
            </a:r>
            <a:r>
              <a:rPr lang="en-US" altLang="ko-KR" sz="900">
                <a:latin typeface="Arial" panose="020B0604020202020204" pitchFamily="34" charset="0"/>
                <a:cs typeface="Arial" panose="020B0604020202020204" pitchFamily="34" charset="0"/>
              </a:rPr>
              <a:t>12</a:t>
            </a:r>
            <a:r>
              <a:rPr lang="ko-KR" altLang="en-US" sz="900">
                <a:latin typeface="Arial" panose="020B0604020202020204" pitchFamily="34" charset="0"/>
                <a:cs typeface="Arial" panose="020B0604020202020204" pitchFamily="34" charset="0"/>
              </a:rPr>
              <a:t>개월 이상 경과된 채권에 대하여 대손충당금을 설정하였으며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매출채권 잔액이 감소함에 따라 대손충당금 잔액도 감소하는 추세를 보임</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조사보고서에 따르면 </a:t>
            </a:r>
            <a:r>
              <a:rPr lang="en-US" altLang="ko-KR" sz="900">
                <a:latin typeface="Arial" panose="020B0604020202020204" pitchFamily="34" charset="0"/>
                <a:cs typeface="Arial" panose="020B0604020202020204" pitchFamily="34" charset="0"/>
              </a:rPr>
              <a:t>6</a:t>
            </a:r>
            <a:r>
              <a:rPr lang="ko-KR" altLang="en-US" sz="900">
                <a:latin typeface="Arial" panose="020B0604020202020204" pitchFamily="34" charset="0"/>
                <a:cs typeface="Arial" panose="020B0604020202020204" pitchFamily="34" charset="0"/>
              </a:rPr>
              <a:t>개월 </a:t>
            </a:r>
            <a:r>
              <a:rPr lang="en-US" altLang="ko-KR" sz="900">
                <a:latin typeface="Arial" panose="020B0604020202020204" pitchFamily="34" charset="0"/>
                <a:cs typeface="Arial" panose="020B0604020202020204" pitchFamily="34" charset="0"/>
              </a:rPr>
              <a:t>~ 12</a:t>
            </a:r>
            <a:r>
              <a:rPr lang="ko-KR" altLang="en-US" sz="900">
                <a:latin typeface="Arial" panose="020B0604020202020204" pitchFamily="34" charset="0"/>
                <a:cs typeface="Arial" panose="020B0604020202020204" pitchFamily="34" charset="0"/>
              </a:rPr>
              <a:t>개월 이상 경과된 매출채권이나 거래처와의 분쟁 등으로 회수가능성이 낮은 잔액이 존재하여 </a:t>
            </a:r>
            <a:r>
              <a:rPr lang="en-US" altLang="ko-KR" sz="900">
                <a:latin typeface="Arial" panose="020B0604020202020204" pitchFamily="34" charset="0"/>
                <a:cs typeface="Arial" panose="020B0604020202020204" pitchFamily="34" charset="0"/>
              </a:rPr>
              <a:t>1,691</a:t>
            </a:r>
            <a:r>
              <a:rPr lang="ko-KR" altLang="en-US" sz="900">
                <a:latin typeface="Arial" panose="020B0604020202020204" pitchFamily="34" charset="0"/>
                <a:cs typeface="Arial" panose="020B0604020202020204" pitchFamily="34" charset="0"/>
              </a:rPr>
              <a:t>백만원을 개별평가 대손설정액으로 준용하였으며</a:t>
            </a:r>
            <a:r>
              <a:rPr lang="en-US" altLang="ko-KR" sz="900">
                <a:latin typeface="Arial" panose="020B0604020202020204" pitchFamily="34" charset="0"/>
                <a:cs typeface="Arial" panose="020B0604020202020204" pitchFamily="34" charset="0"/>
              </a:rPr>
              <a:t>, 12</a:t>
            </a:r>
            <a:r>
              <a:rPr lang="ko-KR" altLang="en-US" sz="900">
                <a:latin typeface="Arial" panose="020B0604020202020204" pitchFamily="34" charset="0"/>
                <a:cs typeface="Arial" panose="020B0604020202020204" pitchFamily="34" charset="0"/>
              </a:rPr>
              <a:t>개월 경과 채권 중 </a:t>
            </a:r>
            <a:r>
              <a:rPr lang="en-US" altLang="ko-KR" sz="900">
                <a:latin typeface="Arial" panose="020B0604020202020204" pitchFamily="34" charset="0"/>
                <a:cs typeface="Arial" panose="020B0604020202020204" pitchFamily="34" charset="0"/>
              </a:rPr>
              <a:t>11</a:t>
            </a:r>
            <a:r>
              <a:rPr lang="ko-KR" altLang="en-US" sz="900">
                <a:latin typeface="Arial" panose="020B0604020202020204" pitchFamily="34" charset="0"/>
                <a:cs typeface="Arial" panose="020B0604020202020204" pitchFamily="34" charset="0"/>
              </a:rPr>
              <a:t>백만원이 누락되어 추가로 </a:t>
            </a:r>
            <a:r>
              <a:rPr lang="ko-KR" altLang="en-US" sz="900" err="1">
                <a:latin typeface="Arial" panose="020B0604020202020204" pitchFamily="34" charset="0"/>
                <a:cs typeface="Arial" panose="020B0604020202020204" pitchFamily="34" charset="0"/>
              </a:rPr>
              <a:t>실사조정함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p:txBody>
      </p:sp>
      <p:graphicFrame>
        <p:nvGraphicFramePr>
          <p:cNvPr id="2" name="표 1">
            <a:extLst>
              <a:ext uri="{FF2B5EF4-FFF2-40B4-BE49-F238E27FC236}">
                <a16:creationId xmlns:a16="http://schemas.microsoft.com/office/drawing/2014/main" id="{6357C0C4-50FC-4D45-A2D0-B8E7A90A8F63}"/>
              </a:ext>
            </a:extLst>
          </p:cNvPr>
          <p:cNvGraphicFramePr>
            <a:graphicFrameLocks noGrp="1"/>
          </p:cNvGraphicFramePr>
          <p:nvPr>
            <p:extLst>
              <p:ext uri="{D42A27DB-BD31-4B8C-83A1-F6EECF244321}">
                <p14:modId xmlns:p14="http://schemas.microsoft.com/office/powerpoint/2010/main" val="4093596702"/>
              </p:ext>
            </p:extLst>
          </p:nvPr>
        </p:nvGraphicFramePr>
        <p:xfrm>
          <a:off x="601200" y="1535715"/>
          <a:ext cx="3981598" cy="1571625"/>
        </p:xfrm>
        <a:graphic>
          <a:graphicData uri="http://schemas.openxmlformats.org/drawingml/2006/table">
            <a:tbl>
              <a:tblPr/>
              <a:tblGrid>
                <a:gridCol w="253156">
                  <a:extLst>
                    <a:ext uri="{9D8B030D-6E8A-4147-A177-3AD203B41FA5}">
                      <a16:colId xmlns:a16="http://schemas.microsoft.com/office/drawing/2014/main" val="423518910"/>
                    </a:ext>
                  </a:extLst>
                </a:gridCol>
                <a:gridCol w="352069">
                  <a:extLst>
                    <a:ext uri="{9D8B030D-6E8A-4147-A177-3AD203B41FA5}">
                      <a16:colId xmlns:a16="http://schemas.microsoft.com/office/drawing/2014/main" val="2302134261"/>
                    </a:ext>
                  </a:extLst>
                </a:gridCol>
                <a:gridCol w="605225">
                  <a:extLst>
                    <a:ext uri="{9D8B030D-6E8A-4147-A177-3AD203B41FA5}">
                      <a16:colId xmlns:a16="http://schemas.microsoft.com/office/drawing/2014/main" val="4222760141"/>
                    </a:ext>
                  </a:extLst>
                </a:gridCol>
                <a:gridCol w="683681">
                  <a:extLst>
                    <a:ext uri="{9D8B030D-6E8A-4147-A177-3AD203B41FA5}">
                      <a16:colId xmlns:a16="http://schemas.microsoft.com/office/drawing/2014/main" val="3177934535"/>
                    </a:ext>
                  </a:extLst>
                </a:gridCol>
                <a:gridCol w="706096">
                  <a:extLst>
                    <a:ext uri="{9D8B030D-6E8A-4147-A177-3AD203B41FA5}">
                      <a16:colId xmlns:a16="http://schemas.microsoft.com/office/drawing/2014/main" val="4287796301"/>
                    </a:ext>
                  </a:extLst>
                </a:gridCol>
                <a:gridCol w="764938">
                  <a:extLst>
                    <a:ext uri="{9D8B030D-6E8A-4147-A177-3AD203B41FA5}">
                      <a16:colId xmlns:a16="http://schemas.microsoft.com/office/drawing/2014/main" val="4254621917"/>
                    </a:ext>
                  </a:extLst>
                </a:gridCol>
                <a:gridCol w="616433">
                  <a:extLst>
                    <a:ext uri="{9D8B030D-6E8A-4147-A177-3AD203B41FA5}">
                      <a16:colId xmlns:a16="http://schemas.microsoft.com/office/drawing/2014/main" val="259615423"/>
                    </a:ext>
                  </a:extLst>
                </a:gridCol>
              </a:tblGrid>
              <a:tr h="142875">
                <a:tc gridSpan="3">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rPr>
                        <a:t>Account Receivable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lnL w="12700" cmpd="sng">
                      <a:noFill/>
                      <a:prstDash val="solid"/>
                    </a:lnL>
                  </a:tcPr>
                </a:tc>
                <a:tc hMerge="1">
                  <a:txBody>
                    <a:bodyPr/>
                    <a:lstStyle/>
                    <a:p>
                      <a:pPr latinLnBrk="1"/>
                      <a:endParaRPr lang="ko-KR" altLang="en-US"/>
                    </a:p>
                  </a:txBody>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882100196"/>
                  </a:ext>
                </a:extLst>
              </a:tr>
              <a:tr h="142875">
                <a:tc gridSpan="2">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algn="l" rtl="0" fontAlgn="ctr"/>
                      <a:endParaRPr lang="ko-KR" altLang="en-US" sz="900" b="1" i="0" u="none" strike="noStrike">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07470821"/>
                  </a:ext>
                </a:extLst>
              </a:tr>
              <a:tr h="142875">
                <a:tc gridSpan="3">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KRW m,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일</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w="12700" cmpd="sng">
                      <a:noFill/>
                      <a:prstDash val="solid"/>
                    </a:lnL>
                    <a:lnT w="12700" cmpd="sng">
                      <a:noFill/>
                      <a:prstDash val="solid"/>
                    </a:lnT>
                  </a:tcPr>
                </a:tc>
                <a:tc hMerge="1">
                  <a:txBody>
                    <a:bodyPr/>
                    <a:lstStyle/>
                    <a:p>
                      <a:pPr latinLnBrk="1"/>
                      <a:endParaRPr lang="ko-KR" altLang="en-US"/>
                    </a:p>
                  </a:txBody>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Apr-30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95331015"/>
                  </a:ext>
                </a:extLst>
              </a:tr>
              <a:tr h="142875">
                <a:tc gridSpan="3">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매출채권</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lnL w="12700" cmpd="sng">
                      <a:noFill/>
                      <a:prstDash val="solid"/>
                    </a:lnL>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18,742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12,521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8,008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7,510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955901960"/>
                  </a:ext>
                </a:extLst>
              </a:tr>
              <a:tr h="142875">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latinLnBrk="1"/>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전자결제채권</a:t>
                      </a:r>
                      <a:endParaRPr lang="ko-KR" altLang="en-US"/>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전자결제채권</a:t>
                      </a:r>
                    </a:p>
                  </a:txBody>
                  <a:tcPr marL="9525" marR="9525" marT="9525"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939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958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688935410"/>
                  </a:ext>
                </a:extLst>
              </a:tr>
              <a:tr h="142875">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latinLnBrk="1"/>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외상매출금</a:t>
                      </a:r>
                      <a:endParaRPr lang="ko-KR" altLang="en-US"/>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외상매출금</a:t>
                      </a:r>
                    </a:p>
                  </a:txBody>
                  <a:tcPr marL="9525" marR="9525"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22,297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13,086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8,001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7,306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74812991"/>
                  </a:ext>
                </a:extLst>
              </a:tr>
              <a:tr h="142875">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latinLnBrk="1"/>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대손충당금</a:t>
                      </a:r>
                      <a:endParaRPr lang="ko-KR" altLang="en-US"/>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대손충당금</a:t>
                      </a:r>
                    </a:p>
                  </a:txBody>
                  <a:tcPr marL="9525" marR="9525"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(4,598)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(1,614)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71461109"/>
                  </a:ext>
                </a:extLst>
              </a:tr>
              <a:tr h="142875">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latinLnBrk="1"/>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받을어음</a:t>
                      </a:r>
                      <a:endParaRPr lang="ko-KR" altLang="en-US"/>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받을어음</a:t>
                      </a:r>
                    </a:p>
                  </a:txBody>
                  <a:tcPr marL="9525" marR="9525" marT="9525"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11773322"/>
                  </a:ext>
                </a:extLst>
              </a:tr>
              <a:tr h="142875">
                <a:tc gridSpan="3">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AR Turnover</a:t>
                      </a:r>
                      <a:r>
                        <a:rPr lang="en-US" altLang="ko-KR" sz="900" b="1"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en-US" sz="900" b="1"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lnL w="12700" cmpd="sng">
                      <a:noFill/>
                      <a:prstDash val="solid"/>
                    </a:lnL>
                    <a:lnT w="6350" cap="flat" cmpd="sng" algn="ctr">
                      <a:solidFill>
                        <a:srgbClr val="00338D"/>
                      </a:solidFill>
                      <a:prstDash val="solid"/>
                      <a:round/>
                      <a:headEnd type="none" w="med" len="med"/>
                      <a:tailEnd type="none" w="med" len="med"/>
                    </a:lnT>
                  </a:tcPr>
                </a:tc>
                <a:tc hMerge="1">
                  <a:txBody>
                    <a:bodyPr/>
                    <a:lstStyle/>
                    <a:p>
                      <a:pPr latinLnBrk="1"/>
                      <a:endParaRPr lang="ko-KR" altLang="en-US"/>
                    </a:p>
                  </a:txBody>
                  <a:tcPr/>
                </a:tc>
                <a:tc>
                  <a:txBody>
                    <a:bodyPr/>
                    <a:lstStyle/>
                    <a:p>
                      <a:pPr algn="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79086490"/>
                  </a:ext>
                </a:extLst>
              </a:tr>
              <a:tr h="142875">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latinLnBrk="1"/>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회전율</a:t>
                      </a:r>
                      <a:endParaRPr lang="ko-KR" altLang="en-US"/>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회전율</a:t>
                      </a:r>
                    </a:p>
                  </a:txBody>
                  <a:tcPr marL="9525" marR="9525" marT="9525"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782574558"/>
                  </a:ext>
                </a:extLst>
              </a:tr>
              <a:tr h="142875">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latinLnBrk="1"/>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회전기일</a:t>
                      </a:r>
                      <a:endParaRPr lang="ko-KR" altLang="en-US"/>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회전기일</a:t>
                      </a:r>
                    </a:p>
                  </a:txBody>
                  <a:tcPr marL="9525" marR="9525" marT="9525"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96478634"/>
                  </a:ext>
                </a:extLst>
              </a:tr>
            </a:tbl>
          </a:graphicData>
        </a:graphic>
      </p:graphicFrame>
      <p:graphicFrame>
        <p:nvGraphicFramePr>
          <p:cNvPr id="3" name="표 2">
            <a:extLst>
              <a:ext uri="{FF2B5EF4-FFF2-40B4-BE49-F238E27FC236}">
                <a16:creationId xmlns:a16="http://schemas.microsoft.com/office/drawing/2014/main" id="{65D37A3B-A492-42B6-B637-0F4986718FD4}"/>
              </a:ext>
            </a:extLst>
          </p:cNvPr>
          <p:cNvGraphicFramePr>
            <a:graphicFrameLocks noGrp="1"/>
          </p:cNvGraphicFramePr>
          <p:nvPr>
            <p:extLst>
              <p:ext uri="{D42A27DB-BD31-4B8C-83A1-F6EECF244321}">
                <p14:modId xmlns:p14="http://schemas.microsoft.com/office/powerpoint/2010/main" val="4128553782"/>
              </p:ext>
            </p:extLst>
          </p:nvPr>
        </p:nvGraphicFramePr>
        <p:xfrm>
          <a:off x="598134" y="3605412"/>
          <a:ext cx="3977997" cy="975360"/>
        </p:xfrm>
        <a:graphic>
          <a:graphicData uri="http://schemas.openxmlformats.org/drawingml/2006/table">
            <a:tbl>
              <a:tblPr/>
              <a:tblGrid>
                <a:gridCol w="713022">
                  <a:extLst>
                    <a:ext uri="{9D8B030D-6E8A-4147-A177-3AD203B41FA5}">
                      <a16:colId xmlns:a16="http://schemas.microsoft.com/office/drawing/2014/main" val="1051639625"/>
                    </a:ext>
                  </a:extLst>
                </a:gridCol>
                <a:gridCol w="652995">
                  <a:extLst>
                    <a:ext uri="{9D8B030D-6E8A-4147-A177-3AD203B41FA5}">
                      <a16:colId xmlns:a16="http://schemas.microsoft.com/office/drawing/2014/main" val="2659949461"/>
                    </a:ext>
                  </a:extLst>
                </a:gridCol>
                <a:gridCol w="652995">
                  <a:extLst>
                    <a:ext uri="{9D8B030D-6E8A-4147-A177-3AD203B41FA5}">
                      <a16:colId xmlns:a16="http://schemas.microsoft.com/office/drawing/2014/main" val="1270129385"/>
                    </a:ext>
                  </a:extLst>
                </a:gridCol>
                <a:gridCol w="652995">
                  <a:extLst>
                    <a:ext uri="{9D8B030D-6E8A-4147-A177-3AD203B41FA5}">
                      <a16:colId xmlns:a16="http://schemas.microsoft.com/office/drawing/2014/main" val="3905959825"/>
                    </a:ext>
                  </a:extLst>
                </a:gridCol>
                <a:gridCol w="652995">
                  <a:extLst>
                    <a:ext uri="{9D8B030D-6E8A-4147-A177-3AD203B41FA5}">
                      <a16:colId xmlns:a16="http://schemas.microsoft.com/office/drawing/2014/main" val="3039012822"/>
                    </a:ext>
                  </a:extLst>
                </a:gridCol>
                <a:gridCol w="652995">
                  <a:extLst>
                    <a:ext uri="{9D8B030D-6E8A-4147-A177-3AD203B41FA5}">
                      <a16:colId xmlns:a16="http://schemas.microsoft.com/office/drawing/2014/main" val="2186247247"/>
                    </a:ext>
                  </a:extLst>
                </a:gridCol>
              </a:tblGrid>
              <a:tr h="121406">
                <a:tc>
                  <a:txBody>
                    <a:bodyPr/>
                    <a:lstStyle/>
                    <a:p>
                      <a:pPr algn="l" rtl="0" fontAlgn="ct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~3</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~6</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~12</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개월</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12</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개월</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평가 전 금액</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862856505"/>
                  </a:ext>
                </a:extLst>
              </a:tr>
              <a:tr h="121406">
                <a:tc>
                  <a:txBody>
                    <a:bodyPr/>
                    <a:lstStyle/>
                    <a:p>
                      <a:pPr algn="l"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YES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1,478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285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250 </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2,012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525002355"/>
                  </a:ext>
                </a:extLst>
              </a:tr>
              <a:tr h="121406">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리바이스</a:t>
                      </a:r>
                      <a:endParaRPr lang="ko-KR" altLang="en-US" sz="800" b="0" i="0" u="none" strike="noStrike" baseline="3000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954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472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ys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 </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226 </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1,688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88274045"/>
                  </a:ext>
                </a:extLst>
              </a:tr>
              <a:tr h="121406">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리테일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842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ys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 </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 </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1,018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04816515"/>
                  </a:ext>
                </a:extLst>
              </a:tr>
              <a:tr h="121406">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보디가드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1,528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161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ys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144 </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1,833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07770778"/>
                  </a:ext>
                </a:extLst>
              </a:tr>
              <a:tr h="121406">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온라인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ys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35777095"/>
                  </a:ext>
                </a:extLst>
              </a:tr>
              <a:tr h="121406">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유통</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1,183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ys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 </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1,185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75592995"/>
                  </a:ext>
                </a:extLst>
              </a:tr>
              <a:tr h="121406">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5,999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1,050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462 </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240 </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7,750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88310580"/>
                  </a:ext>
                </a:extLst>
              </a:tr>
            </a:tbl>
          </a:graphicData>
        </a:graphic>
      </p:graphicFrame>
      <p:sp>
        <p:nvSpPr>
          <p:cNvPr id="11" name="TextBox 10">
            <a:extLst>
              <a:ext uri="{FF2B5EF4-FFF2-40B4-BE49-F238E27FC236}">
                <a16:creationId xmlns:a16="http://schemas.microsoft.com/office/drawing/2014/main" id="{80428131-6805-4CD5-A790-1DB474D05528}"/>
              </a:ext>
            </a:extLst>
          </p:cNvPr>
          <p:cNvSpPr txBox="1"/>
          <p:nvPr/>
        </p:nvSpPr>
        <p:spPr>
          <a:xfrm>
            <a:off x="601200" y="3145382"/>
            <a:ext cx="4002691" cy="123111"/>
          </a:xfrm>
          <a:prstGeom prst="rect">
            <a:avLst/>
          </a:prstGeom>
          <a:noFill/>
        </p:spPr>
        <p:txBody>
          <a:bodyPr wrap="square" lIns="0" tIns="0" rIns="0" bIns="0">
            <a:spAutoFit/>
          </a:bodyPr>
          <a:lstStyle/>
          <a:p>
            <a:r>
              <a:rPr lang="en-US" altLang="ko-KR" sz="800">
                <a:solidFill>
                  <a:srgbClr val="000000"/>
                </a:solidFill>
                <a:latin typeface="Arial" panose="020B0604020202020204" pitchFamily="34" charset="0"/>
                <a:ea typeface="맑은 고딕"/>
                <a:cs typeface="Arial" panose="020B0604020202020204" pitchFamily="34" charset="0"/>
              </a:rPr>
              <a:t>Note 1: 2022</a:t>
            </a:r>
            <a:r>
              <a:rPr lang="ko-KR" altLang="en-US" sz="800">
                <a:solidFill>
                  <a:srgbClr val="000000"/>
                </a:solidFill>
                <a:latin typeface="Arial" panose="020B0604020202020204" pitchFamily="34" charset="0"/>
                <a:ea typeface="맑은 고딕"/>
                <a:cs typeface="Arial" panose="020B0604020202020204" pitchFamily="34" charset="0"/>
              </a:rPr>
              <a:t>년 </a:t>
            </a:r>
            <a:r>
              <a:rPr lang="en-US" altLang="ko-KR" sz="800">
                <a:solidFill>
                  <a:srgbClr val="000000"/>
                </a:solidFill>
                <a:latin typeface="Arial" panose="020B0604020202020204" pitchFamily="34" charset="0"/>
                <a:ea typeface="맑은 고딕"/>
                <a:cs typeface="Arial" panose="020B0604020202020204" pitchFamily="34" charset="0"/>
              </a:rPr>
              <a:t>Turnover</a:t>
            </a:r>
            <a:r>
              <a:rPr lang="ko-KR" altLang="en-US" sz="800">
                <a:solidFill>
                  <a:srgbClr val="000000"/>
                </a:solidFill>
                <a:latin typeface="Arial" panose="020B0604020202020204" pitchFamily="34" charset="0"/>
                <a:ea typeface="맑은 고딕"/>
                <a:cs typeface="Arial" panose="020B0604020202020204" pitchFamily="34" charset="0"/>
              </a:rPr>
              <a:t>는 </a:t>
            </a:r>
            <a:r>
              <a:rPr lang="en-US" altLang="ko-KR" sz="800">
                <a:solidFill>
                  <a:srgbClr val="000000"/>
                </a:solidFill>
                <a:latin typeface="Arial" panose="020B0604020202020204" pitchFamily="34" charset="0"/>
                <a:ea typeface="맑은 고딕"/>
                <a:cs typeface="Arial" panose="020B0604020202020204" pitchFamily="34" charset="0"/>
              </a:rPr>
              <a:t>4</a:t>
            </a:r>
            <a:r>
              <a:rPr lang="ko-KR" altLang="en-US" sz="800">
                <a:solidFill>
                  <a:srgbClr val="000000"/>
                </a:solidFill>
                <a:latin typeface="Arial" panose="020B0604020202020204" pitchFamily="34" charset="0"/>
                <a:ea typeface="맑은 고딕"/>
                <a:cs typeface="Arial" panose="020B0604020202020204" pitchFamily="34" charset="0"/>
              </a:rPr>
              <a:t>월 기준 매출액을 연환산하여 산정함</a:t>
            </a:r>
            <a:endParaRPr lang="en-US" altLang="ko-KR" sz="800">
              <a:solidFill>
                <a:srgbClr val="000000"/>
              </a:solidFill>
              <a:latin typeface="Arial" panose="020B0604020202020204" pitchFamily="34" charset="0"/>
              <a:ea typeface="맑은 고딕"/>
              <a:cs typeface="Arial" panose="020B0604020202020204" pitchFamily="34" charset="0"/>
            </a:endParaRPr>
          </a:p>
        </p:txBody>
      </p:sp>
      <p:graphicFrame>
        <p:nvGraphicFramePr>
          <p:cNvPr id="4" name="표 3">
            <a:extLst>
              <a:ext uri="{FF2B5EF4-FFF2-40B4-BE49-F238E27FC236}">
                <a16:creationId xmlns:a16="http://schemas.microsoft.com/office/drawing/2014/main" id="{3BE5CFF6-5454-4C66-AF93-B32396FEA601}"/>
              </a:ext>
            </a:extLst>
          </p:cNvPr>
          <p:cNvGraphicFramePr>
            <a:graphicFrameLocks noGrp="1"/>
          </p:cNvGraphicFramePr>
          <p:nvPr>
            <p:extLst>
              <p:ext uri="{D42A27DB-BD31-4B8C-83A1-F6EECF244321}">
                <p14:modId xmlns:p14="http://schemas.microsoft.com/office/powerpoint/2010/main" val="1663771756"/>
              </p:ext>
            </p:extLst>
          </p:nvPr>
        </p:nvGraphicFramePr>
        <p:xfrm>
          <a:off x="5115600" y="3727972"/>
          <a:ext cx="3978000" cy="1000125"/>
        </p:xfrm>
        <a:graphic>
          <a:graphicData uri="http://schemas.openxmlformats.org/drawingml/2006/table">
            <a:tbl>
              <a:tblPr/>
              <a:tblGrid>
                <a:gridCol w="2369714">
                  <a:extLst>
                    <a:ext uri="{9D8B030D-6E8A-4147-A177-3AD203B41FA5}">
                      <a16:colId xmlns:a16="http://schemas.microsoft.com/office/drawing/2014/main" val="2265827948"/>
                    </a:ext>
                  </a:extLst>
                </a:gridCol>
                <a:gridCol w="1608286">
                  <a:extLst>
                    <a:ext uri="{9D8B030D-6E8A-4147-A177-3AD203B41FA5}">
                      <a16:colId xmlns:a16="http://schemas.microsoft.com/office/drawing/2014/main" val="2008685111"/>
                    </a:ext>
                  </a:extLst>
                </a:gridCol>
              </a:tblGrid>
              <a:tr h="142875">
                <a:tc>
                  <a:txBody>
                    <a:bodyPr/>
                    <a:lstStyle/>
                    <a:p>
                      <a:pPr algn="l" rtl="0"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개별평가 대손충당금</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666232607"/>
                  </a:ext>
                </a:extLst>
              </a:tr>
              <a:tr h="142875">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준직영점 매장 회계처리 오류</a:t>
                      </a:r>
                      <a:r>
                        <a:rPr lang="en-US" altLang="ko-KR" sz="800" b="0" i="0" u="none" strike="noStrike" baseline="30000">
                          <a:solidFill>
                            <a:srgbClr val="000000"/>
                          </a:solidFill>
                          <a:effectLst/>
                          <a:latin typeface="맑은 고딕" panose="020B0503020000020004" pitchFamily="50" charset="-127"/>
                          <a:ea typeface="맑은 고딕" panose="020B0503020000020004" pitchFamily="50" charset="-127"/>
                        </a:rPr>
                        <a:t>1</a:t>
                      </a:r>
                      <a:endParaRPr lang="ko-KR" altLang="en-US" sz="800" b="0" i="0" u="none" strike="noStrike" baseline="3000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877124904"/>
                  </a:ext>
                </a:extLst>
              </a:tr>
              <a:tr h="142875">
                <a:tc>
                  <a:txBody>
                    <a:bodyPr/>
                    <a:lstStyle/>
                    <a:p>
                      <a:pPr algn="l"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12</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개월 이상 연체 및 무담보</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63473112"/>
                  </a:ext>
                </a:extLst>
              </a:tr>
              <a:tr h="142875">
                <a:tc>
                  <a:txBody>
                    <a:bodyPr/>
                    <a:lstStyle/>
                    <a:p>
                      <a:pPr algn="l"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6</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개월 이상 연체 및 무담보</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846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68756399"/>
                  </a:ext>
                </a:extLst>
              </a:tr>
              <a:tr h="142875">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철수예정매장</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19896700"/>
                  </a:ext>
                </a:extLst>
              </a:tr>
              <a:tr h="142875">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폐점매장</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264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147554"/>
                  </a:ext>
                </a:extLst>
              </a:tr>
              <a:tr h="142875">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개별평가 대손충당금 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1,703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89390829"/>
                  </a:ext>
                </a:extLst>
              </a:tr>
            </a:tbl>
          </a:graphicData>
        </a:graphic>
      </p:graphicFrame>
      <p:sp>
        <p:nvSpPr>
          <p:cNvPr id="20" name="TextBox 19">
            <a:extLst>
              <a:ext uri="{FF2B5EF4-FFF2-40B4-BE49-F238E27FC236}">
                <a16:creationId xmlns:a16="http://schemas.microsoft.com/office/drawing/2014/main" id="{D6C5AF08-65D9-4A2C-BD5B-4F61D8FBBAEE}"/>
              </a:ext>
            </a:extLst>
          </p:cNvPr>
          <p:cNvSpPr txBox="1"/>
          <p:nvPr/>
        </p:nvSpPr>
        <p:spPr>
          <a:xfrm>
            <a:off x="5115600" y="4763274"/>
            <a:ext cx="4156707" cy="123111"/>
          </a:xfrm>
          <a:prstGeom prst="rect">
            <a:avLst/>
          </a:prstGeom>
          <a:noFill/>
        </p:spPr>
        <p:txBody>
          <a:bodyPr wrap="square" lIns="0" tIns="0" rIns="0" bIns="0">
            <a:spAutoFit/>
          </a:bodyPr>
          <a:lstStyle/>
          <a:p>
            <a:r>
              <a:rPr lang="en-US" altLang="ko-KR" sz="800">
                <a:solidFill>
                  <a:srgbClr val="000000"/>
                </a:solidFill>
                <a:latin typeface="Arial" panose="020B0604020202020204" pitchFamily="34" charset="0"/>
                <a:ea typeface="맑은 고딕"/>
                <a:cs typeface="Arial" panose="020B0604020202020204" pitchFamily="34" charset="0"/>
              </a:rPr>
              <a:t>Note 1: </a:t>
            </a:r>
            <a:r>
              <a:rPr lang="ko-KR" altLang="en-US" sz="800" err="1">
                <a:solidFill>
                  <a:srgbClr val="000000"/>
                </a:solidFill>
                <a:latin typeface="Arial" panose="020B0604020202020204" pitchFamily="34" charset="0"/>
                <a:ea typeface="맑은 고딕"/>
                <a:cs typeface="Arial" panose="020B0604020202020204" pitchFamily="34" charset="0"/>
              </a:rPr>
              <a:t>준직영점</a:t>
            </a:r>
            <a:r>
              <a:rPr lang="ko-KR" altLang="en-US" sz="800">
                <a:solidFill>
                  <a:srgbClr val="000000"/>
                </a:solidFill>
                <a:latin typeface="Arial" panose="020B0604020202020204" pitchFamily="34" charset="0"/>
                <a:ea typeface="맑은 고딕"/>
                <a:cs typeface="Arial" panose="020B0604020202020204" pitchFamily="34" charset="0"/>
              </a:rPr>
              <a:t> 매장의 판매금액에 중간관리자 인건비와 판매수수료가 포함되어 제외함</a:t>
            </a:r>
            <a:endParaRPr lang="en-US" altLang="ko-KR" sz="800">
              <a:solidFill>
                <a:srgbClr val="000000"/>
              </a:solidFill>
              <a:highlight>
                <a:srgbClr val="FFFF00"/>
              </a:highlight>
              <a:latin typeface="Arial" panose="020B0604020202020204" pitchFamily="34" charset="0"/>
              <a:ea typeface="맑은 고딕"/>
              <a:cs typeface="Arial" panose="020B0604020202020204" pitchFamily="34" charset="0"/>
            </a:endParaRPr>
          </a:p>
        </p:txBody>
      </p:sp>
      <p:sp>
        <p:nvSpPr>
          <p:cNvPr id="17" name="TextBox 16">
            <a:extLst>
              <a:ext uri="{FF2B5EF4-FFF2-40B4-BE49-F238E27FC236}">
                <a16:creationId xmlns:a16="http://schemas.microsoft.com/office/drawing/2014/main" id="{2F299BE5-F1F9-4D5B-A899-714ED08323C8}"/>
              </a:ext>
            </a:extLst>
          </p:cNvPr>
          <p:cNvSpPr txBox="1"/>
          <p:nvPr/>
        </p:nvSpPr>
        <p:spPr>
          <a:xfrm>
            <a:off x="598132" y="3433021"/>
            <a:ext cx="2813119" cy="138499"/>
          </a:xfrm>
          <a:prstGeom prst="rect">
            <a:avLst/>
          </a:prstGeom>
          <a:noFill/>
        </p:spPr>
        <p:txBody>
          <a:bodyPr wrap="square" lIns="0" tIns="0" rIns="0" bIns="0" rtlCol="0">
            <a:spAutoFit/>
          </a:bodyPr>
          <a:lstStyle/>
          <a:p>
            <a:pPr>
              <a:spcBef>
                <a:spcPts val="100"/>
              </a:spcBef>
            </a:pPr>
            <a:r>
              <a:rPr lang="en-US" altLang="ko-KR" sz="900" b="1" u="sng">
                <a:latin typeface="Arial" panose="020B0604020202020204" pitchFamily="34" charset="0"/>
                <a:ea typeface="+mj-ea"/>
                <a:cs typeface="Arial" panose="020B0604020202020204" pitchFamily="34" charset="0"/>
              </a:rPr>
              <a:t>&lt;</a:t>
            </a:r>
            <a:r>
              <a:rPr lang="ko-KR" altLang="en-US" sz="900" b="1" u="sng">
                <a:latin typeface="Arial" panose="020B0604020202020204" pitchFamily="34" charset="0"/>
                <a:ea typeface="+mj-ea"/>
                <a:cs typeface="Arial" panose="020B0604020202020204" pitchFamily="34" charset="0"/>
              </a:rPr>
              <a:t>매출채권 연령분석</a:t>
            </a:r>
            <a:r>
              <a:rPr lang="en-US" altLang="ko-KR" sz="900" b="1" u="sng">
                <a:latin typeface="Arial" panose="020B0604020202020204" pitchFamily="34" charset="0"/>
                <a:ea typeface="+mj-ea"/>
                <a:cs typeface="Arial" panose="020B0604020202020204" pitchFamily="34" charset="0"/>
              </a:rPr>
              <a:t>&gt;</a:t>
            </a:r>
          </a:p>
        </p:txBody>
      </p:sp>
      <p:sp>
        <p:nvSpPr>
          <p:cNvPr id="25" name="직사각형 24">
            <a:extLst>
              <a:ext uri="{FF2B5EF4-FFF2-40B4-BE49-F238E27FC236}">
                <a16:creationId xmlns:a16="http://schemas.microsoft.com/office/drawing/2014/main" id="{09AA1049-C440-48A9-A030-60ED34794C9E}"/>
              </a:ext>
            </a:extLst>
          </p:cNvPr>
          <p:cNvSpPr/>
          <p:nvPr/>
        </p:nvSpPr>
        <p:spPr>
          <a:xfrm>
            <a:off x="5121654" y="4586800"/>
            <a:ext cx="3974935" cy="150424"/>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119">
            <a:extLst>
              <a:ext uri="{FF2B5EF4-FFF2-40B4-BE49-F238E27FC236}">
                <a16:creationId xmlns:a16="http://schemas.microsoft.com/office/drawing/2014/main" id="{F972DC2A-58BC-452B-A313-1E7CD3D2AA01}"/>
              </a:ext>
            </a:extLst>
          </p:cNvPr>
          <p:cNvSpPr/>
          <p:nvPr/>
        </p:nvSpPr>
        <p:spPr bwMode="auto">
          <a:xfrm>
            <a:off x="2353189" y="132891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29" name="직사각형 119">
            <a:extLst>
              <a:ext uri="{FF2B5EF4-FFF2-40B4-BE49-F238E27FC236}">
                <a16:creationId xmlns:a16="http://schemas.microsoft.com/office/drawing/2014/main" id="{B29BD996-98A6-4A33-9AC5-259DB83D2FC2}"/>
              </a:ext>
            </a:extLst>
          </p:cNvPr>
          <p:cNvSpPr/>
          <p:nvPr/>
        </p:nvSpPr>
        <p:spPr bwMode="auto">
          <a:xfrm>
            <a:off x="2350267" y="3393901"/>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회사제시자료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23" name="직사각형 22">
            <a:extLst>
              <a:ext uri="{FF2B5EF4-FFF2-40B4-BE49-F238E27FC236}">
                <a16:creationId xmlns:a16="http://schemas.microsoft.com/office/drawing/2014/main" id="{375F1683-D5ED-45A4-BCBB-433E8B2A2B96}"/>
              </a:ext>
            </a:extLst>
          </p:cNvPr>
          <p:cNvSpPr/>
          <p:nvPr/>
        </p:nvSpPr>
        <p:spPr>
          <a:xfrm>
            <a:off x="3263895" y="3605871"/>
            <a:ext cx="664626" cy="987716"/>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EF887E86-C27D-4D0D-8CE9-BE0454082436}"/>
              </a:ext>
            </a:extLst>
          </p:cNvPr>
          <p:cNvSpPr/>
          <p:nvPr/>
        </p:nvSpPr>
        <p:spPr>
          <a:xfrm>
            <a:off x="3995738" y="2393608"/>
            <a:ext cx="580396" cy="144000"/>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순서도: 연결자 36">
            <a:extLst>
              <a:ext uri="{FF2B5EF4-FFF2-40B4-BE49-F238E27FC236}">
                <a16:creationId xmlns:a16="http://schemas.microsoft.com/office/drawing/2014/main" id="{B1C68E00-1D2F-492C-A499-5FA41C47B184}"/>
              </a:ext>
            </a:extLst>
          </p:cNvPr>
          <p:cNvSpPr/>
          <p:nvPr/>
        </p:nvSpPr>
        <p:spPr bwMode="auto">
          <a:xfrm>
            <a:off x="3955518" y="233497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38" name="순서도: 연결자 37">
            <a:extLst>
              <a:ext uri="{FF2B5EF4-FFF2-40B4-BE49-F238E27FC236}">
                <a16:creationId xmlns:a16="http://schemas.microsoft.com/office/drawing/2014/main" id="{3B0B45CD-C831-422A-BDB5-51CF8A316AFB}"/>
              </a:ext>
            </a:extLst>
          </p:cNvPr>
          <p:cNvSpPr/>
          <p:nvPr/>
        </p:nvSpPr>
        <p:spPr bwMode="auto">
          <a:xfrm>
            <a:off x="3218524" y="350176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39" name="TextBox 38">
            <a:extLst>
              <a:ext uri="{FF2B5EF4-FFF2-40B4-BE49-F238E27FC236}">
                <a16:creationId xmlns:a16="http://schemas.microsoft.com/office/drawing/2014/main" id="{5EF0B5FA-ECFD-48BE-A27F-529019E6EB2D}"/>
              </a:ext>
            </a:extLst>
          </p:cNvPr>
          <p:cNvSpPr txBox="1"/>
          <p:nvPr/>
        </p:nvSpPr>
        <p:spPr>
          <a:xfrm>
            <a:off x="576898" y="5248130"/>
            <a:ext cx="4010342" cy="887422"/>
          </a:xfrm>
          <a:prstGeom prst="rect">
            <a:avLst/>
          </a:prstGeom>
          <a:noFill/>
        </p:spPr>
        <p:txBody>
          <a:bodyPr wrap="square" lIns="0" tIns="0" rIns="0" bIns="0" rtlCol="0">
            <a:spAutoFit/>
          </a:bodyPr>
          <a:lstStyle/>
          <a:p>
            <a:pPr>
              <a:spcBef>
                <a:spcPts val="100"/>
              </a:spcBef>
            </a:pPr>
            <a:r>
              <a:rPr lang="en-US" altLang="ko-KR" sz="800" i="1">
                <a:latin typeface="Arial" panose="020B0604020202020204" pitchFamily="34" charset="0"/>
                <a:ea typeface="+mj-ea"/>
                <a:cs typeface="Arial" panose="020B0604020202020204" pitchFamily="34" charset="0"/>
              </a:rPr>
              <a:t>[Limitation]</a:t>
            </a:r>
          </a:p>
          <a:p>
            <a:pPr>
              <a:spcBef>
                <a:spcPts val="100"/>
              </a:spcBef>
            </a:pPr>
            <a:r>
              <a:rPr lang="en-US" altLang="ko-KR" sz="800" i="1">
                <a:latin typeface="Arial" panose="020B0604020202020204" pitchFamily="34" charset="0"/>
                <a:ea typeface="+mj-ea"/>
                <a:cs typeface="Arial" panose="020B0604020202020204" pitchFamily="34" charset="0"/>
              </a:rPr>
              <a:t>1. 2022</a:t>
            </a:r>
            <a:r>
              <a:rPr lang="ko-KR" altLang="en-US" sz="800" i="1">
                <a:latin typeface="Arial" panose="020B0604020202020204" pitchFamily="34" charset="0"/>
                <a:ea typeface="+mj-ea"/>
                <a:cs typeface="Arial" panose="020B0604020202020204" pitchFamily="34" charset="0"/>
              </a:rPr>
              <a:t>년은 </a:t>
            </a:r>
            <a:r>
              <a:rPr lang="en-US" altLang="ko-KR" sz="800" i="1">
                <a:latin typeface="Arial" panose="020B0604020202020204" pitchFamily="34" charset="0"/>
                <a:ea typeface="+mj-ea"/>
                <a:cs typeface="Arial" panose="020B0604020202020204" pitchFamily="34" charset="0"/>
              </a:rPr>
              <a:t>4</a:t>
            </a:r>
            <a:r>
              <a:rPr lang="ko-KR" altLang="en-US" sz="800" i="1">
                <a:latin typeface="Arial" panose="020B0604020202020204" pitchFamily="34" charset="0"/>
                <a:ea typeface="+mj-ea"/>
                <a:cs typeface="Arial" panose="020B0604020202020204" pitchFamily="34" charset="0"/>
              </a:rPr>
              <a:t>월말 재무제표 금액을 토대로 작성하였음</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기준일의 잔액을 확인하기 위해서는 기준일의 계정 명세서 및 원장 등이 필요하나</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 회사는 보안상 이유로 제공 불가 의사를 표명함</a:t>
            </a:r>
            <a:endParaRPr lang="en-US" altLang="ko-KR" sz="800" i="1">
              <a:latin typeface="Arial" panose="020B0604020202020204" pitchFamily="34" charset="0"/>
              <a:ea typeface="+mj-ea"/>
              <a:cs typeface="Arial" panose="020B0604020202020204" pitchFamily="34" charset="0"/>
            </a:endParaRPr>
          </a:p>
          <a:p>
            <a:pPr>
              <a:spcBef>
                <a:spcPts val="100"/>
              </a:spcBef>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해당 계정에 대한 내용은 회사가 제공한 일부 내용을 토대로 작성하였음</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구체적인 내역을 확인하기 위해서는 계정명세서</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원장 및 인터뷰가 필요하나</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회사는 보안상 이유로 제공 불가의사를 표명하여 제한된 자료를 토대로 증감분석 및 실사조정 수행함</a:t>
            </a:r>
            <a:endParaRPr lang="en-US" altLang="ko-KR" sz="800" i="1">
              <a:latin typeface="Arial" panose="020B0604020202020204" pitchFamily="34" charset="0"/>
              <a:ea typeface="+mj-ea"/>
              <a:cs typeface="Arial" panose="020B0604020202020204" pitchFamily="34" charset="0"/>
            </a:endParaRPr>
          </a:p>
        </p:txBody>
      </p:sp>
      <p:sp>
        <p:nvSpPr>
          <p:cNvPr id="41" name="순서도: 연결자 40">
            <a:extLst>
              <a:ext uri="{FF2B5EF4-FFF2-40B4-BE49-F238E27FC236}">
                <a16:creationId xmlns:a16="http://schemas.microsoft.com/office/drawing/2014/main" id="{4037F4BB-04CF-452F-ACE3-C43C3EE06C85}"/>
              </a:ext>
            </a:extLst>
          </p:cNvPr>
          <p:cNvSpPr/>
          <p:nvPr/>
        </p:nvSpPr>
        <p:spPr bwMode="auto">
          <a:xfrm>
            <a:off x="4999320" y="257997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42" name="직사각형 119">
            <a:extLst>
              <a:ext uri="{FF2B5EF4-FFF2-40B4-BE49-F238E27FC236}">
                <a16:creationId xmlns:a16="http://schemas.microsoft.com/office/drawing/2014/main" id="{5C396639-452C-4822-850D-99D1227AA319}"/>
              </a:ext>
            </a:extLst>
          </p:cNvPr>
          <p:cNvSpPr/>
          <p:nvPr/>
        </p:nvSpPr>
        <p:spPr bwMode="auto">
          <a:xfrm>
            <a:off x="6881063" y="3538893"/>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조사보고서</a:t>
            </a:r>
            <a:r>
              <a:rPr lang="en-US" altLang="ko-KR" sz="800">
                <a:solidFill>
                  <a:prstClr val="black"/>
                </a:solidFill>
                <a:latin typeface="Arial" panose="020B0604020202020204" pitchFamily="34" charset="0"/>
                <a:ea typeface="+mj-ea"/>
                <a:cs typeface="Arial" panose="020B0604020202020204" pitchFamily="34" charset="0"/>
              </a:rPr>
              <a:t>)</a:t>
            </a:r>
          </a:p>
        </p:txBody>
      </p:sp>
      <p:graphicFrame>
        <p:nvGraphicFramePr>
          <p:cNvPr id="43" name="표 42">
            <a:extLst>
              <a:ext uri="{FF2B5EF4-FFF2-40B4-BE49-F238E27FC236}">
                <a16:creationId xmlns:a16="http://schemas.microsoft.com/office/drawing/2014/main" id="{0768F9A0-0E19-4597-BAA7-E42EB93228F7}"/>
              </a:ext>
            </a:extLst>
          </p:cNvPr>
          <p:cNvGraphicFramePr>
            <a:graphicFrameLocks noGrp="1"/>
          </p:cNvGraphicFramePr>
          <p:nvPr>
            <p:extLst>
              <p:ext uri="{D42A27DB-BD31-4B8C-83A1-F6EECF244321}">
                <p14:modId xmlns:p14="http://schemas.microsoft.com/office/powerpoint/2010/main" val="588645287"/>
              </p:ext>
            </p:extLst>
          </p:nvPr>
        </p:nvGraphicFramePr>
        <p:xfrm>
          <a:off x="5115600" y="4958076"/>
          <a:ext cx="3974934" cy="975360"/>
        </p:xfrm>
        <a:graphic>
          <a:graphicData uri="http://schemas.openxmlformats.org/drawingml/2006/table">
            <a:tbl>
              <a:tblPr/>
              <a:tblGrid>
                <a:gridCol w="717084">
                  <a:extLst>
                    <a:ext uri="{9D8B030D-6E8A-4147-A177-3AD203B41FA5}">
                      <a16:colId xmlns:a16="http://schemas.microsoft.com/office/drawing/2014/main" val="1051639625"/>
                    </a:ext>
                  </a:extLst>
                </a:gridCol>
                <a:gridCol w="1085950">
                  <a:extLst>
                    <a:ext uri="{9D8B030D-6E8A-4147-A177-3AD203B41FA5}">
                      <a16:colId xmlns:a16="http://schemas.microsoft.com/office/drawing/2014/main" val="2659949461"/>
                    </a:ext>
                  </a:extLst>
                </a:gridCol>
                <a:gridCol w="1085950">
                  <a:extLst>
                    <a:ext uri="{9D8B030D-6E8A-4147-A177-3AD203B41FA5}">
                      <a16:colId xmlns:a16="http://schemas.microsoft.com/office/drawing/2014/main" val="3039012822"/>
                    </a:ext>
                  </a:extLst>
                </a:gridCol>
                <a:gridCol w="1085950">
                  <a:extLst>
                    <a:ext uri="{9D8B030D-6E8A-4147-A177-3AD203B41FA5}">
                      <a16:colId xmlns:a16="http://schemas.microsoft.com/office/drawing/2014/main" val="2186247247"/>
                    </a:ext>
                  </a:extLst>
                </a:gridCol>
              </a:tblGrid>
              <a:tr h="121406">
                <a:tc>
                  <a:txBody>
                    <a:bodyPr/>
                    <a:lstStyle/>
                    <a:p>
                      <a:pPr algn="l" rtl="0" fontAlgn="ct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평가 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개별평가 대손충당금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개별평가 후</a:t>
                      </a:r>
                    </a:p>
                  </a:txBody>
                  <a:tcPr marL="36000" marR="36000" marT="0" marB="0" anchor="ctr">
                    <a:lnL w="6350" cap="flat" cmpd="sng" algn="ctr">
                      <a:solidFill>
                        <a:srgbClr val="00338D"/>
                      </a:solidFill>
                      <a:prstDash val="sys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862856505"/>
                  </a:ext>
                </a:extLst>
              </a:tr>
              <a:tr h="121406">
                <a:tc>
                  <a:txBody>
                    <a:bodyPr/>
                    <a:lstStyle/>
                    <a:p>
                      <a:pPr algn="l"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YES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1,433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525002355"/>
                  </a:ext>
                </a:extLst>
              </a:tr>
              <a:tr h="121406">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리바이스</a:t>
                      </a:r>
                      <a:endParaRPr lang="ko-KR" altLang="en-US" sz="800" b="0" i="0" u="none" strike="noStrike" baseline="3000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1,688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(626)</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1,063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88274045"/>
                  </a:ext>
                </a:extLst>
              </a:tr>
              <a:tr h="121406">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리테일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1,018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896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04816515"/>
                  </a:ext>
                </a:extLst>
              </a:tr>
              <a:tr h="121406">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보디가드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1,833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(373)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1,460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07770778"/>
                  </a:ext>
                </a:extLst>
              </a:tr>
              <a:tr h="121406">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온라인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35777095"/>
                  </a:ext>
                </a:extLst>
              </a:tr>
              <a:tr h="121406">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유통</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1,185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1,183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75592995"/>
                  </a:ext>
                </a:extLst>
              </a:tr>
              <a:tr h="121406">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7,750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(1,703)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6,048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88310580"/>
                  </a:ext>
                </a:extLst>
              </a:tr>
            </a:tbl>
          </a:graphicData>
        </a:graphic>
      </p:graphicFrame>
      <p:sp>
        <p:nvSpPr>
          <p:cNvPr id="44" name="직사각형 43">
            <a:extLst>
              <a:ext uri="{FF2B5EF4-FFF2-40B4-BE49-F238E27FC236}">
                <a16:creationId xmlns:a16="http://schemas.microsoft.com/office/drawing/2014/main" id="{BC5D22D5-D517-4B75-AD2F-1DE20A0C9D16}"/>
              </a:ext>
            </a:extLst>
          </p:cNvPr>
          <p:cNvSpPr/>
          <p:nvPr/>
        </p:nvSpPr>
        <p:spPr>
          <a:xfrm>
            <a:off x="6914619" y="4953466"/>
            <a:ext cx="1088478" cy="987716"/>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순서도: 연결자 44">
            <a:extLst>
              <a:ext uri="{FF2B5EF4-FFF2-40B4-BE49-F238E27FC236}">
                <a16:creationId xmlns:a16="http://schemas.microsoft.com/office/drawing/2014/main" id="{F5056B12-1C23-4FC0-B076-C97AF845B4EE}"/>
              </a:ext>
            </a:extLst>
          </p:cNvPr>
          <p:cNvSpPr/>
          <p:nvPr/>
        </p:nvSpPr>
        <p:spPr bwMode="auto">
          <a:xfrm>
            <a:off x="6822195" y="488313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46" name="순서도: 연결자 45">
            <a:extLst>
              <a:ext uri="{FF2B5EF4-FFF2-40B4-BE49-F238E27FC236}">
                <a16:creationId xmlns:a16="http://schemas.microsoft.com/office/drawing/2014/main" id="{60FA4C71-9554-4C10-98C7-6B71F43F8D43}"/>
              </a:ext>
            </a:extLst>
          </p:cNvPr>
          <p:cNvSpPr/>
          <p:nvPr/>
        </p:nvSpPr>
        <p:spPr bwMode="auto">
          <a:xfrm>
            <a:off x="4999320" y="308197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47" name="순서도: 연결자 46">
            <a:extLst>
              <a:ext uri="{FF2B5EF4-FFF2-40B4-BE49-F238E27FC236}">
                <a16:creationId xmlns:a16="http://schemas.microsoft.com/office/drawing/2014/main" id="{C675BB7B-E6D7-4749-818F-E716878FDFFF}"/>
              </a:ext>
            </a:extLst>
          </p:cNvPr>
          <p:cNvSpPr/>
          <p:nvPr/>
        </p:nvSpPr>
        <p:spPr bwMode="auto">
          <a:xfrm>
            <a:off x="4999320" y="449499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Tree>
    <p:extLst>
      <p:ext uri="{BB962C8B-B14F-4D97-AF65-F5344CB8AC3E}">
        <p14:creationId xmlns:p14="http://schemas.microsoft.com/office/powerpoint/2010/main" val="320791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Net Working Capital (3/4)</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회사의 매출채권은 실질적으로 회수가능한 금액 대비 </a:t>
            </a:r>
            <a:r>
              <a:rPr lang="ko-KR" altLang="en-US" sz="1000" b="1" err="1">
                <a:solidFill>
                  <a:srgbClr val="002997"/>
                </a:solidFill>
                <a:latin typeface="Arial" panose="020B0604020202020204" pitchFamily="34" charset="0"/>
                <a:ea typeface="+mj-ea"/>
                <a:cs typeface="Arial" panose="020B0604020202020204" pitchFamily="34" charset="0"/>
              </a:rPr>
              <a:t>과대계상되어</a:t>
            </a:r>
            <a:r>
              <a:rPr lang="ko-KR" altLang="en-US" sz="1000" b="1">
                <a:solidFill>
                  <a:srgbClr val="002997"/>
                </a:solidFill>
                <a:latin typeface="Arial" panose="020B0604020202020204" pitchFamily="34" charset="0"/>
                <a:ea typeface="+mj-ea"/>
                <a:cs typeface="Arial" panose="020B0604020202020204" pitchFamily="34" charset="0"/>
              </a:rPr>
              <a:t> 있으며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실사조정사항 고려하여 매출채권 회전기일 산정 시 과거 </a:t>
            </a:r>
            <a:r>
              <a:rPr lang="en-US" altLang="ko-KR" sz="1000" b="1">
                <a:solidFill>
                  <a:srgbClr val="002997"/>
                </a:solidFill>
                <a:latin typeface="Arial" panose="020B0604020202020204" pitchFamily="34" charset="0"/>
                <a:ea typeface="+mj-ea"/>
                <a:cs typeface="Arial" panose="020B0604020202020204" pitchFamily="34" charset="0"/>
              </a:rPr>
              <a:t>3</a:t>
            </a:r>
            <a:r>
              <a:rPr lang="ko-KR" altLang="en-US" sz="1000" b="1">
                <a:solidFill>
                  <a:srgbClr val="002997"/>
                </a:solidFill>
                <a:latin typeface="Arial" panose="020B0604020202020204" pitchFamily="34" charset="0"/>
                <a:ea typeface="+mj-ea"/>
                <a:cs typeface="Arial" panose="020B0604020202020204" pitchFamily="34" charset="0"/>
              </a:rPr>
              <a:t>개년 평균 회전기일은 약 </a:t>
            </a:r>
            <a:r>
              <a:rPr lang="en-US" altLang="ko-KR" sz="1000" b="1">
                <a:solidFill>
                  <a:srgbClr val="002997"/>
                </a:solidFill>
                <a:latin typeface="Arial" panose="020B0604020202020204" pitchFamily="34" charset="0"/>
                <a:ea typeface="+mj-ea"/>
                <a:cs typeface="Arial" panose="020B0604020202020204" pitchFamily="34" charset="0"/>
              </a:rPr>
              <a:t>39.7</a:t>
            </a:r>
            <a:r>
              <a:rPr lang="ko-KR" altLang="en-US" sz="1000" b="1">
                <a:solidFill>
                  <a:srgbClr val="002997"/>
                </a:solidFill>
                <a:latin typeface="Arial" panose="020B0604020202020204" pitchFamily="34" charset="0"/>
                <a:ea typeface="+mj-ea"/>
                <a:cs typeface="Arial" panose="020B0604020202020204" pitchFamily="34" charset="0"/>
              </a:rPr>
              <a:t>일 수준임</a:t>
            </a:r>
            <a:endParaRPr lang="en-US" altLang="ko-KR" sz="1000" b="1">
              <a:solidFill>
                <a:srgbClr val="002997"/>
              </a:solidFill>
              <a:latin typeface="Arial" panose="020B0604020202020204" pitchFamily="34" charset="0"/>
              <a:ea typeface="+mj-ea"/>
              <a:cs typeface="Arial" panose="020B0604020202020204" pitchFamily="34" charset="0"/>
            </a:endParaRPr>
          </a:p>
        </p:txBody>
      </p:sp>
      <p:sp>
        <p:nvSpPr>
          <p:cNvPr id="13" name="TextBox 12">
            <a:extLst>
              <a:ext uri="{FF2B5EF4-FFF2-40B4-BE49-F238E27FC236}">
                <a16:creationId xmlns:a16="http://schemas.microsoft.com/office/drawing/2014/main" id="{8BE454AD-9023-444A-8982-C174FFF1BE7B}"/>
              </a:ext>
            </a:extLst>
          </p:cNvPr>
          <p:cNvSpPr txBox="1"/>
          <p:nvPr/>
        </p:nvSpPr>
        <p:spPr>
          <a:xfrm>
            <a:off x="4815841" y="1412204"/>
            <a:ext cx="4156708" cy="4720147"/>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a:latin typeface="Arial" panose="020B0604020202020204" pitchFamily="34" charset="0"/>
                <a:cs typeface="Arial" panose="020B0604020202020204" pitchFamily="34" charset="0"/>
              </a:rPr>
              <a:t>Adjustment</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회사로부터 </a:t>
            </a:r>
            <a:r>
              <a:rPr lang="en-US" altLang="ko-KR" sz="900">
                <a:latin typeface="Arial" panose="020B0604020202020204" pitchFamily="34" charset="0"/>
                <a:cs typeface="Arial" panose="020B0604020202020204" pitchFamily="34" charset="0"/>
              </a:rPr>
              <a:t>2022</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4</a:t>
            </a:r>
            <a:r>
              <a:rPr lang="ko-KR" altLang="en-US" sz="900">
                <a:latin typeface="Arial" panose="020B0604020202020204" pitchFamily="34" charset="0"/>
                <a:cs typeface="Arial" panose="020B0604020202020204" pitchFamily="34" charset="0"/>
              </a:rPr>
              <a:t>월 </a:t>
            </a:r>
            <a:r>
              <a:rPr lang="en-US" altLang="ko-KR" sz="900">
                <a:latin typeface="Arial" panose="020B0604020202020204" pitchFamily="34" charset="0"/>
                <a:cs typeface="Arial" panose="020B0604020202020204" pitchFamily="34" charset="0"/>
              </a:rPr>
              <a:t>30</a:t>
            </a:r>
            <a:r>
              <a:rPr lang="ko-KR" altLang="en-US" sz="900">
                <a:latin typeface="Arial" panose="020B0604020202020204" pitchFamily="34" charset="0"/>
                <a:cs typeface="Arial" panose="020B0604020202020204" pitchFamily="34" charset="0"/>
              </a:rPr>
              <a:t>일 이후 수금내역 및 채권발생내역</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과거 대손 </a:t>
            </a:r>
            <a:r>
              <a:rPr lang="ko-KR" altLang="en-US" sz="900" err="1">
                <a:latin typeface="Arial" panose="020B0604020202020204" pitchFamily="34" charset="0"/>
                <a:cs typeface="Arial" panose="020B0604020202020204" pitchFamily="34" charset="0"/>
              </a:rPr>
              <a:t>경험률</a:t>
            </a:r>
            <a:r>
              <a:rPr lang="ko-KR" altLang="en-US" sz="900">
                <a:latin typeface="Arial" panose="020B0604020202020204" pitchFamily="34" charset="0"/>
                <a:cs typeface="Arial" panose="020B0604020202020204" pitchFamily="34" charset="0"/>
              </a:rPr>
              <a:t> 등의 자료를 수령하지 못하여 실사기준일 현재 정확한 잔액을 산출하는데 한계가 존재함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조사보고서 상 실사조정사항을 준용하여 개별평가 대손충당금을 산정하였으며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해당 내역에 포함되지 않으나 </a:t>
            </a:r>
            <a:r>
              <a:rPr lang="en-US" altLang="ko-KR" sz="900">
                <a:latin typeface="Arial" panose="020B0604020202020204" pitchFamily="34" charset="0"/>
                <a:cs typeface="Arial" panose="020B0604020202020204" pitchFamily="34" charset="0"/>
              </a:rPr>
              <a:t>12</a:t>
            </a:r>
            <a:r>
              <a:rPr lang="ko-KR" altLang="en-US" sz="900">
                <a:latin typeface="Arial" panose="020B0604020202020204" pitchFamily="34" charset="0"/>
                <a:cs typeface="Arial" panose="020B0604020202020204" pitchFamily="34" charset="0"/>
              </a:rPr>
              <a:t>개월 초과된 채권에 대하여 대손충당금 설정함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회사는 </a:t>
            </a:r>
            <a:r>
              <a:rPr lang="en-US" altLang="ko-KR" sz="900">
                <a:latin typeface="Arial" panose="020B0604020202020204" pitchFamily="34" charset="0"/>
                <a:cs typeface="Arial" panose="020B0604020202020204" pitchFamily="34" charset="0"/>
              </a:rPr>
              <a:t>2021</a:t>
            </a:r>
            <a:r>
              <a:rPr lang="ko-KR" altLang="en-US" sz="900">
                <a:latin typeface="Arial" panose="020B0604020202020204" pitchFamily="34" charset="0"/>
                <a:cs typeface="Arial" panose="020B0604020202020204" pitchFamily="34" charset="0"/>
              </a:rPr>
              <a:t>년부터 집합평가 대손충당금을 설정하지 않아 </a:t>
            </a:r>
            <a:r>
              <a:rPr lang="en-US" altLang="ko-KR" sz="900">
                <a:latin typeface="Arial" panose="020B0604020202020204" pitchFamily="34" charset="0"/>
                <a:cs typeface="Arial" panose="020B0604020202020204" pitchFamily="34" charset="0"/>
              </a:rPr>
              <a:t>2020</a:t>
            </a:r>
            <a:r>
              <a:rPr lang="ko-KR" altLang="en-US" sz="900">
                <a:latin typeface="Arial" panose="020B0604020202020204" pitchFamily="34" charset="0"/>
                <a:cs typeface="Arial" panose="020B0604020202020204" pitchFamily="34" charset="0"/>
              </a:rPr>
              <a:t>년말 기준 채권연령 </a:t>
            </a:r>
            <a:r>
              <a:rPr lang="en-US" altLang="ko-KR" sz="900">
                <a:latin typeface="Arial" panose="020B0604020202020204" pitchFamily="34" charset="0"/>
                <a:cs typeface="Arial" panose="020B0604020202020204" pitchFamily="34" charset="0"/>
              </a:rPr>
              <a:t>1</a:t>
            </a:r>
            <a:r>
              <a:rPr lang="ko-KR" altLang="en-US" sz="900">
                <a:latin typeface="Arial" panose="020B0604020202020204" pitchFamily="34" charset="0"/>
                <a:cs typeface="Arial" panose="020B0604020202020204" pitchFamily="34" charset="0"/>
              </a:rPr>
              <a:t>년 이하 채권 잔액 대비 </a:t>
            </a:r>
            <a:r>
              <a:rPr lang="en-US" altLang="ko-KR" sz="900">
                <a:latin typeface="Arial" panose="020B0604020202020204" pitchFamily="34" charset="0"/>
                <a:cs typeface="Arial" panose="020B0604020202020204" pitchFamily="34" charset="0"/>
              </a:rPr>
              <a:t>2021</a:t>
            </a:r>
            <a:r>
              <a:rPr lang="ko-KR" altLang="en-US" sz="900">
                <a:latin typeface="Arial" panose="020B0604020202020204" pitchFamily="34" charset="0"/>
                <a:cs typeface="Arial" panose="020B0604020202020204" pitchFamily="34" charset="0"/>
              </a:rPr>
              <a:t>년말 기준 </a:t>
            </a:r>
            <a:r>
              <a:rPr lang="en-US" altLang="ko-KR" sz="900">
                <a:latin typeface="Arial" panose="020B0604020202020204" pitchFamily="34" charset="0"/>
                <a:cs typeface="Arial" panose="020B0604020202020204" pitchFamily="34" charset="0"/>
              </a:rPr>
              <a:t>1</a:t>
            </a:r>
            <a:r>
              <a:rPr lang="ko-KR" altLang="en-US" sz="900">
                <a:latin typeface="Arial" panose="020B0604020202020204" pitchFamily="34" charset="0"/>
                <a:cs typeface="Arial" panose="020B0604020202020204" pitchFamily="34" charset="0"/>
              </a:rPr>
              <a:t>년 초과 채권 잔액 비율로 미회수율</a:t>
            </a:r>
            <a:r>
              <a:rPr lang="en-US" altLang="ko-KR" sz="900">
                <a:latin typeface="Arial" panose="020B0604020202020204" pitchFamily="34" charset="0"/>
                <a:cs typeface="Arial" panose="020B0604020202020204" pitchFamily="34" charset="0"/>
              </a:rPr>
              <a:t>(5.4%)</a:t>
            </a:r>
            <a:r>
              <a:rPr lang="ko-KR" altLang="en-US" sz="900">
                <a:latin typeface="Arial" panose="020B0604020202020204" pitchFamily="34" charset="0"/>
                <a:cs typeface="Arial" panose="020B0604020202020204" pitchFamily="34" charset="0"/>
              </a:rPr>
              <a:t>을 산정하여 </a:t>
            </a:r>
            <a:r>
              <a:rPr lang="en-US" altLang="ko-KR" sz="900">
                <a:latin typeface="Arial" panose="020B0604020202020204" pitchFamily="34" charset="0"/>
                <a:cs typeface="Arial" panose="020B0604020202020204" pitchFamily="34" charset="0"/>
              </a:rPr>
              <a:t>FY22 </a:t>
            </a:r>
            <a:r>
              <a:rPr lang="ko-KR" altLang="en-US" sz="900">
                <a:latin typeface="Arial" panose="020B0604020202020204" pitchFamily="34" charset="0"/>
                <a:cs typeface="Arial" panose="020B0604020202020204" pitchFamily="34" charset="0"/>
              </a:rPr>
              <a:t>및 </a:t>
            </a:r>
            <a:r>
              <a:rPr lang="en-US" altLang="ko-KR" sz="900">
                <a:latin typeface="Arial" panose="020B0604020202020204" pitchFamily="34" charset="0"/>
                <a:cs typeface="Arial" panose="020B0604020202020204" pitchFamily="34" charset="0"/>
              </a:rPr>
              <a:t>FY21</a:t>
            </a:r>
            <a:r>
              <a:rPr lang="ko-KR" altLang="en-US" sz="900">
                <a:latin typeface="Arial" panose="020B0604020202020204" pitchFamily="34" charset="0"/>
                <a:cs typeface="Arial" panose="020B0604020202020204" pitchFamily="34" charset="0"/>
              </a:rPr>
              <a:t> 집합평가 대손충당금을 </a:t>
            </a:r>
            <a:r>
              <a:rPr lang="ko-KR" altLang="en-US" sz="900" err="1">
                <a:latin typeface="Arial" panose="020B0604020202020204" pitchFamily="34" charset="0"/>
                <a:cs typeface="Arial" panose="020B0604020202020204" pitchFamily="34" charset="0"/>
              </a:rPr>
              <a:t>실사조정함</a:t>
            </a:r>
            <a:endParaRPr lang="ko-KR" altLang="en-US"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360000" lvl="0" indent="-180975" latinLnBrk="1">
              <a:lnSpc>
                <a:spcPts val="1200"/>
              </a:lnSpc>
              <a:spcBef>
                <a:spcPts val="4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불법행위미수금 및 실사조정 사항을 과거 매출 및 매출채권에 고려하였을 때 </a:t>
            </a:r>
            <a:r>
              <a:rPr lang="en-US" altLang="ko-KR" sz="900">
                <a:latin typeface="Arial" panose="020B0604020202020204" pitchFamily="34" charset="0"/>
                <a:cs typeface="Arial" panose="020B0604020202020204" pitchFamily="34" charset="0"/>
              </a:rPr>
              <a:t>3</a:t>
            </a:r>
            <a:r>
              <a:rPr lang="ko-KR" altLang="en-US" sz="900">
                <a:latin typeface="Arial" panose="020B0604020202020204" pitchFamily="34" charset="0"/>
                <a:cs typeface="Arial" panose="020B0604020202020204" pitchFamily="34" charset="0"/>
              </a:rPr>
              <a:t>개년 평균 회전기일은 </a:t>
            </a:r>
            <a:r>
              <a:rPr lang="en-US" altLang="ko-KR" sz="900">
                <a:latin typeface="Arial" panose="020B0604020202020204" pitchFamily="34" charset="0"/>
                <a:cs typeface="Arial" panose="020B0604020202020204" pitchFamily="34" charset="0"/>
              </a:rPr>
              <a:t>39.7</a:t>
            </a:r>
            <a:r>
              <a:rPr lang="ko-KR" altLang="en-US" sz="900">
                <a:latin typeface="Arial" panose="020B0604020202020204" pitchFamily="34" charset="0"/>
                <a:cs typeface="Arial" panose="020B0604020202020204" pitchFamily="34" charset="0"/>
              </a:rPr>
              <a:t>일 수준임</a:t>
            </a:r>
            <a:endParaRPr lang="en-US" altLang="ko-KR" sz="900">
              <a:latin typeface="Arial" panose="020B0604020202020204" pitchFamily="34" charset="0"/>
              <a:cs typeface="Arial" panose="020B0604020202020204" pitchFamily="34" charset="0"/>
            </a:endParaRPr>
          </a:p>
          <a:p>
            <a:pPr marL="360000" lvl="0" indent="-180975" latinLnBrk="1">
              <a:lnSpc>
                <a:spcPts val="1200"/>
              </a:lnSpc>
              <a:spcBef>
                <a:spcPts val="400"/>
              </a:spcBef>
              <a:buClr>
                <a:srgbClr val="00338D"/>
              </a:buClr>
              <a:buFont typeface="Wingdings" panose="05000000000000000000" pitchFamily="2" charset="2"/>
              <a:buChar char="ü"/>
              <a:tabLst>
                <a:tab pos="266700" algn="l"/>
              </a:tabLst>
              <a:defRPr/>
            </a:pPr>
            <a:r>
              <a:rPr lang="en-US" altLang="ko-KR" sz="900">
                <a:latin typeface="Arial" panose="020B0604020202020204" pitchFamily="34" charset="0"/>
                <a:cs typeface="Arial" panose="020B0604020202020204" pitchFamily="34" charset="0"/>
              </a:rPr>
              <a:t>2022</a:t>
            </a:r>
            <a:r>
              <a:rPr lang="ko-KR" altLang="en-US" sz="900">
                <a:latin typeface="Arial" panose="020B0604020202020204" pitchFamily="34" charset="0"/>
                <a:cs typeface="Arial" panose="020B0604020202020204" pitchFamily="34" charset="0"/>
              </a:rPr>
              <a:t>년 조사보고서에 따른 거래처별 개별평가 대손설정의 영향으로 매출채권이 감소하여 회전기일이 </a:t>
            </a:r>
            <a:r>
              <a:rPr lang="en-US" altLang="ko-KR" sz="900">
                <a:latin typeface="Arial" panose="020B0604020202020204" pitchFamily="34" charset="0"/>
                <a:cs typeface="Arial" panose="020B0604020202020204" pitchFamily="34" charset="0"/>
              </a:rPr>
              <a:t>31</a:t>
            </a:r>
            <a:r>
              <a:rPr lang="ko-KR" altLang="en-US" sz="900">
                <a:latin typeface="Arial" panose="020B0604020202020204" pitchFamily="34" charset="0"/>
                <a:cs typeface="Arial" panose="020B0604020202020204" pitchFamily="34" charset="0"/>
              </a:rPr>
              <a:t>일 수준을 보이며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과거 거래처별 개별평가 대손 내역 </a:t>
            </a:r>
            <a:r>
              <a:rPr lang="ko-KR" altLang="en-US" sz="900" err="1">
                <a:latin typeface="Arial" panose="020B0604020202020204" pitchFamily="34" charset="0"/>
                <a:cs typeface="Arial" panose="020B0604020202020204" pitchFamily="34" charset="0"/>
              </a:rPr>
              <a:t>반영시</a:t>
            </a:r>
            <a:r>
              <a:rPr lang="ko-KR" altLang="en-US" sz="900">
                <a:latin typeface="Arial" panose="020B0604020202020204" pitchFamily="34" charset="0"/>
                <a:cs typeface="Arial" panose="020B0604020202020204" pitchFamily="34" charset="0"/>
              </a:rPr>
              <a:t> 회전기일 변동가능성이 존재함</a:t>
            </a:r>
            <a:endParaRPr lang="en-US" altLang="ko-KR" sz="900">
              <a:latin typeface="Arial" panose="020B0604020202020204" pitchFamily="34" charset="0"/>
              <a:cs typeface="Arial" panose="020B0604020202020204" pitchFamily="34" charset="0"/>
            </a:endParaRPr>
          </a:p>
        </p:txBody>
      </p:sp>
      <p:graphicFrame>
        <p:nvGraphicFramePr>
          <p:cNvPr id="2" name="표 1">
            <a:extLst>
              <a:ext uri="{FF2B5EF4-FFF2-40B4-BE49-F238E27FC236}">
                <a16:creationId xmlns:a16="http://schemas.microsoft.com/office/drawing/2014/main" id="{6357C0C4-50FC-4D45-A2D0-B8E7A90A8F63}"/>
              </a:ext>
            </a:extLst>
          </p:cNvPr>
          <p:cNvGraphicFramePr>
            <a:graphicFrameLocks noGrp="1"/>
          </p:cNvGraphicFramePr>
          <p:nvPr>
            <p:extLst>
              <p:ext uri="{D42A27DB-BD31-4B8C-83A1-F6EECF244321}">
                <p14:modId xmlns:p14="http://schemas.microsoft.com/office/powerpoint/2010/main" val="2934125764"/>
              </p:ext>
            </p:extLst>
          </p:nvPr>
        </p:nvGraphicFramePr>
        <p:xfrm>
          <a:off x="601200" y="1535715"/>
          <a:ext cx="3981598" cy="1571625"/>
        </p:xfrm>
        <a:graphic>
          <a:graphicData uri="http://schemas.openxmlformats.org/drawingml/2006/table">
            <a:tbl>
              <a:tblPr/>
              <a:tblGrid>
                <a:gridCol w="253156">
                  <a:extLst>
                    <a:ext uri="{9D8B030D-6E8A-4147-A177-3AD203B41FA5}">
                      <a16:colId xmlns:a16="http://schemas.microsoft.com/office/drawing/2014/main" val="423518910"/>
                    </a:ext>
                  </a:extLst>
                </a:gridCol>
                <a:gridCol w="352069">
                  <a:extLst>
                    <a:ext uri="{9D8B030D-6E8A-4147-A177-3AD203B41FA5}">
                      <a16:colId xmlns:a16="http://schemas.microsoft.com/office/drawing/2014/main" val="2302134261"/>
                    </a:ext>
                  </a:extLst>
                </a:gridCol>
                <a:gridCol w="605225">
                  <a:extLst>
                    <a:ext uri="{9D8B030D-6E8A-4147-A177-3AD203B41FA5}">
                      <a16:colId xmlns:a16="http://schemas.microsoft.com/office/drawing/2014/main" val="4222760141"/>
                    </a:ext>
                  </a:extLst>
                </a:gridCol>
                <a:gridCol w="683681">
                  <a:extLst>
                    <a:ext uri="{9D8B030D-6E8A-4147-A177-3AD203B41FA5}">
                      <a16:colId xmlns:a16="http://schemas.microsoft.com/office/drawing/2014/main" val="3177934535"/>
                    </a:ext>
                  </a:extLst>
                </a:gridCol>
                <a:gridCol w="706096">
                  <a:extLst>
                    <a:ext uri="{9D8B030D-6E8A-4147-A177-3AD203B41FA5}">
                      <a16:colId xmlns:a16="http://schemas.microsoft.com/office/drawing/2014/main" val="4287796301"/>
                    </a:ext>
                  </a:extLst>
                </a:gridCol>
                <a:gridCol w="764938">
                  <a:extLst>
                    <a:ext uri="{9D8B030D-6E8A-4147-A177-3AD203B41FA5}">
                      <a16:colId xmlns:a16="http://schemas.microsoft.com/office/drawing/2014/main" val="4254621917"/>
                    </a:ext>
                  </a:extLst>
                </a:gridCol>
                <a:gridCol w="616433">
                  <a:extLst>
                    <a:ext uri="{9D8B030D-6E8A-4147-A177-3AD203B41FA5}">
                      <a16:colId xmlns:a16="http://schemas.microsoft.com/office/drawing/2014/main" val="259615423"/>
                    </a:ext>
                  </a:extLst>
                </a:gridCol>
              </a:tblGrid>
              <a:tr h="142875">
                <a:tc gridSpan="3">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rPr>
                        <a:t>Account Receivable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lnL w="12700" cmpd="sng">
                      <a:noFill/>
                      <a:prstDash val="solid"/>
                    </a:lnL>
                  </a:tcPr>
                </a:tc>
                <a:tc hMerge="1">
                  <a:txBody>
                    <a:bodyPr/>
                    <a:lstStyle/>
                    <a:p>
                      <a:pPr latinLnBrk="1"/>
                      <a:endParaRPr lang="ko-KR" altLang="en-US"/>
                    </a:p>
                  </a:txBody>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882100196"/>
                  </a:ext>
                </a:extLst>
              </a:tr>
              <a:tr h="142875">
                <a:tc gridSpan="2">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algn="l" rtl="0" fontAlgn="ctr"/>
                      <a:endParaRPr lang="ko-KR" altLang="en-US" sz="900" b="1" i="0" u="none" strike="noStrike">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07470821"/>
                  </a:ext>
                </a:extLst>
              </a:tr>
              <a:tr h="142875">
                <a:tc gridSpan="3">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KRW m,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일</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w="12700" cmpd="sng">
                      <a:noFill/>
                      <a:prstDash val="solid"/>
                    </a:lnL>
                    <a:lnT w="12700" cmpd="sng">
                      <a:noFill/>
                      <a:prstDash val="solid"/>
                    </a:lnT>
                  </a:tcPr>
                </a:tc>
                <a:tc hMerge="1">
                  <a:txBody>
                    <a:bodyPr/>
                    <a:lstStyle/>
                    <a:p>
                      <a:pPr latinLnBrk="1"/>
                      <a:endParaRPr lang="ko-KR" altLang="en-US"/>
                    </a:p>
                  </a:txBody>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Apr-30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95331015"/>
                  </a:ext>
                </a:extLst>
              </a:tr>
              <a:tr h="142875">
                <a:tc gridSpan="3">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매출채권</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lnL w="12700" cmpd="sng">
                      <a:noFill/>
                      <a:prstDash val="solid"/>
                    </a:lnL>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18,742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12,521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8,008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7,510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955901960"/>
                  </a:ext>
                </a:extLst>
              </a:tr>
              <a:tr h="142875">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latinLnBrk="1"/>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전자결제채권</a:t>
                      </a:r>
                      <a:endParaRPr lang="ko-KR" altLang="en-US"/>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전자결제채권</a:t>
                      </a:r>
                    </a:p>
                  </a:txBody>
                  <a:tcPr marL="9525" marR="9525" marT="9525"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939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958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688935410"/>
                  </a:ext>
                </a:extLst>
              </a:tr>
              <a:tr h="142875">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latinLnBrk="1"/>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외상매출금</a:t>
                      </a:r>
                      <a:endParaRPr lang="ko-KR" altLang="en-US"/>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외상매출금</a:t>
                      </a:r>
                    </a:p>
                  </a:txBody>
                  <a:tcPr marL="9525" marR="9525"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22,297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13,086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8,001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7,306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74812991"/>
                  </a:ext>
                </a:extLst>
              </a:tr>
              <a:tr h="142875">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latinLnBrk="1"/>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대손충당금</a:t>
                      </a:r>
                      <a:endParaRPr lang="ko-KR" altLang="en-US"/>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대손충당금</a:t>
                      </a:r>
                    </a:p>
                  </a:txBody>
                  <a:tcPr marL="9525" marR="9525"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(4,598)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(1,614)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71461109"/>
                  </a:ext>
                </a:extLst>
              </a:tr>
              <a:tr h="142875">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latinLnBrk="1"/>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받을어음</a:t>
                      </a:r>
                      <a:endParaRPr lang="ko-KR" altLang="en-US"/>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받을어음</a:t>
                      </a:r>
                    </a:p>
                  </a:txBody>
                  <a:tcPr marL="9525" marR="9525" marT="9525"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11773322"/>
                  </a:ext>
                </a:extLst>
              </a:tr>
              <a:tr h="142875">
                <a:tc gridSpan="3">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AR Turnover</a:t>
                      </a:r>
                      <a:r>
                        <a:rPr lang="en-US" altLang="ko-KR" sz="900" b="1"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en-US" sz="900" b="1"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lnL w="12700" cmpd="sng">
                      <a:noFill/>
                      <a:prstDash val="solid"/>
                    </a:lnL>
                    <a:lnT w="6350" cap="flat" cmpd="sng" algn="ctr">
                      <a:solidFill>
                        <a:srgbClr val="00338D"/>
                      </a:solidFill>
                      <a:prstDash val="solid"/>
                      <a:round/>
                      <a:headEnd type="none" w="med" len="med"/>
                      <a:tailEnd type="none" w="med" len="med"/>
                    </a:lnT>
                  </a:tcPr>
                </a:tc>
                <a:tc hMerge="1">
                  <a:txBody>
                    <a:bodyPr/>
                    <a:lstStyle/>
                    <a:p>
                      <a:pPr latinLnBrk="1"/>
                      <a:endParaRPr lang="ko-KR" altLang="en-US"/>
                    </a:p>
                  </a:txBody>
                  <a:tcPr/>
                </a:tc>
                <a:tc>
                  <a:txBody>
                    <a:bodyPr/>
                    <a:lstStyle/>
                    <a:p>
                      <a:pPr algn="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79086490"/>
                  </a:ext>
                </a:extLst>
              </a:tr>
              <a:tr h="142875">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latinLnBrk="1"/>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회전율</a:t>
                      </a:r>
                      <a:endParaRPr lang="ko-KR" altLang="en-US"/>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회전율</a:t>
                      </a:r>
                    </a:p>
                  </a:txBody>
                  <a:tcPr marL="9525" marR="9525" marT="9525"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782574558"/>
                  </a:ext>
                </a:extLst>
              </a:tr>
              <a:tr h="142875">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latinLnBrk="1"/>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회전기일</a:t>
                      </a:r>
                      <a:endParaRPr lang="ko-KR" altLang="en-US"/>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회전기일</a:t>
                      </a:r>
                    </a:p>
                  </a:txBody>
                  <a:tcPr marL="9525" marR="9525" marT="9525"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96478634"/>
                  </a:ext>
                </a:extLst>
              </a:tr>
            </a:tbl>
          </a:graphicData>
        </a:graphic>
      </p:graphicFrame>
      <p:sp>
        <p:nvSpPr>
          <p:cNvPr id="11" name="TextBox 10">
            <a:extLst>
              <a:ext uri="{FF2B5EF4-FFF2-40B4-BE49-F238E27FC236}">
                <a16:creationId xmlns:a16="http://schemas.microsoft.com/office/drawing/2014/main" id="{80428131-6805-4CD5-A790-1DB474D05528}"/>
              </a:ext>
            </a:extLst>
          </p:cNvPr>
          <p:cNvSpPr txBox="1"/>
          <p:nvPr/>
        </p:nvSpPr>
        <p:spPr>
          <a:xfrm>
            <a:off x="601200" y="3145382"/>
            <a:ext cx="4002691" cy="123111"/>
          </a:xfrm>
          <a:prstGeom prst="rect">
            <a:avLst/>
          </a:prstGeom>
          <a:noFill/>
        </p:spPr>
        <p:txBody>
          <a:bodyPr wrap="square" lIns="0" tIns="0" rIns="0" bIns="0">
            <a:spAutoFit/>
          </a:bodyPr>
          <a:lstStyle/>
          <a:p>
            <a:r>
              <a:rPr lang="en-US" altLang="ko-KR" sz="800">
                <a:solidFill>
                  <a:srgbClr val="000000"/>
                </a:solidFill>
                <a:latin typeface="Arial" panose="020B0604020202020204" pitchFamily="34" charset="0"/>
                <a:ea typeface="맑은 고딕"/>
                <a:cs typeface="Arial" panose="020B0604020202020204" pitchFamily="34" charset="0"/>
              </a:rPr>
              <a:t>Note 1: 2022</a:t>
            </a:r>
            <a:r>
              <a:rPr lang="ko-KR" altLang="en-US" sz="800">
                <a:solidFill>
                  <a:srgbClr val="000000"/>
                </a:solidFill>
                <a:latin typeface="Arial" panose="020B0604020202020204" pitchFamily="34" charset="0"/>
                <a:ea typeface="맑은 고딕"/>
                <a:cs typeface="Arial" panose="020B0604020202020204" pitchFamily="34" charset="0"/>
              </a:rPr>
              <a:t>년 </a:t>
            </a:r>
            <a:r>
              <a:rPr lang="en-US" altLang="ko-KR" sz="800">
                <a:solidFill>
                  <a:srgbClr val="000000"/>
                </a:solidFill>
                <a:latin typeface="Arial" panose="020B0604020202020204" pitchFamily="34" charset="0"/>
                <a:ea typeface="맑은 고딕"/>
                <a:cs typeface="Arial" panose="020B0604020202020204" pitchFamily="34" charset="0"/>
              </a:rPr>
              <a:t>Turnover</a:t>
            </a:r>
            <a:r>
              <a:rPr lang="ko-KR" altLang="en-US" sz="800">
                <a:solidFill>
                  <a:srgbClr val="000000"/>
                </a:solidFill>
                <a:latin typeface="Arial" panose="020B0604020202020204" pitchFamily="34" charset="0"/>
                <a:ea typeface="맑은 고딕"/>
                <a:cs typeface="Arial" panose="020B0604020202020204" pitchFamily="34" charset="0"/>
              </a:rPr>
              <a:t>는 </a:t>
            </a:r>
            <a:r>
              <a:rPr lang="en-US" altLang="ko-KR" sz="800">
                <a:solidFill>
                  <a:srgbClr val="000000"/>
                </a:solidFill>
                <a:latin typeface="Arial" panose="020B0604020202020204" pitchFamily="34" charset="0"/>
                <a:ea typeface="맑은 고딕"/>
                <a:cs typeface="Arial" panose="020B0604020202020204" pitchFamily="34" charset="0"/>
              </a:rPr>
              <a:t>4</a:t>
            </a:r>
            <a:r>
              <a:rPr lang="ko-KR" altLang="en-US" sz="800">
                <a:solidFill>
                  <a:srgbClr val="000000"/>
                </a:solidFill>
                <a:latin typeface="Arial" panose="020B0604020202020204" pitchFamily="34" charset="0"/>
                <a:ea typeface="맑은 고딕"/>
                <a:cs typeface="Arial" panose="020B0604020202020204" pitchFamily="34" charset="0"/>
              </a:rPr>
              <a:t>월 기준 매출액을 연환산하여 산정함</a:t>
            </a:r>
            <a:endParaRPr lang="en-US" altLang="ko-KR" sz="800">
              <a:solidFill>
                <a:srgbClr val="000000"/>
              </a:solidFill>
              <a:latin typeface="Arial" panose="020B0604020202020204" pitchFamily="34" charset="0"/>
              <a:ea typeface="맑은 고딕"/>
              <a:cs typeface="Arial" panose="020B0604020202020204" pitchFamily="34" charset="0"/>
            </a:endParaRPr>
          </a:p>
        </p:txBody>
      </p:sp>
      <p:graphicFrame>
        <p:nvGraphicFramePr>
          <p:cNvPr id="24" name="표 23">
            <a:extLst>
              <a:ext uri="{FF2B5EF4-FFF2-40B4-BE49-F238E27FC236}">
                <a16:creationId xmlns:a16="http://schemas.microsoft.com/office/drawing/2014/main" id="{72C86834-00C7-4871-9511-4B01BBD57A70}"/>
              </a:ext>
            </a:extLst>
          </p:cNvPr>
          <p:cNvGraphicFramePr>
            <a:graphicFrameLocks noGrp="1"/>
          </p:cNvGraphicFramePr>
          <p:nvPr>
            <p:extLst>
              <p:ext uri="{D42A27DB-BD31-4B8C-83A1-F6EECF244321}">
                <p14:modId xmlns:p14="http://schemas.microsoft.com/office/powerpoint/2010/main" val="3098290117"/>
              </p:ext>
            </p:extLst>
          </p:nvPr>
        </p:nvGraphicFramePr>
        <p:xfrm>
          <a:off x="5115600" y="3452029"/>
          <a:ext cx="3977999" cy="1097280"/>
        </p:xfrm>
        <a:graphic>
          <a:graphicData uri="http://schemas.openxmlformats.org/drawingml/2006/table">
            <a:tbl>
              <a:tblPr/>
              <a:tblGrid>
                <a:gridCol w="1016505">
                  <a:extLst>
                    <a:ext uri="{9D8B030D-6E8A-4147-A177-3AD203B41FA5}">
                      <a16:colId xmlns:a16="http://schemas.microsoft.com/office/drawing/2014/main" val="697981116"/>
                    </a:ext>
                  </a:extLst>
                </a:gridCol>
                <a:gridCol w="924122">
                  <a:extLst>
                    <a:ext uri="{9D8B030D-6E8A-4147-A177-3AD203B41FA5}">
                      <a16:colId xmlns:a16="http://schemas.microsoft.com/office/drawing/2014/main" val="4157376632"/>
                    </a:ext>
                  </a:extLst>
                </a:gridCol>
                <a:gridCol w="679124">
                  <a:extLst>
                    <a:ext uri="{9D8B030D-6E8A-4147-A177-3AD203B41FA5}">
                      <a16:colId xmlns:a16="http://schemas.microsoft.com/office/drawing/2014/main" val="94388060"/>
                    </a:ext>
                  </a:extLst>
                </a:gridCol>
                <a:gridCol w="679124">
                  <a:extLst>
                    <a:ext uri="{9D8B030D-6E8A-4147-A177-3AD203B41FA5}">
                      <a16:colId xmlns:a16="http://schemas.microsoft.com/office/drawing/2014/main" val="4249817789"/>
                    </a:ext>
                  </a:extLst>
                </a:gridCol>
                <a:gridCol w="679124">
                  <a:extLst>
                    <a:ext uri="{9D8B030D-6E8A-4147-A177-3AD203B41FA5}">
                      <a16:colId xmlns:a16="http://schemas.microsoft.com/office/drawing/2014/main" val="1226740810"/>
                    </a:ext>
                  </a:extLst>
                </a:gridCol>
              </a:tblGrid>
              <a:tr h="108969">
                <a:tc gridSpan="2">
                  <a:txBody>
                    <a:bodyPr/>
                    <a:lstStyle/>
                    <a:p>
                      <a:pPr algn="l"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Arial" panose="020B0604020202020204" pitchFamily="34" charset="0"/>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Arial" panose="020B0604020202020204" pitchFamily="34" charset="0"/>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장부가액</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실사조정</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실사가치</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144814981"/>
                  </a:ext>
                </a:extLst>
              </a:tr>
              <a:tr h="108969">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외상매출금</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받을어음</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전자결제채권</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8,444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8,444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703610741"/>
                  </a:ext>
                </a:extLst>
              </a:tr>
              <a:tr h="108969">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개별평가 대손충당금</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(436)</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(436)</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36511762"/>
                  </a:ext>
                </a:extLst>
              </a:tr>
              <a:tr h="108969">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집합평가 대손충당금</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(432)</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(432)</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50540725"/>
                  </a:ext>
                </a:extLst>
              </a:tr>
              <a:tr h="108969">
                <a:tc>
                  <a:txBody>
                    <a:bodyPr/>
                    <a:lstStyle/>
                    <a:p>
                      <a:pPr algn="l" rtl="0"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FY21 </a:t>
                      </a: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매출채권 계</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noFill/>
                      <a:prstDash val="solid"/>
                      <a:round/>
                      <a:headEnd type="none" w="med" len="med"/>
                      <a:tailEnd type="none" w="med" len="med"/>
                    </a:lnL>
                    <a:lnR w="12700" cmpd="sng">
                      <a:noFill/>
                      <a:prstDash val="soli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8,008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(432)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7,576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78060487"/>
                  </a:ext>
                </a:extLst>
              </a:tr>
              <a:tr h="108969">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외상매출금</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받을어음</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전자결제채권</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7,750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7,750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74914828"/>
                  </a:ext>
                </a:extLst>
              </a:tr>
              <a:tr h="108969">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개별평가 대손충당금</a:t>
                      </a:r>
                    </a:p>
                  </a:txBody>
                  <a:tcPr marL="36000" marR="36000" marT="0" marB="0" anchor="ctr">
                    <a:lnL>
                      <a:noFill/>
                    </a:lnL>
                    <a:lnR>
                      <a:noFill/>
                    </a:lnR>
                    <a:lnT w="6350" cap="flat" cmpd="sng" algn="ctr">
                      <a:noFill/>
                      <a:prstDash val="solid"/>
                      <a:round/>
                      <a:headEnd type="none" w="med" len="med"/>
                      <a:tailEnd type="none" w="med" len="med"/>
                    </a:lnT>
                    <a:lnB>
                      <a:noFill/>
                    </a:lnB>
                  </a:tcPr>
                </a:tc>
                <a:tc hMerge="1">
                  <a:txBody>
                    <a:bodyPr/>
                    <a:lstStyle/>
                    <a:p>
                      <a:pPr latinLnBrk="1"/>
                      <a:endParaRPr lang="ko-KR" altLang="en-US"/>
                    </a:p>
                  </a:txBody>
                  <a:tcP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(240)</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(1,463)</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(1,703)</a:t>
                      </a:r>
                    </a:p>
                  </a:txBody>
                  <a:tcPr marL="36000" marR="36000" marT="0" marB="0" anchor="ctr">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898880567"/>
                  </a:ext>
                </a:extLst>
              </a:tr>
              <a:tr h="108969">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집합평가 대손충당금</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(315)</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(315)</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36403357"/>
                  </a:ext>
                </a:extLst>
              </a:tr>
              <a:tr h="108969">
                <a:tc>
                  <a:txBody>
                    <a:bodyPr/>
                    <a:lstStyle/>
                    <a:p>
                      <a:pPr algn="l" rtl="0"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FY22</a:t>
                      </a: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매출채권 계</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7,510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(1,777)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5,733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9603750"/>
                  </a:ext>
                </a:extLst>
              </a:tr>
            </a:tbl>
          </a:graphicData>
        </a:graphic>
      </p:graphicFrame>
      <p:sp>
        <p:nvSpPr>
          <p:cNvPr id="27" name="직사각형 119">
            <a:extLst>
              <a:ext uri="{FF2B5EF4-FFF2-40B4-BE49-F238E27FC236}">
                <a16:creationId xmlns:a16="http://schemas.microsoft.com/office/drawing/2014/main" id="{F972DC2A-58BC-452B-A313-1E7CD3D2AA01}"/>
              </a:ext>
            </a:extLst>
          </p:cNvPr>
          <p:cNvSpPr/>
          <p:nvPr/>
        </p:nvSpPr>
        <p:spPr bwMode="auto">
          <a:xfrm>
            <a:off x="2353189" y="132891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graphicFrame>
        <p:nvGraphicFramePr>
          <p:cNvPr id="32" name="표 31">
            <a:extLst>
              <a:ext uri="{FF2B5EF4-FFF2-40B4-BE49-F238E27FC236}">
                <a16:creationId xmlns:a16="http://schemas.microsoft.com/office/drawing/2014/main" id="{B85A17F5-CE9B-42B9-8B9E-D0A43D245600}"/>
              </a:ext>
            </a:extLst>
          </p:cNvPr>
          <p:cNvGraphicFramePr>
            <a:graphicFrameLocks noGrp="1"/>
          </p:cNvGraphicFramePr>
          <p:nvPr>
            <p:extLst>
              <p:ext uri="{D42A27DB-BD31-4B8C-83A1-F6EECF244321}">
                <p14:modId xmlns:p14="http://schemas.microsoft.com/office/powerpoint/2010/main" val="3756150785"/>
              </p:ext>
            </p:extLst>
          </p:nvPr>
        </p:nvGraphicFramePr>
        <p:xfrm>
          <a:off x="601056" y="3573949"/>
          <a:ext cx="3978000" cy="975360"/>
        </p:xfrm>
        <a:graphic>
          <a:graphicData uri="http://schemas.openxmlformats.org/drawingml/2006/table">
            <a:tbl>
              <a:tblPr/>
              <a:tblGrid>
                <a:gridCol w="180568">
                  <a:extLst>
                    <a:ext uri="{9D8B030D-6E8A-4147-A177-3AD203B41FA5}">
                      <a16:colId xmlns:a16="http://schemas.microsoft.com/office/drawing/2014/main" val="2559098187"/>
                    </a:ext>
                  </a:extLst>
                </a:gridCol>
                <a:gridCol w="1303048">
                  <a:extLst>
                    <a:ext uri="{9D8B030D-6E8A-4147-A177-3AD203B41FA5}">
                      <a16:colId xmlns:a16="http://schemas.microsoft.com/office/drawing/2014/main" val="2652654385"/>
                    </a:ext>
                  </a:extLst>
                </a:gridCol>
                <a:gridCol w="623596">
                  <a:extLst>
                    <a:ext uri="{9D8B030D-6E8A-4147-A177-3AD203B41FA5}">
                      <a16:colId xmlns:a16="http://schemas.microsoft.com/office/drawing/2014/main" val="4036144920"/>
                    </a:ext>
                  </a:extLst>
                </a:gridCol>
                <a:gridCol w="623596">
                  <a:extLst>
                    <a:ext uri="{9D8B030D-6E8A-4147-A177-3AD203B41FA5}">
                      <a16:colId xmlns:a16="http://schemas.microsoft.com/office/drawing/2014/main" val="2498869046"/>
                    </a:ext>
                  </a:extLst>
                </a:gridCol>
                <a:gridCol w="623596">
                  <a:extLst>
                    <a:ext uri="{9D8B030D-6E8A-4147-A177-3AD203B41FA5}">
                      <a16:colId xmlns:a16="http://schemas.microsoft.com/office/drawing/2014/main" val="2281480670"/>
                    </a:ext>
                  </a:extLst>
                </a:gridCol>
                <a:gridCol w="623596">
                  <a:extLst>
                    <a:ext uri="{9D8B030D-6E8A-4147-A177-3AD203B41FA5}">
                      <a16:colId xmlns:a16="http://schemas.microsoft.com/office/drawing/2014/main" val="1726505219"/>
                    </a:ext>
                  </a:extLst>
                </a:gridCol>
              </a:tblGrid>
              <a:tr h="0">
                <a:tc gridSpan="2">
                  <a:txBody>
                    <a:bodyPr/>
                    <a:lstStyle/>
                    <a:p>
                      <a:pPr algn="l" rtl="0" fontAlgn="ctr"/>
                      <a:endParaRPr lang="en-US" altLang="ko-KR" sz="800" b="1" i="0" u="none" strike="noStrike">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800" b="1" i="0" u="none" strike="noStrike">
                          <a:solidFill>
                            <a:srgbClr val="FFFFFF"/>
                          </a:solidFill>
                          <a:effectLst/>
                          <a:latin typeface="맑은 고딕" panose="020B0503020000020004" pitchFamily="50" charset="-127"/>
                          <a:ea typeface="맑은 고딕" panose="020B0503020000020004" pitchFamily="50" charset="-127"/>
                        </a:rPr>
                        <a:t>FY19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맑은 고딕" panose="020B0503020000020004" pitchFamily="50" charset="-127"/>
                          <a:ea typeface="맑은 고딕" panose="020B0503020000020004" pitchFamily="50" charset="-127"/>
                        </a:rPr>
                        <a:t>FY20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맑은 고딕" panose="020B0503020000020004" pitchFamily="50" charset="-127"/>
                          <a:ea typeface="맑은 고딕" panose="020B0503020000020004" pitchFamily="50" charset="-127"/>
                        </a:rPr>
                        <a:t>FY21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맑은 고딕" panose="020B0503020000020004" pitchFamily="50" charset="-127"/>
                          <a:ea typeface="맑은 고딕" panose="020B0503020000020004" pitchFamily="50" charset="-127"/>
                        </a:rPr>
                        <a:t>FY22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233153013"/>
                  </a:ext>
                </a:extLst>
              </a:tr>
              <a:tr h="0">
                <a:tc gridSpan="2">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Reported </a:t>
                      </a:r>
                      <a:r>
                        <a:rPr lang="ko-KR" altLang="en-US" sz="800" b="0" i="0" u="none" strike="noStrike">
                          <a:solidFill>
                            <a:srgbClr val="000000"/>
                          </a:solidFill>
                          <a:effectLst/>
                          <a:latin typeface="Arial" panose="020B0604020202020204" pitchFamily="34" charset="0"/>
                          <a:ea typeface="맑은 고딕" panose="020B0503020000020004" pitchFamily="50" charset="-127"/>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126,695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111,683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90,097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77,272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1430598178"/>
                  </a:ext>
                </a:extLst>
              </a:tr>
              <a:tr h="0">
                <a:tc gridSpan="2">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Reported </a:t>
                      </a:r>
                      <a:r>
                        <a:rPr lang="ko-KR" altLang="en-US" sz="800" b="0" i="0" u="none" strike="noStrike">
                          <a:solidFill>
                            <a:srgbClr val="000000"/>
                          </a:solidFill>
                          <a:effectLst/>
                          <a:latin typeface="Arial" panose="020B0604020202020204" pitchFamily="34" charset="0"/>
                          <a:ea typeface="맑은 고딕" panose="020B0503020000020004" pitchFamily="50" charset="-127"/>
                        </a:rPr>
                        <a:t>매출채권</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18,742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12,521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8,008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7,510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81251500"/>
                  </a:ext>
                </a:extLst>
              </a:tr>
              <a:tr h="0">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Adjusted </a:t>
                      </a:r>
                      <a:r>
                        <a:rPr lang="ko-KR" altLang="en-US" sz="800" b="0" i="0" u="none" strike="noStrike">
                          <a:solidFill>
                            <a:srgbClr val="000000"/>
                          </a:solidFill>
                          <a:effectLst/>
                          <a:latin typeface="Arial" panose="020B0604020202020204" pitchFamily="34" charset="0"/>
                          <a:ea typeface="맑은 고딕" panose="020B0503020000020004" pitchFamily="50" charset="-127"/>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122,994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108,826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89,888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77,272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838109124"/>
                  </a:ext>
                </a:extLst>
              </a:tr>
              <a:tr h="0">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Adjusted </a:t>
                      </a:r>
                      <a:r>
                        <a:rPr lang="ko-KR" altLang="en-US" sz="800" b="0" i="0" u="none" strike="noStrike">
                          <a:solidFill>
                            <a:srgbClr val="000000"/>
                          </a:solidFill>
                          <a:effectLst/>
                          <a:latin typeface="Arial" panose="020B0604020202020204" pitchFamily="34" charset="0"/>
                          <a:ea typeface="맑은 고딕" panose="020B0503020000020004" pitchFamily="50" charset="-127"/>
                        </a:rPr>
                        <a:t>매출채권</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15,313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9,779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7,576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5,733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76421461"/>
                  </a:ext>
                </a:extLst>
              </a:tr>
              <a:tr h="0">
                <a:tc gridSpan="2">
                  <a:txBody>
                    <a:bodyPr/>
                    <a:lstStyle/>
                    <a:p>
                      <a:pPr algn="l" rtl="0" fontAlgn="b"/>
                      <a:r>
                        <a:rPr lang="en-US" sz="800" b="1" i="0" u="none" strike="noStrike">
                          <a:solidFill>
                            <a:srgbClr val="000000"/>
                          </a:solidFill>
                          <a:effectLst/>
                          <a:latin typeface="맑은 고딕" panose="020B0503020000020004" pitchFamily="50" charset="-127"/>
                          <a:ea typeface="맑은 고딕" panose="020B0503020000020004" pitchFamily="50" charset="-127"/>
                        </a:rPr>
                        <a:t>Adjusted AR Turnover</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b"/>
                      <a:endParaRPr lang="en-US" altLang="ko-KR" sz="8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endParaRPr lang="en-US" altLang="ko-KR" sz="8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endParaRPr lang="en-US" altLang="ko-KR" sz="8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endParaRPr lang="en-US" altLang="ko-KR" sz="8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420538694"/>
                  </a:ext>
                </a:extLst>
              </a:tr>
              <a:tr h="68580">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회전율</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969753452"/>
                  </a:ext>
                </a:extLst>
              </a:tr>
              <a:tr h="68580">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회전기일</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55434746"/>
                  </a:ext>
                </a:extLst>
              </a:tr>
            </a:tbl>
          </a:graphicData>
        </a:graphic>
      </p:graphicFrame>
      <p:sp>
        <p:nvSpPr>
          <p:cNvPr id="34" name="TextBox 33">
            <a:extLst>
              <a:ext uri="{FF2B5EF4-FFF2-40B4-BE49-F238E27FC236}">
                <a16:creationId xmlns:a16="http://schemas.microsoft.com/office/drawing/2014/main" id="{9A9D1E6A-E332-427C-B6E0-2C35ADDBFFE5}"/>
              </a:ext>
            </a:extLst>
          </p:cNvPr>
          <p:cNvSpPr txBox="1"/>
          <p:nvPr/>
        </p:nvSpPr>
        <p:spPr>
          <a:xfrm>
            <a:off x="576898" y="5248130"/>
            <a:ext cx="4010342" cy="887422"/>
          </a:xfrm>
          <a:prstGeom prst="rect">
            <a:avLst/>
          </a:prstGeom>
          <a:noFill/>
        </p:spPr>
        <p:txBody>
          <a:bodyPr wrap="square" lIns="0" tIns="0" rIns="0" bIns="0" rtlCol="0">
            <a:spAutoFit/>
          </a:bodyPr>
          <a:lstStyle/>
          <a:p>
            <a:pPr>
              <a:spcBef>
                <a:spcPts val="100"/>
              </a:spcBef>
            </a:pPr>
            <a:r>
              <a:rPr lang="en-US" altLang="ko-KR" sz="800" i="1">
                <a:latin typeface="Arial" panose="020B0604020202020204" pitchFamily="34" charset="0"/>
                <a:ea typeface="+mj-ea"/>
                <a:cs typeface="Arial" panose="020B0604020202020204" pitchFamily="34" charset="0"/>
              </a:rPr>
              <a:t>[Limitation]</a:t>
            </a:r>
          </a:p>
          <a:p>
            <a:pPr>
              <a:spcBef>
                <a:spcPts val="100"/>
              </a:spcBef>
            </a:pPr>
            <a:r>
              <a:rPr lang="en-US" altLang="ko-KR" sz="800" i="1">
                <a:latin typeface="Arial" panose="020B0604020202020204" pitchFamily="34" charset="0"/>
                <a:ea typeface="+mj-ea"/>
                <a:cs typeface="Arial" panose="020B0604020202020204" pitchFamily="34" charset="0"/>
              </a:rPr>
              <a:t>1. 2022</a:t>
            </a:r>
            <a:r>
              <a:rPr lang="ko-KR" altLang="en-US" sz="800" i="1">
                <a:latin typeface="Arial" panose="020B0604020202020204" pitchFamily="34" charset="0"/>
                <a:ea typeface="+mj-ea"/>
                <a:cs typeface="Arial" panose="020B0604020202020204" pitchFamily="34" charset="0"/>
              </a:rPr>
              <a:t>년은 </a:t>
            </a:r>
            <a:r>
              <a:rPr lang="en-US" altLang="ko-KR" sz="800" i="1">
                <a:latin typeface="Arial" panose="020B0604020202020204" pitchFamily="34" charset="0"/>
                <a:ea typeface="+mj-ea"/>
                <a:cs typeface="Arial" panose="020B0604020202020204" pitchFamily="34" charset="0"/>
              </a:rPr>
              <a:t>4</a:t>
            </a:r>
            <a:r>
              <a:rPr lang="ko-KR" altLang="en-US" sz="800" i="1">
                <a:latin typeface="Arial" panose="020B0604020202020204" pitchFamily="34" charset="0"/>
                <a:ea typeface="+mj-ea"/>
                <a:cs typeface="Arial" panose="020B0604020202020204" pitchFamily="34" charset="0"/>
              </a:rPr>
              <a:t>월말 재무제표 금액을 토대로 작성하였음</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기준일의 잔액을 확인하기 위해서는 기준일의 계정 명세서 및 원장 등이 필요하나</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 회사는 보안상 이유로 제공 불가 의사를 표명함</a:t>
            </a:r>
            <a:endParaRPr lang="en-US" altLang="ko-KR" sz="800" i="1">
              <a:latin typeface="Arial" panose="020B0604020202020204" pitchFamily="34" charset="0"/>
              <a:ea typeface="+mj-ea"/>
              <a:cs typeface="Arial" panose="020B0604020202020204" pitchFamily="34" charset="0"/>
            </a:endParaRPr>
          </a:p>
          <a:p>
            <a:pPr>
              <a:spcBef>
                <a:spcPts val="100"/>
              </a:spcBef>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해당 계정에 대한 내용은 회사가 제공한 일부 내용을 토대로 작성하였음</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구체적인 내역을 확인하기 위해서는 계정명세서</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원장 및 인터뷰가 필요하나</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회사는 보안상 이유로 제공 불가의사를 표명하여 제한된 자료를 토대로 증감분석 및 실사조정 수행함</a:t>
            </a:r>
            <a:endParaRPr lang="en-US" altLang="ko-KR" sz="800" i="1">
              <a:latin typeface="Arial" panose="020B0604020202020204" pitchFamily="34" charset="0"/>
              <a:ea typeface="+mj-ea"/>
              <a:cs typeface="Arial" panose="020B0604020202020204" pitchFamily="34" charset="0"/>
            </a:endParaRPr>
          </a:p>
        </p:txBody>
      </p:sp>
      <p:sp>
        <p:nvSpPr>
          <p:cNvPr id="35" name="순서도: 연결자 34">
            <a:extLst>
              <a:ext uri="{FF2B5EF4-FFF2-40B4-BE49-F238E27FC236}">
                <a16:creationId xmlns:a16="http://schemas.microsoft.com/office/drawing/2014/main" id="{EFE78D1B-6EFB-47BF-84FC-606B08132750}"/>
              </a:ext>
            </a:extLst>
          </p:cNvPr>
          <p:cNvSpPr/>
          <p:nvPr/>
        </p:nvSpPr>
        <p:spPr bwMode="auto">
          <a:xfrm>
            <a:off x="4999320" y="273936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37" name="순서도: 연결자 36">
            <a:extLst>
              <a:ext uri="{FF2B5EF4-FFF2-40B4-BE49-F238E27FC236}">
                <a16:creationId xmlns:a16="http://schemas.microsoft.com/office/drawing/2014/main" id="{020913FB-9485-4086-98C5-59015F359B23}"/>
              </a:ext>
            </a:extLst>
          </p:cNvPr>
          <p:cNvSpPr/>
          <p:nvPr/>
        </p:nvSpPr>
        <p:spPr bwMode="auto">
          <a:xfrm>
            <a:off x="4999320" y="378778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38" name="순서도: 연결자 37">
            <a:extLst>
              <a:ext uri="{FF2B5EF4-FFF2-40B4-BE49-F238E27FC236}">
                <a16:creationId xmlns:a16="http://schemas.microsoft.com/office/drawing/2014/main" id="{DD6982D3-741A-4C57-88DD-FEC030A9A665}"/>
              </a:ext>
            </a:extLst>
          </p:cNvPr>
          <p:cNvSpPr/>
          <p:nvPr/>
        </p:nvSpPr>
        <p:spPr bwMode="auto">
          <a:xfrm>
            <a:off x="4999320" y="430444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40" name="순서도: 연결자 39">
            <a:extLst>
              <a:ext uri="{FF2B5EF4-FFF2-40B4-BE49-F238E27FC236}">
                <a16:creationId xmlns:a16="http://schemas.microsoft.com/office/drawing/2014/main" id="{61BAD0BA-E113-4FEB-AF0D-9428D73F5227}"/>
              </a:ext>
            </a:extLst>
          </p:cNvPr>
          <p:cNvSpPr/>
          <p:nvPr/>
        </p:nvSpPr>
        <p:spPr bwMode="auto">
          <a:xfrm>
            <a:off x="4999320" y="416044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41" name="순서도: 연결자 40">
            <a:extLst>
              <a:ext uri="{FF2B5EF4-FFF2-40B4-BE49-F238E27FC236}">
                <a16:creationId xmlns:a16="http://schemas.microsoft.com/office/drawing/2014/main" id="{680E8DFA-B276-42EE-848A-6023C5288798}"/>
              </a:ext>
            </a:extLst>
          </p:cNvPr>
          <p:cNvSpPr/>
          <p:nvPr/>
        </p:nvSpPr>
        <p:spPr bwMode="auto">
          <a:xfrm>
            <a:off x="4999320" y="221515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17" name="순서도: 연결자 16">
            <a:extLst>
              <a:ext uri="{FF2B5EF4-FFF2-40B4-BE49-F238E27FC236}">
                <a16:creationId xmlns:a16="http://schemas.microsoft.com/office/drawing/2014/main" id="{8B3E5DF7-312D-4474-AAF4-F8EC59232BAC}"/>
              </a:ext>
            </a:extLst>
          </p:cNvPr>
          <p:cNvSpPr/>
          <p:nvPr/>
        </p:nvSpPr>
        <p:spPr bwMode="auto">
          <a:xfrm>
            <a:off x="4999320" y="461920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18" name="TextBox 17">
            <a:extLst>
              <a:ext uri="{FF2B5EF4-FFF2-40B4-BE49-F238E27FC236}">
                <a16:creationId xmlns:a16="http://schemas.microsoft.com/office/drawing/2014/main" id="{23D3D4EE-7E95-415C-A8D5-D41C73253669}"/>
              </a:ext>
            </a:extLst>
          </p:cNvPr>
          <p:cNvSpPr txBox="1"/>
          <p:nvPr/>
        </p:nvSpPr>
        <p:spPr>
          <a:xfrm>
            <a:off x="601200" y="3368433"/>
            <a:ext cx="2796050" cy="138499"/>
          </a:xfrm>
          <a:prstGeom prst="rect">
            <a:avLst/>
          </a:prstGeom>
          <a:noFill/>
        </p:spPr>
        <p:txBody>
          <a:bodyPr wrap="square" lIns="0" tIns="0" rIns="0" bIns="0" rtlCol="0">
            <a:spAutoFit/>
          </a:bodyPr>
          <a:lstStyle/>
          <a:p>
            <a:pPr>
              <a:spcBef>
                <a:spcPts val="100"/>
              </a:spcBef>
            </a:pPr>
            <a:r>
              <a:rPr lang="en-US" altLang="ko-KR" sz="900" b="1" u="sng">
                <a:latin typeface="Arial" panose="020B0604020202020204" pitchFamily="34" charset="0"/>
                <a:ea typeface="+mj-ea"/>
                <a:cs typeface="Arial" panose="020B0604020202020204" pitchFamily="34" charset="0"/>
              </a:rPr>
              <a:t>&lt;Adjusted</a:t>
            </a:r>
            <a:r>
              <a:rPr lang="ko-KR" altLang="en-US" sz="900" b="1" u="sng">
                <a:latin typeface="Arial" panose="020B0604020202020204" pitchFamily="34" charset="0"/>
                <a:ea typeface="+mj-ea"/>
                <a:cs typeface="Arial" panose="020B0604020202020204" pitchFamily="34" charset="0"/>
              </a:rPr>
              <a:t> </a:t>
            </a:r>
            <a:r>
              <a:rPr lang="en-US" altLang="ko-KR" sz="900" b="1" u="sng">
                <a:latin typeface="Arial" panose="020B0604020202020204" pitchFamily="34" charset="0"/>
                <a:ea typeface="+mj-ea"/>
                <a:cs typeface="Arial" panose="020B0604020202020204" pitchFamily="34" charset="0"/>
              </a:rPr>
              <a:t>AR Turnover&gt;</a:t>
            </a:r>
          </a:p>
        </p:txBody>
      </p:sp>
      <p:sp>
        <p:nvSpPr>
          <p:cNvPr id="20" name="순서도: 연결자 19">
            <a:extLst>
              <a:ext uri="{FF2B5EF4-FFF2-40B4-BE49-F238E27FC236}">
                <a16:creationId xmlns:a16="http://schemas.microsoft.com/office/drawing/2014/main" id="{9FC7CECD-12B0-4460-ABD6-975DEF5C0FC9}"/>
              </a:ext>
            </a:extLst>
          </p:cNvPr>
          <p:cNvSpPr/>
          <p:nvPr/>
        </p:nvSpPr>
        <p:spPr bwMode="auto">
          <a:xfrm>
            <a:off x="432898" y="337115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22" name="순서도: 연결자 21">
            <a:extLst>
              <a:ext uri="{FF2B5EF4-FFF2-40B4-BE49-F238E27FC236}">
                <a16:creationId xmlns:a16="http://schemas.microsoft.com/office/drawing/2014/main" id="{0F0C5F97-9873-4456-B612-783DD2FD7DE0}"/>
              </a:ext>
            </a:extLst>
          </p:cNvPr>
          <p:cNvSpPr/>
          <p:nvPr/>
        </p:nvSpPr>
        <p:spPr bwMode="auto">
          <a:xfrm>
            <a:off x="4999320" y="497397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Tree>
    <p:extLst>
      <p:ext uri="{BB962C8B-B14F-4D97-AF65-F5344CB8AC3E}">
        <p14:creationId xmlns:p14="http://schemas.microsoft.com/office/powerpoint/2010/main" val="116487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E263240-5D76-4ED8-AF55-FA1E8F3F5A7E}"/>
              </a:ext>
            </a:extLst>
          </p:cNvPr>
          <p:cNvSpPr txBox="1"/>
          <p:nvPr/>
        </p:nvSpPr>
        <p:spPr>
          <a:xfrm>
            <a:off x="4815841" y="1412204"/>
            <a:ext cx="4156708" cy="4510423"/>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a:latin typeface="Arial" panose="020B0604020202020204" pitchFamily="34" charset="0"/>
                <a:cs typeface="Arial" panose="020B0604020202020204" pitchFamily="34" charset="0"/>
              </a:rPr>
              <a:t>Inventory Turnover</a:t>
            </a:r>
            <a:endParaRPr lang="en-US" altLang="ko-KR" sz="900">
              <a:latin typeface="Arial" panose="020B0604020202020204" pitchFamily="34" charset="0"/>
              <a:cs typeface="Arial" panose="020B0604020202020204" pitchFamily="34" charset="0"/>
            </a:endParaRPr>
          </a:p>
          <a:p>
            <a:pPr marL="360000" indent="-180975"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재고자산 단위원가는 총평균법으로 결정하고 있으며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제품이나 재공품의 원가에 포함되는 고정제조간접원가는 생산설비의 정상조업도에 기초하여 배부함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재고자산은 </a:t>
            </a:r>
            <a:r>
              <a:rPr lang="en-US" altLang="ko-KR" sz="900">
                <a:latin typeface="Arial" panose="020B0604020202020204" pitchFamily="34" charset="0"/>
                <a:cs typeface="Arial" panose="020B0604020202020204" pitchFamily="34" charset="0"/>
              </a:rPr>
              <a:t>2019</a:t>
            </a:r>
            <a:r>
              <a:rPr lang="ko-KR" altLang="en-US" sz="900">
                <a:latin typeface="Arial" panose="020B0604020202020204" pitchFamily="34" charset="0"/>
                <a:cs typeface="Arial" panose="020B0604020202020204" pitchFamily="34" charset="0"/>
              </a:rPr>
              <a:t>년 이후 제품평가충당금의 증가 및 재공품의 감소에 따라 지속적으로 감소하는 추세를 보임</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재고자산 회전기일은 과거 평균 </a:t>
            </a:r>
            <a:r>
              <a:rPr lang="en-US" altLang="ko-KR" sz="900">
                <a:latin typeface="Arial" panose="020B0604020202020204" pitchFamily="34" charset="0"/>
                <a:cs typeface="Arial" panose="020B0604020202020204" pitchFamily="34" charset="0"/>
              </a:rPr>
              <a:t>230</a:t>
            </a:r>
            <a:r>
              <a:rPr lang="ko-KR" altLang="en-US" sz="900">
                <a:latin typeface="Arial" panose="020B0604020202020204" pitchFamily="34" charset="0"/>
                <a:cs typeface="Arial" panose="020B0604020202020204" pitchFamily="34" charset="0"/>
              </a:rPr>
              <a:t>일 내외 수준을 유지함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회사는 제품 및 상품 재고자산에 대하여 평가충당금을 계상하고 있으며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장부가액은 </a:t>
            </a:r>
            <a:r>
              <a:rPr lang="en-US" altLang="ko-KR" sz="900">
                <a:latin typeface="Arial" panose="020B0604020202020204" pitchFamily="34" charset="0"/>
                <a:cs typeface="Arial" panose="020B0604020202020204" pitchFamily="34" charset="0"/>
              </a:rPr>
              <a:t>2022</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3</a:t>
            </a:r>
            <a:r>
              <a:rPr lang="ko-KR" altLang="en-US" sz="900">
                <a:latin typeface="Arial" panose="020B0604020202020204" pitchFamily="34" charset="0"/>
                <a:cs typeface="Arial" panose="020B0604020202020204" pitchFamily="34" charset="0"/>
              </a:rPr>
              <a:t>월말 재고 기준 평가충당금에 해당함</a:t>
            </a:r>
            <a:endParaRPr lang="en-US" altLang="ko-KR" sz="900">
              <a:latin typeface="Arial" panose="020B0604020202020204" pitchFamily="34" charset="0"/>
              <a:cs typeface="Arial" panose="020B0604020202020204" pitchFamily="34" charset="0"/>
            </a:endParaRPr>
          </a:p>
          <a:p>
            <a:pPr marL="540000" lvl="0" indent="-180975" defTabSz="914400" latinLnBrk="1">
              <a:lnSpc>
                <a:spcPts val="1200"/>
              </a:lnSpc>
              <a:buClr>
                <a:srgbClr val="00338D"/>
              </a:buClr>
              <a:buFont typeface="Wingdings" panose="05000000000000000000" pitchFamily="2" charset="2"/>
              <a:buChar char="Ø"/>
              <a:tabLst>
                <a:tab pos="266700" algn="l"/>
              </a:tabLst>
              <a:defRPr/>
            </a:pPr>
            <a:r>
              <a:rPr lang="ko-KR" altLang="en-US" sz="900">
                <a:latin typeface="Arial" panose="020B0604020202020204" pitchFamily="34" charset="0"/>
                <a:cs typeface="Arial" panose="020B0604020202020204" pitchFamily="34" charset="0"/>
              </a:rPr>
              <a:t>제품 재고자산 중 </a:t>
            </a:r>
            <a:r>
              <a:rPr lang="en-US" altLang="ko-KR" sz="900">
                <a:latin typeface="Arial" panose="020B0604020202020204" pitchFamily="34" charset="0"/>
                <a:cs typeface="Arial" panose="020B0604020202020204" pitchFamily="34" charset="0"/>
              </a:rPr>
              <a:t>2018</a:t>
            </a:r>
            <a:r>
              <a:rPr lang="ko-KR" altLang="en-US" sz="900">
                <a:latin typeface="Arial" panose="020B0604020202020204" pitchFamily="34" charset="0"/>
                <a:cs typeface="Arial" panose="020B0604020202020204" pitchFamily="34" charset="0"/>
              </a:rPr>
              <a:t>년까지 정상제품</a:t>
            </a:r>
            <a:r>
              <a:rPr lang="en-US" altLang="ko-KR" sz="900">
                <a:latin typeface="Arial" panose="020B0604020202020204" pitchFamily="34" charset="0"/>
                <a:cs typeface="Arial" panose="020B0604020202020204" pitchFamily="34" charset="0"/>
              </a:rPr>
              <a:t>, 2019</a:t>
            </a:r>
            <a:r>
              <a:rPr lang="ko-KR" altLang="en-US" sz="900">
                <a:latin typeface="Arial" panose="020B0604020202020204" pitchFamily="34" charset="0"/>
                <a:cs typeface="Arial" panose="020B0604020202020204" pitchFamily="34" charset="0"/>
              </a:rPr>
              <a:t>년까지 상설제품 및 행사상품</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최근 </a:t>
            </a:r>
            <a:r>
              <a:rPr lang="en-US" altLang="ko-KR" sz="900">
                <a:latin typeface="Arial" panose="020B0604020202020204" pitchFamily="34" charset="0"/>
                <a:cs typeface="Arial" panose="020B0604020202020204" pitchFamily="34" charset="0"/>
              </a:rPr>
              <a:t>1</a:t>
            </a:r>
            <a:r>
              <a:rPr lang="ko-KR" altLang="en-US" sz="900">
                <a:latin typeface="Arial" panose="020B0604020202020204" pitchFamily="34" charset="0"/>
                <a:cs typeface="Arial" panose="020B0604020202020204" pitchFamily="34" charset="0"/>
              </a:rPr>
              <a:t>년간 출고가 없는 정상제품은 전액 </a:t>
            </a:r>
            <a:r>
              <a:rPr lang="ko-KR" altLang="en-US" sz="900" err="1">
                <a:latin typeface="Arial" panose="020B0604020202020204" pitchFamily="34" charset="0"/>
                <a:cs typeface="Arial" panose="020B0604020202020204" pitchFamily="34" charset="0"/>
              </a:rPr>
              <a:t>대손설정하였으며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이외 재고는 순실현가능가치로 평가함</a:t>
            </a:r>
            <a:endParaRPr lang="en-US" altLang="ko-KR" sz="900">
              <a:latin typeface="Arial" panose="020B0604020202020204" pitchFamily="34" charset="0"/>
              <a:cs typeface="Arial" panose="020B0604020202020204" pitchFamily="34" charset="0"/>
            </a:endParaRPr>
          </a:p>
          <a:p>
            <a:pPr marL="540000" lvl="0" indent="-180975" defTabSz="914400" latinLnBrk="1">
              <a:lnSpc>
                <a:spcPts val="1200"/>
              </a:lnSpc>
              <a:buClr>
                <a:srgbClr val="00338D"/>
              </a:buClr>
              <a:buFont typeface="Wingdings" panose="05000000000000000000" pitchFamily="2" charset="2"/>
              <a:buChar char="Ø"/>
              <a:tabLst>
                <a:tab pos="266700" algn="l"/>
              </a:tabLst>
              <a:defRPr/>
            </a:pPr>
            <a:r>
              <a:rPr lang="ko-KR" altLang="en-US" sz="900">
                <a:latin typeface="Arial" panose="020B0604020202020204" pitchFamily="34" charset="0"/>
                <a:cs typeface="Arial" panose="020B0604020202020204" pitchFamily="34" charset="0"/>
              </a:rPr>
              <a:t>상품 재고자산 중 폐기대상은 전액 대손설정하고</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이외 정상 상품은 순실현가능가치로 평가함</a:t>
            </a:r>
            <a:endParaRPr lang="en-US" altLang="ko-KR" sz="90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a:latin typeface="Arial" panose="020B0604020202020204" pitchFamily="34" charset="0"/>
                <a:cs typeface="Arial" panose="020B0604020202020204" pitchFamily="34" charset="0"/>
              </a:rPr>
              <a:t>Adjustment</a:t>
            </a: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회사 제시 자료 및 인터뷰의 제한으로 조사보고서 상 실사조정사항을 준용함</a:t>
            </a:r>
            <a:endParaRPr lang="en-US" altLang="ko-KR" sz="900">
              <a:latin typeface="Arial" panose="020B0604020202020204" pitchFamily="34" charset="0"/>
              <a:cs typeface="Arial" panose="020B0604020202020204" pitchFamily="34" charset="0"/>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Net Working Capital (4/4)</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회사의 재고자산은 매출 감소</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및 가용자금의 감소와 평가충당금의 증가로 인해 </a:t>
            </a:r>
            <a:r>
              <a:rPr lang="en-US" altLang="ko-KR" sz="1000" b="1">
                <a:solidFill>
                  <a:srgbClr val="002997"/>
                </a:solidFill>
                <a:latin typeface="Arial" panose="020B0604020202020204" pitchFamily="34" charset="0"/>
                <a:ea typeface="+mj-ea"/>
                <a:cs typeface="Arial" panose="020B0604020202020204" pitchFamily="34" charset="0"/>
              </a:rPr>
              <a:t>2019</a:t>
            </a:r>
            <a:r>
              <a:rPr lang="ko-KR" altLang="en-US" sz="1000" b="1">
                <a:solidFill>
                  <a:srgbClr val="002997"/>
                </a:solidFill>
                <a:latin typeface="Arial" panose="020B0604020202020204" pitchFamily="34" charset="0"/>
                <a:ea typeface="+mj-ea"/>
                <a:cs typeface="Arial" panose="020B0604020202020204" pitchFamily="34" charset="0"/>
              </a:rPr>
              <a:t>년 이후 매년 감소하는 추세에 있으나</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매출원가 대비 재고자산 회전기일은 비교적 일정하게 유지되고 있는 것으로 분석됨</a:t>
            </a:r>
            <a:endParaRPr lang="en-US" altLang="ko-KR" sz="1000" b="1">
              <a:solidFill>
                <a:srgbClr val="002997"/>
              </a:solidFill>
              <a:latin typeface="Arial" panose="020B0604020202020204" pitchFamily="34" charset="0"/>
              <a:ea typeface="+mj-ea"/>
              <a:cs typeface="Arial" panose="020B0604020202020204" pitchFamily="34" charset="0"/>
            </a:endParaRPr>
          </a:p>
        </p:txBody>
      </p:sp>
      <p:graphicFrame>
        <p:nvGraphicFramePr>
          <p:cNvPr id="17" name="표 16">
            <a:extLst>
              <a:ext uri="{FF2B5EF4-FFF2-40B4-BE49-F238E27FC236}">
                <a16:creationId xmlns:a16="http://schemas.microsoft.com/office/drawing/2014/main" id="{FB4A816B-2717-4539-B5DB-418F2FD74D98}"/>
              </a:ext>
            </a:extLst>
          </p:cNvPr>
          <p:cNvGraphicFramePr>
            <a:graphicFrameLocks noGrp="1"/>
          </p:cNvGraphicFramePr>
          <p:nvPr>
            <p:extLst>
              <p:ext uri="{D42A27DB-BD31-4B8C-83A1-F6EECF244321}">
                <p14:modId xmlns:p14="http://schemas.microsoft.com/office/powerpoint/2010/main" val="3415934717"/>
              </p:ext>
            </p:extLst>
          </p:nvPr>
        </p:nvGraphicFramePr>
        <p:xfrm>
          <a:off x="601201" y="1530000"/>
          <a:ext cx="3977999" cy="2286000"/>
        </p:xfrm>
        <a:graphic>
          <a:graphicData uri="http://schemas.openxmlformats.org/drawingml/2006/table">
            <a:tbl>
              <a:tblPr/>
              <a:tblGrid>
                <a:gridCol w="223640">
                  <a:extLst>
                    <a:ext uri="{9D8B030D-6E8A-4147-A177-3AD203B41FA5}">
                      <a16:colId xmlns:a16="http://schemas.microsoft.com/office/drawing/2014/main" val="587054650"/>
                    </a:ext>
                  </a:extLst>
                </a:gridCol>
                <a:gridCol w="406336">
                  <a:extLst>
                    <a:ext uri="{9D8B030D-6E8A-4147-A177-3AD203B41FA5}">
                      <a16:colId xmlns:a16="http://schemas.microsoft.com/office/drawing/2014/main" val="3404881508"/>
                    </a:ext>
                  </a:extLst>
                </a:gridCol>
                <a:gridCol w="687843">
                  <a:extLst>
                    <a:ext uri="{9D8B030D-6E8A-4147-A177-3AD203B41FA5}">
                      <a16:colId xmlns:a16="http://schemas.microsoft.com/office/drawing/2014/main" val="1649263343"/>
                    </a:ext>
                  </a:extLst>
                </a:gridCol>
                <a:gridCol w="665045">
                  <a:extLst>
                    <a:ext uri="{9D8B030D-6E8A-4147-A177-3AD203B41FA5}">
                      <a16:colId xmlns:a16="http://schemas.microsoft.com/office/drawing/2014/main" val="2110674106"/>
                    </a:ext>
                  </a:extLst>
                </a:gridCol>
                <a:gridCol w="665045">
                  <a:extLst>
                    <a:ext uri="{9D8B030D-6E8A-4147-A177-3AD203B41FA5}">
                      <a16:colId xmlns:a16="http://schemas.microsoft.com/office/drawing/2014/main" val="2486503986"/>
                    </a:ext>
                  </a:extLst>
                </a:gridCol>
                <a:gridCol w="665045">
                  <a:extLst>
                    <a:ext uri="{9D8B030D-6E8A-4147-A177-3AD203B41FA5}">
                      <a16:colId xmlns:a16="http://schemas.microsoft.com/office/drawing/2014/main" val="3877581512"/>
                    </a:ext>
                  </a:extLst>
                </a:gridCol>
                <a:gridCol w="665045">
                  <a:extLst>
                    <a:ext uri="{9D8B030D-6E8A-4147-A177-3AD203B41FA5}">
                      <a16:colId xmlns:a16="http://schemas.microsoft.com/office/drawing/2014/main" val="564205357"/>
                    </a:ext>
                  </a:extLst>
                </a:gridCol>
              </a:tblGrid>
              <a:tr h="152400">
                <a:tc gridSpan="3">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rPr>
                        <a:t>Inventory</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lnL w="12700" cmpd="sng">
                      <a:noFill/>
                      <a:prstDash val="solid"/>
                    </a:ln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rgbClr val="00338D"/>
                    </a:solidFill>
                  </a:tcPr>
                </a:tc>
                <a:extLst>
                  <a:ext uri="{0D108BD9-81ED-4DB2-BD59-A6C34878D82A}">
                    <a16:rowId xmlns:a16="http://schemas.microsoft.com/office/drawing/2014/main" val="572725030"/>
                  </a:ext>
                </a:extLst>
              </a:tr>
              <a:tr h="152400">
                <a:tc gridSpan="2">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3402805589"/>
                  </a:ext>
                </a:extLst>
              </a:tr>
              <a:tr h="152400">
                <a:tc gridSpan="3">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lnL w="12700" cmpd="sng">
                      <a:noFill/>
                      <a:prstDash val="solid"/>
                    </a:lnL>
                    <a:lnT w="12700" cmpd="sng">
                      <a:noFill/>
                      <a:prstDash val="solid"/>
                    </a:lnT>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Apr-30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3940525"/>
                  </a:ext>
                </a:extLst>
              </a:tr>
              <a:tr h="152400">
                <a:tc gridSpan="3">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재고자산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lnL w="12700" cmpd="sng">
                      <a:noFill/>
                      <a:prstDash val="solid"/>
                    </a:lnL>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45,944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35,085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25,203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23,567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042774103"/>
                  </a:ext>
                </a:extLst>
              </a:tr>
              <a:tr h="1524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상품</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상품</a:t>
                      </a:r>
                    </a:p>
                  </a:txBody>
                  <a:tcPr marL="36000" marR="36000" marT="0" marB="0" anchor="ctr">
                    <a:lnL w="6350" cap="flat" cmpd="sng" algn="ctr">
                      <a:noFill/>
                      <a:prstDash val="dot"/>
                      <a:round/>
                      <a:headEnd type="none" w="med" len="med"/>
                      <a:tailEnd type="none" w="med" len="med"/>
                    </a:lnL>
                    <a:lnR>
                      <a:noFill/>
                    </a:lnR>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964230227"/>
                  </a:ext>
                </a:extLst>
              </a:tr>
              <a:tr h="1524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상품평가충당금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상품평가충당금</a:t>
                      </a: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91672049"/>
                  </a:ext>
                </a:extLst>
              </a:tr>
              <a:tr h="1524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제품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제품</a:t>
                      </a: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45,747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39,430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38,656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37,055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23106987"/>
                  </a:ext>
                </a:extLst>
              </a:tr>
              <a:tr h="1524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제품평가충당금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제품평가충당금</a:t>
                      </a: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(6,172)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(9,559)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(15,764)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(15,244)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55194139"/>
                  </a:ext>
                </a:extLst>
              </a:tr>
              <a:tr h="1524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원재료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원재료</a:t>
                      </a: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21201669"/>
                  </a:ext>
                </a:extLst>
              </a:tr>
              <a:tr h="1524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부재료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부재료</a:t>
                      </a: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233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84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6307411"/>
                  </a:ext>
                </a:extLst>
              </a:tr>
              <a:tr h="1524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재공품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재공품</a:t>
                      </a: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5,395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3,955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1,488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23201372"/>
                  </a:ext>
                </a:extLst>
              </a:tr>
              <a:tr h="1524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미착품</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미착품</a:t>
                      </a:r>
                    </a:p>
                  </a:txBody>
                  <a:tcPr marL="36000" marR="36000" marT="0" marB="0" anchor="ctr">
                    <a:lnL w="6350" cap="flat" cmpd="sng" algn="ctr">
                      <a:no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86864828"/>
                  </a:ext>
                </a:extLst>
              </a:tr>
              <a:tr h="152400">
                <a:tc gridSpan="3">
                  <a:txBody>
                    <a:bodyPr/>
                    <a:lstStyle/>
                    <a:p>
                      <a:pPr algn="l"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Inventory Turnover</a:t>
                      </a:r>
                      <a:r>
                        <a:rPr lang="en-US" altLang="ko-KR" sz="900" b="1"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900" b="1"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12700" cmpd="sng">
                      <a:noFill/>
                      <a:prstDash val="soli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lnT w="6350" cap="flat" cmpd="sng" algn="ctr">
                      <a:solidFill>
                        <a:srgbClr val="00338D"/>
                      </a:solidFill>
                      <a:prstDash val="solid"/>
                      <a:round/>
                      <a:headEnd type="none" w="med" len="med"/>
                      <a:tailEnd type="none" w="med" len="med"/>
                    </a:lnT>
                  </a:tcPr>
                </a:tc>
                <a:tc>
                  <a:txBody>
                    <a:bodyPr/>
                    <a:lstStyle/>
                    <a:p>
                      <a:pPr algn="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69257435"/>
                  </a:ext>
                </a:extLst>
              </a:tr>
              <a:tr h="152400">
                <a:tc>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회전율</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061959557"/>
                  </a:ext>
                </a:extLst>
              </a:tr>
              <a:tr h="152400">
                <a:tc>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회전기일</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249.6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221.8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238.3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221.9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48745535"/>
                  </a:ext>
                </a:extLst>
              </a:tr>
            </a:tbl>
          </a:graphicData>
        </a:graphic>
      </p:graphicFrame>
      <p:graphicFrame>
        <p:nvGraphicFramePr>
          <p:cNvPr id="6" name="표 5">
            <a:extLst>
              <a:ext uri="{FF2B5EF4-FFF2-40B4-BE49-F238E27FC236}">
                <a16:creationId xmlns:a16="http://schemas.microsoft.com/office/drawing/2014/main" id="{4071C96E-D912-4839-900E-C9AF799B6AF0}"/>
              </a:ext>
            </a:extLst>
          </p:cNvPr>
          <p:cNvGraphicFramePr>
            <a:graphicFrameLocks noGrp="1"/>
          </p:cNvGraphicFramePr>
          <p:nvPr>
            <p:extLst>
              <p:ext uri="{D42A27DB-BD31-4B8C-83A1-F6EECF244321}">
                <p14:modId xmlns:p14="http://schemas.microsoft.com/office/powerpoint/2010/main" val="2895155149"/>
              </p:ext>
            </p:extLst>
          </p:nvPr>
        </p:nvGraphicFramePr>
        <p:xfrm>
          <a:off x="601200" y="4327874"/>
          <a:ext cx="3978000" cy="555873"/>
        </p:xfrm>
        <a:graphic>
          <a:graphicData uri="http://schemas.openxmlformats.org/drawingml/2006/table">
            <a:tbl>
              <a:tblPr/>
              <a:tblGrid>
                <a:gridCol w="1186806">
                  <a:extLst>
                    <a:ext uri="{9D8B030D-6E8A-4147-A177-3AD203B41FA5}">
                      <a16:colId xmlns:a16="http://schemas.microsoft.com/office/drawing/2014/main" val="252030397"/>
                    </a:ext>
                  </a:extLst>
                </a:gridCol>
                <a:gridCol w="1450542">
                  <a:extLst>
                    <a:ext uri="{9D8B030D-6E8A-4147-A177-3AD203B41FA5}">
                      <a16:colId xmlns:a16="http://schemas.microsoft.com/office/drawing/2014/main" val="4220411233"/>
                    </a:ext>
                  </a:extLst>
                </a:gridCol>
                <a:gridCol w="1340652">
                  <a:extLst>
                    <a:ext uri="{9D8B030D-6E8A-4147-A177-3AD203B41FA5}">
                      <a16:colId xmlns:a16="http://schemas.microsoft.com/office/drawing/2014/main" val="2077956834"/>
                    </a:ext>
                  </a:extLst>
                </a:gridCol>
              </a:tblGrid>
              <a:tr h="145803">
                <a:tc>
                  <a:txBody>
                    <a:bodyPr/>
                    <a:lstStyle/>
                    <a:p>
                      <a:pPr algn="l" rtl="0"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상품</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제품</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478466695"/>
                  </a:ext>
                </a:extLst>
              </a:tr>
              <a:tr h="13669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개별법</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(9,689)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11361238"/>
                  </a:ext>
                </a:extLst>
              </a:tr>
              <a:tr h="13669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저가법</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(5,555)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33604608"/>
                  </a:ext>
                </a:extLst>
              </a:tr>
              <a:tr h="13669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평가충당금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(15,244)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94104687"/>
                  </a:ext>
                </a:extLst>
              </a:tr>
            </a:tbl>
          </a:graphicData>
        </a:graphic>
      </p:graphicFrame>
      <p:graphicFrame>
        <p:nvGraphicFramePr>
          <p:cNvPr id="8" name="표 7">
            <a:extLst>
              <a:ext uri="{FF2B5EF4-FFF2-40B4-BE49-F238E27FC236}">
                <a16:creationId xmlns:a16="http://schemas.microsoft.com/office/drawing/2014/main" id="{47A05474-5349-4B93-BF26-8FA9B9DC56AE}"/>
              </a:ext>
            </a:extLst>
          </p:cNvPr>
          <p:cNvGraphicFramePr>
            <a:graphicFrameLocks noGrp="1"/>
          </p:cNvGraphicFramePr>
          <p:nvPr>
            <p:extLst>
              <p:ext uri="{D42A27DB-BD31-4B8C-83A1-F6EECF244321}">
                <p14:modId xmlns:p14="http://schemas.microsoft.com/office/powerpoint/2010/main" val="810937231"/>
              </p:ext>
            </p:extLst>
          </p:nvPr>
        </p:nvGraphicFramePr>
        <p:xfrm>
          <a:off x="5115600" y="4589736"/>
          <a:ext cx="3978001" cy="1492751"/>
        </p:xfrm>
        <a:graphic>
          <a:graphicData uri="http://schemas.openxmlformats.org/drawingml/2006/table">
            <a:tbl>
              <a:tblPr/>
              <a:tblGrid>
                <a:gridCol w="288043">
                  <a:extLst>
                    <a:ext uri="{9D8B030D-6E8A-4147-A177-3AD203B41FA5}">
                      <a16:colId xmlns:a16="http://schemas.microsoft.com/office/drawing/2014/main" val="3128921623"/>
                    </a:ext>
                  </a:extLst>
                </a:gridCol>
                <a:gridCol w="838930">
                  <a:extLst>
                    <a:ext uri="{9D8B030D-6E8A-4147-A177-3AD203B41FA5}">
                      <a16:colId xmlns:a16="http://schemas.microsoft.com/office/drawing/2014/main" val="1155698020"/>
                    </a:ext>
                  </a:extLst>
                </a:gridCol>
                <a:gridCol w="712757">
                  <a:extLst>
                    <a:ext uri="{9D8B030D-6E8A-4147-A177-3AD203B41FA5}">
                      <a16:colId xmlns:a16="http://schemas.microsoft.com/office/drawing/2014/main" val="1631547653"/>
                    </a:ext>
                  </a:extLst>
                </a:gridCol>
                <a:gridCol w="712757">
                  <a:extLst>
                    <a:ext uri="{9D8B030D-6E8A-4147-A177-3AD203B41FA5}">
                      <a16:colId xmlns:a16="http://schemas.microsoft.com/office/drawing/2014/main" val="132498368"/>
                    </a:ext>
                  </a:extLst>
                </a:gridCol>
                <a:gridCol w="712757">
                  <a:extLst>
                    <a:ext uri="{9D8B030D-6E8A-4147-A177-3AD203B41FA5}">
                      <a16:colId xmlns:a16="http://schemas.microsoft.com/office/drawing/2014/main" val="4290499226"/>
                    </a:ext>
                  </a:extLst>
                </a:gridCol>
                <a:gridCol w="712757">
                  <a:extLst>
                    <a:ext uri="{9D8B030D-6E8A-4147-A177-3AD203B41FA5}">
                      <a16:colId xmlns:a16="http://schemas.microsoft.com/office/drawing/2014/main" val="2817066239"/>
                    </a:ext>
                  </a:extLst>
                </a:gridCol>
              </a:tblGrid>
              <a:tr h="151631">
                <a:tc gridSpan="2">
                  <a:txBody>
                    <a:bodyPr/>
                    <a:lstStyle/>
                    <a:p>
                      <a:pPr algn="l"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Arial Unicode MS" panose="020B0604020202020204" pitchFamily="50" charset="-127"/>
                          <a:ea typeface="Arial Unicode MS" panose="020B0604020202020204" pitchFamily="50" charset="-127"/>
                        </a:rPr>
                        <a:t>개</a:t>
                      </a:r>
                      <a:r>
                        <a:rPr lang="en-US" altLang="ko-KR" sz="800" b="1" i="0" u="none" strike="noStrike">
                          <a:solidFill>
                            <a:srgbClr val="FFFFFF"/>
                          </a:solidFill>
                          <a:effectLst/>
                          <a:latin typeface="Arial Unicode MS" panose="020B0604020202020204" pitchFamily="50" charset="-127"/>
                          <a:ea typeface="Arial Unicode MS" panose="020B06040202020202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수량</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장부가액</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실사조정</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실사가치</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167067270"/>
                  </a:ext>
                </a:extLst>
              </a:tr>
              <a:tr h="88273">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제품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8,433,428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21,812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1,425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23,237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99470821"/>
                  </a:ext>
                </a:extLst>
              </a:tr>
              <a:tr h="88273">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정상</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5,199,373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23,237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23,237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217173845"/>
                  </a:ext>
                </a:extLst>
              </a:tr>
              <a:tr h="88273">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장기체화</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2,476,659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10,329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(10,329)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55342148"/>
                  </a:ext>
                </a:extLst>
              </a:tr>
              <a:tr h="88273">
                <a:tc>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폐기</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757,396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3,489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(3,489)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03870599"/>
                  </a:ext>
                </a:extLst>
              </a:tr>
              <a:tr h="88273">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평가충당금</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(15,244)</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15,244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36970516"/>
                  </a:ext>
                </a:extLst>
              </a:tr>
              <a:tr h="88273">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상품</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321,529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328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09363963"/>
                  </a:ext>
                </a:extLst>
              </a:tr>
              <a:tr h="8827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정상</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311,029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243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265594201"/>
                  </a:ext>
                </a:extLst>
              </a:tr>
              <a:tr h="88273">
                <a:tc>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장기체화</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10,500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169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(169)</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918568471"/>
                  </a:ext>
                </a:extLst>
              </a:tr>
              <a:tr h="88273">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평가충당금</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407148091"/>
                  </a:ext>
                </a:extLst>
              </a:tr>
              <a:tr h="88273">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기타재고자산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4452" marR="34452"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240,539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1,427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1,427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54433474"/>
                  </a:ext>
                </a:extLst>
              </a:tr>
              <a:tr h="88273">
                <a:tc gridSpan="2">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재고자산 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4452" marR="34452"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8,995,496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23,567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1,341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24,908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7241613"/>
                  </a:ext>
                </a:extLst>
              </a:tr>
            </a:tbl>
          </a:graphicData>
        </a:graphic>
      </p:graphicFrame>
      <p:sp>
        <p:nvSpPr>
          <p:cNvPr id="24" name="TextBox 23">
            <a:extLst>
              <a:ext uri="{FF2B5EF4-FFF2-40B4-BE49-F238E27FC236}">
                <a16:creationId xmlns:a16="http://schemas.microsoft.com/office/drawing/2014/main" id="{A7C59ADE-A760-4764-8C41-94D46CAB51CC}"/>
              </a:ext>
            </a:extLst>
          </p:cNvPr>
          <p:cNvSpPr txBox="1"/>
          <p:nvPr/>
        </p:nvSpPr>
        <p:spPr>
          <a:xfrm>
            <a:off x="601200" y="3858607"/>
            <a:ext cx="4002691" cy="123111"/>
          </a:xfrm>
          <a:prstGeom prst="rect">
            <a:avLst/>
          </a:prstGeom>
          <a:noFill/>
        </p:spPr>
        <p:txBody>
          <a:bodyPr wrap="square" lIns="0" tIns="0" rIns="0" bIns="0">
            <a:spAutoFit/>
          </a:bodyPr>
          <a:lstStyle/>
          <a:p>
            <a:r>
              <a:rPr lang="en-US" altLang="ko-KR" sz="800">
                <a:solidFill>
                  <a:srgbClr val="000000"/>
                </a:solidFill>
                <a:latin typeface="Arial" panose="020B0604020202020204" pitchFamily="34" charset="0"/>
                <a:ea typeface="맑은 고딕"/>
                <a:cs typeface="Arial" panose="020B0604020202020204" pitchFamily="34" charset="0"/>
              </a:rPr>
              <a:t>Note 1: 2022</a:t>
            </a:r>
            <a:r>
              <a:rPr lang="ko-KR" altLang="en-US" sz="800">
                <a:solidFill>
                  <a:srgbClr val="000000"/>
                </a:solidFill>
                <a:latin typeface="Arial" panose="020B0604020202020204" pitchFamily="34" charset="0"/>
                <a:ea typeface="맑은 고딕"/>
                <a:cs typeface="Arial" panose="020B0604020202020204" pitchFamily="34" charset="0"/>
              </a:rPr>
              <a:t>년 </a:t>
            </a:r>
            <a:r>
              <a:rPr lang="en-US" altLang="ko-KR" sz="800">
                <a:solidFill>
                  <a:srgbClr val="000000"/>
                </a:solidFill>
                <a:latin typeface="Arial" panose="020B0604020202020204" pitchFamily="34" charset="0"/>
                <a:ea typeface="맑은 고딕"/>
                <a:cs typeface="Arial" panose="020B0604020202020204" pitchFamily="34" charset="0"/>
              </a:rPr>
              <a:t>Turnover</a:t>
            </a:r>
            <a:r>
              <a:rPr lang="ko-KR" altLang="en-US" sz="800">
                <a:solidFill>
                  <a:srgbClr val="000000"/>
                </a:solidFill>
                <a:latin typeface="Arial" panose="020B0604020202020204" pitchFamily="34" charset="0"/>
                <a:ea typeface="맑은 고딕"/>
                <a:cs typeface="Arial" panose="020B0604020202020204" pitchFamily="34" charset="0"/>
              </a:rPr>
              <a:t>는 </a:t>
            </a:r>
            <a:r>
              <a:rPr lang="en-US" altLang="ko-KR" sz="800">
                <a:solidFill>
                  <a:srgbClr val="000000"/>
                </a:solidFill>
                <a:latin typeface="Arial" panose="020B0604020202020204" pitchFamily="34" charset="0"/>
                <a:ea typeface="맑은 고딕"/>
                <a:cs typeface="Arial" panose="020B0604020202020204" pitchFamily="34" charset="0"/>
              </a:rPr>
              <a:t>4</a:t>
            </a:r>
            <a:r>
              <a:rPr lang="ko-KR" altLang="en-US" sz="800">
                <a:solidFill>
                  <a:srgbClr val="000000"/>
                </a:solidFill>
                <a:latin typeface="Arial" panose="020B0604020202020204" pitchFamily="34" charset="0"/>
                <a:ea typeface="맑은 고딕"/>
                <a:cs typeface="Arial" panose="020B0604020202020204" pitchFamily="34" charset="0"/>
              </a:rPr>
              <a:t>월 기준 매출원가를 연환산하여 산정함</a:t>
            </a:r>
            <a:endParaRPr lang="en-US" altLang="ko-KR" sz="800">
              <a:solidFill>
                <a:srgbClr val="000000"/>
              </a:solidFill>
              <a:latin typeface="Arial" panose="020B0604020202020204" pitchFamily="34" charset="0"/>
              <a:ea typeface="맑은 고딕"/>
              <a:cs typeface="Arial" panose="020B0604020202020204" pitchFamily="34" charset="0"/>
            </a:endParaRPr>
          </a:p>
        </p:txBody>
      </p:sp>
      <p:sp>
        <p:nvSpPr>
          <p:cNvPr id="25" name="TextBox 24">
            <a:extLst>
              <a:ext uri="{FF2B5EF4-FFF2-40B4-BE49-F238E27FC236}">
                <a16:creationId xmlns:a16="http://schemas.microsoft.com/office/drawing/2014/main" id="{54CE9722-EE5B-45BC-A6D6-2473EFC790CE}"/>
              </a:ext>
            </a:extLst>
          </p:cNvPr>
          <p:cNvSpPr txBox="1"/>
          <p:nvPr/>
        </p:nvSpPr>
        <p:spPr>
          <a:xfrm>
            <a:off x="601200" y="4124993"/>
            <a:ext cx="2796050" cy="138499"/>
          </a:xfrm>
          <a:prstGeom prst="rect">
            <a:avLst/>
          </a:prstGeom>
          <a:noFill/>
        </p:spPr>
        <p:txBody>
          <a:bodyPr wrap="square" lIns="0" tIns="0" rIns="0" bIns="0" rtlCol="0">
            <a:spAutoFit/>
          </a:bodyPr>
          <a:lstStyle/>
          <a:p>
            <a:pPr>
              <a:spcBef>
                <a:spcPts val="100"/>
              </a:spcBef>
            </a:pPr>
            <a:r>
              <a:rPr lang="en-US" altLang="ko-KR" sz="900" b="1" u="sng">
                <a:latin typeface="Arial" panose="020B0604020202020204" pitchFamily="34" charset="0"/>
                <a:ea typeface="+mj-ea"/>
                <a:cs typeface="Arial" panose="020B0604020202020204" pitchFamily="34" charset="0"/>
              </a:rPr>
              <a:t>&lt;FY22 </a:t>
            </a:r>
            <a:r>
              <a:rPr lang="ko-KR" altLang="en-US" sz="900" b="1" u="sng">
                <a:latin typeface="Arial" panose="020B0604020202020204" pitchFamily="34" charset="0"/>
                <a:ea typeface="+mj-ea"/>
                <a:cs typeface="Arial" panose="020B0604020202020204" pitchFamily="34" charset="0"/>
              </a:rPr>
              <a:t>상품 및 제품 평가충당금</a:t>
            </a:r>
            <a:r>
              <a:rPr lang="en-US" altLang="ko-KR" sz="900" b="1" u="sng">
                <a:latin typeface="Arial" panose="020B0604020202020204" pitchFamily="34" charset="0"/>
                <a:ea typeface="+mj-ea"/>
                <a:cs typeface="Arial" panose="020B0604020202020204" pitchFamily="34" charset="0"/>
              </a:rPr>
              <a:t>&gt;</a:t>
            </a:r>
          </a:p>
        </p:txBody>
      </p:sp>
      <p:sp>
        <p:nvSpPr>
          <p:cNvPr id="26" name="TextBox 25">
            <a:extLst>
              <a:ext uri="{FF2B5EF4-FFF2-40B4-BE49-F238E27FC236}">
                <a16:creationId xmlns:a16="http://schemas.microsoft.com/office/drawing/2014/main" id="{9B710C91-6465-4DC5-8174-D2350614AD09}"/>
              </a:ext>
            </a:extLst>
          </p:cNvPr>
          <p:cNvSpPr txBox="1"/>
          <p:nvPr/>
        </p:nvSpPr>
        <p:spPr>
          <a:xfrm>
            <a:off x="576898" y="5248130"/>
            <a:ext cx="4010342" cy="887422"/>
          </a:xfrm>
          <a:prstGeom prst="rect">
            <a:avLst/>
          </a:prstGeom>
          <a:noFill/>
        </p:spPr>
        <p:txBody>
          <a:bodyPr wrap="square" lIns="0" tIns="0" rIns="0" bIns="0" rtlCol="0">
            <a:spAutoFit/>
          </a:bodyPr>
          <a:lstStyle/>
          <a:p>
            <a:pPr>
              <a:spcBef>
                <a:spcPts val="100"/>
              </a:spcBef>
            </a:pPr>
            <a:r>
              <a:rPr lang="en-US" altLang="ko-KR" sz="800" i="1">
                <a:latin typeface="Arial" panose="020B0604020202020204" pitchFamily="34" charset="0"/>
                <a:ea typeface="+mj-ea"/>
                <a:cs typeface="Arial" panose="020B0604020202020204" pitchFamily="34" charset="0"/>
              </a:rPr>
              <a:t>[Limitation]</a:t>
            </a:r>
          </a:p>
          <a:p>
            <a:pPr>
              <a:spcBef>
                <a:spcPts val="100"/>
              </a:spcBef>
            </a:pPr>
            <a:r>
              <a:rPr lang="en-US" altLang="ko-KR" sz="800" i="1">
                <a:latin typeface="Arial" panose="020B0604020202020204" pitchFamily="34" charset="0"/>
                <a:ea typeface="+mj-ea"/>
                <a:cs typeface="Arial" panose="020B0604020202020204" pitchFamily="34" charset="0"/>
              </a:rPr>
              <a:t>1. 2022</a:t>
            </a:r>
            <a:r>
              <a:rPr lang="ko-KR" altLang="en-US" sz="800" i="1">
                <a:latin typeface="Arial" panose="020B0604020202020204" pitchFamily="34" charset="0"/>
                <a:ea typeface="+mj-ea"/>
                <a:cs typeface="Arial" panose="020B0604020202020204" pitchFamily="34" charset="0"/>
              </a:rPr>
              <a:t>년은 </a:t>
            </a:r>
            <a:r>
              <a:rPr lang="en-US" altLang="ko-KR" sz="800" i="1">
                <a:latin typeface="Arial" panose="020B0604020202020204" pitchFamily="34" charset="0"/>
                <a:ea typeface="+mj-ea"/>
                <a:cs typeface="Arial" panose="020B0604020202020204" pitchFamily="34" charset="0"/>
              </a:rPr>
              <a:t>4</a:t>
            </a:r>
            <a:r>
              <a:rPr lang="ko-KR" altLang="en-US" sz="800" i="1">
                <a:latin typeface="Arial" panose="020B0604020202020204" pitchFamily="34" charset="0"/>
                <a:ea typeface="+mj-ea"/>
                <a:cs typeface="Arial" panose="020B0604020202020204" pitchFamily="34" charset="0"/>
              </a:rPr>
              <a:t>월말 재무제표 금액을 토대로 작성하였음</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기준일의 잔액을 확인하기 위해서는 기준일의 계정 명세서 및 원장 등이 필요하나</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 회사는 보안상 이유로 제공 불가 의사를 표명함</a:t>
            </a:r>
            <a:endParaRPr lang="en-US" altLang="ko-KR" sz="800" i="1">
              <a:latin typeface="Arial" panose="020B0604020202020204" pitchFamily="34" charset="0"/>
              <a:ea typeface="+mj-ea"/>
              <a:cs typeface="Arial" panose="020B0604020202020204" pitchFamily="34" charset="0"/>
            </a:endParaRPr>
          </a:p>
          <a:p>
            <a:pPr>
              <a:spcBef>
                <a:spcPts val="100"/>
              </a:spcBef>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해당 계정에 대한 내용은 회사가 제공한 일부 내용을 토대로 작성하였음</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구체적인 내역을 확인하기 위해서는 계정명세서</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원장 및 인터뷰가 필요하나</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회사는 보안상 이유로 제공 불가의사를 표명하여 제한된 자료를 토대로 증감분석 및 실사조정 수행함</a:t>
            </a:r>
            <a:endParaRPr lang="en-US" altLang="ko-KR" sz="800" i="1">
              <a:latin typeface="Arial" panose="020B0604020202020204" pitchFamily="34" charset="0"/>
              <a:ea typeface="+mj-ea"/>
              <a:cs typeface="Arial" panose="020B0604020202020204" pitchFamily="34" charset="0"/>
            </a:endParaRPr>
          </a:p>
        </p:txBody>
      </p:sp>
      <p:sp>
        <p:nvSpPr>
          <p:cNvPr id="27" name="직사각형 119">
            <a:extLst>
              <a:ext uri="{FF2B5EF4-FFF2-40B4-BE49-F238E27FC236}">
                <a16:creationId xmlns:a16="http://schemas.microsoft.com/office/drawing/2014/main" id="{95448C19-B415-4970-9563-3E42E362FCE5}"/>
              </a:ext>
            </a:extLst>
          </p:cNvPr>
          <p:cNvSpPr/>
          <p:nvPr/>
        </p:nvSpPr>
        <p:spPr bwMode="auto">
          <a:xfrm>
            <a:off x="6867734" y="4374164"/>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조사보고서</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28" name="직사각형 119">
            <a:extLst>
              <a:ext uri="{FF2B5EF4-FFF2-40B4-BE49-F238E27FC236}">
                <a16:creationId xmlns:a16="http://schemas.microsoft.com/office/drawing/2014/main" id="{30A24576-C47E-44AF-BCC5-7DCB80167D19}"/>
              </a:ext>
            </a:extLst>
          </p:cNvPr>
          <p:cNvSpPr/>
          <p:nvPr/>
        </p:nvSpPr>
        <p:spPr bwMode="auto">
          <a:xfrm>
            <a:off x="2361373" y="132738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29" name="직사각형 119">
            <a:extLst>
              <a:ext uri="{FF2B5EF4-FFF2-40B4-BE49-F238E27FC236}">
                <a16:creationId xmlns:a16="http://schemas.microsoft.com/office/drawing/2014/main" id="{41E3730E-8BF2-45D5-8499-BE9C1A1D478C}"/>
              </a:ext>
            </a:extLst>
          </p:cNvPr>
          <p:cNvSpPr/>
          <p:nvPr/>
        </p:nvSpPr>
        <p:spPr bwMode="auto">
          <a:xfrm>
            <a:off x="2353189" y="4124993"/>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1778777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BD1076BE-28E8-4FE9-A17D-FA9C94CB2273}"/>
              </a:ext>
            </a:extLst>
          </p:cNvPr>
          <p:cNvSpPr txBox="1"/>
          <p:nvPr/>
        </p:nvSpPr>
        <p:spPr>
          <a:xfrm>
            <a:off x="4815840" y="1412205"/>
            <a:ext cx="4282440" cy="4802328"/>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a:latin typeface="Arial" panose="020B0604020202020204" pitchFamily="34" charset="0"/>
                <a:cs typeface="Arial" panose="020B0604020202020204" pitchFamily="34" charset="0"/>
              </a:rPr>
              <a:t>Overview</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회사는 </a:t>
            </a:r>
            <a:r>
              <a:rPr lang="en-US" altLang="ko-KR" sz="900">
                <a:latin typeface="Arial" panose="020B0604020202020204" pitchFamily="34" charset="0"/>
                <a:cs typeface="Arial" panose="020B0604020202020204" pitchFamily="34" charset="0"/>
              </a:rPr>
              <a:t>2018</a:t>
            </a:r>
            <a:r>
              <a:rPr lang="ko-KR" altLang="en-US" sz="900">
                <a:latin typeface="Arial" panose="020B0604020202020204" pitchFamily="34" charset="0"/>
                <a:cs typeface="Arial" panose="020B0604020202020204" pitchFamily="34" charset="0"/>
              </a:rPr>
              <a:t>년 전주 공장 철수 후 </a:t>
            </a:r>
            <a:r>
              <a:rPr lang="ko-KR" altLang="en-US" sz="900">
                <a:latin typeface="맑은 고딕" panose="020B0503020000020004" pitchFamily="50" charset="-127"/>
                <a:ea typeface="맑은 고딕" panose="020B0503020000020004" pitchFamily="50" charset="-127"/>
                <a:cs typeface="Arial" panose="020B0604020202020204" pitchFamily="34" charset="0"/>
              </a:rPr>
              <a:t>협력업체를 통한 외주임가공 방식으로 제품 생산을 진행함에 따라 별도의 공장 및 생산 설비는 존재하지 않으며</a:t>
            </a:r>
            <a:r>
              <a:rPr lang="en-US" altLang="ko-KR" sz="900">
                <a:latin typeface="맑은 고딕" panose="020B0503020000020004" pitchFamily="50" charset="-127"/>
                <a:ea typeface="맑은 고딕" panose="020B0503020000020004" pitchFamily="50" charset="-127"/>
                <a:cs typeface="Arial" panose="020B0604020202020204" pitchFamily="34" charset="0"/>
              </a:rPr>
              <a:t>, </a:t>
            </a:r>
            <a:r>
              <a:rPr lang="ko-KR" altLang="en-US" sz="900">
                <a:latin typeface="맑은 고딕" panose="020B0503020000020004" pitchFamily="50" charset="-127"/>
                <a:ea typeface="맑은 고딕" panose="020B0503020000020004" pitchFamily="50" charset="-127"/>
                <a:cs typeface="Arial" panose="020B0604020202020204" pitchFamily="34" charset="0"/>
              </a:rPr>
              <a:t>주요 유형자산으로는 물류센터</a:t>
            </a:r>
            <a:r>
              <a:rPr lang="en-US" altLang="ko-KR" sz="900">
                <a:latin typeface="맑은 고딕" panose="020B0503020000020004" pitchFamily="50" charset="-127"/>
                <a:ea typeface="맑은 고딕" panose="020B0503020000020004" pitchFamily="50" charset="-127"/>
                <a:cs typeface="Arial" panose="020B0604020202020204" pitchFamily="34" charset="0"/>
              </a:rPr>
              <a:t>,</a:t>
            </a:r>
            <a:r>
              <a:rPr lang="ko-KR" altLang="en-US" sz="900">
                <a:latin typeface="맑은 고딕" panose="020B0503020000020004" pitchFamily="50" charset="-127"/>
                <a:ea typeface="맑은 고딕" panose="020B0503020000020004" pitchFamily="50" charset="-127"/>
                <a:cs typeface="Arial" panose="020B0604020202020204" pitchFamily="34" charset="0"/>
              </a:rPr>
              <a:t> 임대 목적 오피스텔 등이 있음</a:t>
            </a:r>
            <a:endParaRPr lang="en-US" altLang="ko-KR" sz="900">
              <a:latin typeface="맑은 고딕" panose="020B0503020000020004" pitchFamily="50" charset="-127"/>
              <a:ea typeface="맑은 고딕" panose="020B0503020000020004" pitchFamily="50" charset="-127"/>
              <a:cs typeface="Arial" panose="020B0604020202020204" pitchFamily="34" charset="0"/>
            </a:endParaRPr>
          </a:p>
          <a:p>
            <a:pPr marL="360000" indent="-180975"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회사는 건물에 대하여 </a:t>
            </a:r>
            <a:r>
              <a:rPr lang="en-US" altLang="ko-KR" sz="900">
                <a:latin typeface="Arial" panose="020B0604020202020204" pitchFamily="34" charset="0"/>
                <a:cs typeface="Arial" panose="020B0604020202020204" pitchFamily="34" charset="0"/>
              </a:rPr>
              <a:t>30</a:t>
            </a:r>
            <a:r>
              <a:rPr lang="ko-KR" altLang="en-US" sz="900">
                <a:latin typeface="Arial" panose="020B0604020202020204" pitchFamily="34" charset="0"/>
                <a:cs typeface="Arial" panose="020B0604020202020204" pitchFamily="34" charset="0"/>
              </a:rPr>
              <a:t>년 정액법</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기계장치에 대하여 </a:t>
            </a:r>
            <a:r>
              <a:rPr lang="en-US" altLang="ko-KR" sz="900">
                <a:latin typeface="Arial" panose="020B0604020202020204" pitchFamily="34" charset="0"/>
                <a:cs typeface="Arial" panose="020B0604020202020204" pitchFamily="34" charset="0"/>
              </a:rPr>
              <a:t>6</a:t>
            </a:r>
            <a:r>
              <a:rPr lang="ko-KR" altLang="en-US" sz="900">
                <a:latin typeface="Arial" panose="020B0604020202020204" pitchFamily="34" charset="0"/>
                <a:cs typeface="Arial" panose="020B0604020202020204" pitchFamily="34" charset="0"/>
              </a:rPr>
              <a:t>년 정액법</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이외 유형자산에 대하여 </a:t>
            </a:r>
            <a:r>
              <a:rPr lang="en-US" altLang="ko-KR" sz="900">
                <a:latin typeface="Arial" panose="020B0604020202020204" pitchFamily="34" charset="0"/>
                <a:cs typeface="Arial" panose="020B0604020202020204" pitchFamily="34" charset="0"/>
              </a:rPr>
              <a:t>4</a:t>
            </a:r>
            <a:r>
              <a:rPr lang="ko-KR" altLang="en-US" sz="900">
                <a:latin typeface="Arial" panose="020B0604020202020204" pitchFamily="34" charset="0"/>
                <a:cs typeface="Arial" panose="020B0604020202020204" pitchFamily="34" charset="0"/>
              </a:rPr>
              <a:t>년 정액법 </a:t>
            </a:r>
            <a:r>
              <a:rPr lang="ko-KR" altLang="en-US" sz="900" err="1">
                <a:latin typeface="Arial" panose="020B0604020202020204" pitchFamily="34" charset="0"/>
                <a:cs typeface="Arial" panose="020B0604020202020204" pitchFamily="34" charset="0"/>
              </a:rPr>
              <a:t>상각정책을</a:t>
            </a:r>
            <a:r>
              <a:rPr lang="ko-KR" altLang="en-US" sz="900">
                <a:latin typeface="Arial" panose="020B0604020202020204" pitchFamily="34" charset="0"/>
                <a:cs typeface="Arial" panose="020B0604020202020204" pitchFamily="34" charset="0"/>
              </a:rPr>
              <a:t> 적용하고 있음</a:t>
            </a:r>
            <a:endParaRPr lang="en-US" altLang="ko-KR" sz="900">
              <a:latin typeface="Arial" panose="020B0604020202020204" pitchFamily="34" charset="0"/>
              <a:cs typeface="Arial" panose="020B0604020202020204" pitchFamily="34" charset="0"/>
            </a:endParaRPr>
          </a:p>
          <a:p>
            <a:pPr marL="180975" lvl="0" indent="-180975" defTabSz="914400" latinLnBrk="1">
              <a:lnSpc>
                <a:spcPts val="1200"/>
              </a:lnSpc>
              <a:spcBef>
                <a:spcPts val="500"/>
              </a:spcBef>
              <a:buClr>
                <a:srgbClr val="00338D"/>
              </a:buClr>
              <a:buFont typeface="Arial" panose="020B0604020202020204" pitchFamily="34" charset="0"/>
              <a:buChar char="•"/>
              <a:tabLst>
                <a:tab pos="180975" algn="l"/>
              </a:tabLst>
              <a:defRPr/>
            </a:pPr>
            <a:r>
              <a:rPr lang="ko-KR" altLang="en-US" sz="900" b="1" u="sng">
                <a:latin typeface="Arial" panose="020B0604020202020204" pitchFamily="34" charset="0"/>
                <a:cs typeface="Arial" panose="020B0604020202020204" pitchFamily="34" charset="0"/>
              </a:rPr>
              <a:t>토지</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경기도 파주시 </a:t>
            </a:r>
            <a:r>
              <a:rPr lang="ko-KR" altLang="en-US" sz="900" err="1">
                <a:latin typeface="Arial" panose="020B0604020202020204" pitchFamily="34" charset="0"/>
                <a:cs typeface="Arial" panose="020B0604020202020204" pitchFamily="34" charset="0"/>
              </a:rPr>
              <a:t>탄현면</a:t>
            </a:r>
            <a:r>
              <a:rPr lang="ko-KR" altLang="en-US" sz="900">
                <a:latin typeface="Arial" panose="020B0604020202020204" pitchFamily="34" charset="0"/>
                <a:cs typeface="Arial" panose="020B0604020202020204" pitchFamily="34" charset="0"/>
              </a:rPr>
              <a:t> 소재 물류센터 및 </a:t>
            </a:r>
            <a:r>
              <a:rPr lang="ko-KR" altLang="en-US" sz="900" err="1">
                <a:latin typeface="Arial" panose="020B0604020202020204" pitchFamily="34" charset="0"/>
                <a:cs typeface="Arial" panose="020B0604020202020204" pitchFamily="34" charset="0"/>
              </a:rPr>
              <a:t>용평호텔앤리조트</a:t>
            </a:r>
            <a:r>
              <a:rPr lang="ko-KR" altLang="en-US" sz="900">
                <a:latin typeface="Arial" panose="020B0604020202020204" pitchFamily="34" charset="0"/>
                <a:cs typeface="Arial" panose="020B0604020202020204" pitchFamily="34" charset="0"/>
              </a:rPr>
              <a:t> </a:t>
            </a:r>
            <a:r>
              <a:rPr lang="ko-KR" altLang="en-US" sz="900" err="1">
                <a:latin typeface="Arial" panose="020B0604020202020204" pitchFamily="34" charset="0"/>
                <a:cs typeface="Arial" panose="020B0604020202020204" pitchFamily="34" charset="0"/>
              </a:rPr>
              <a:t>아폴리스콘도</a:t>
            </a:r>
            <a:r>
              <a:rPr lang="ko-KR" altLang="en-US" sz="900">
                <a:latin typeface="Arial" panose="020B0604020202020204" pitchFamily="34" charset="0"/>
                <a:cs typeface="Arial" panose="020B0604020202020204" pitchFamily="34" charset="0"/>
              </a:rPr>
              <a:t> 공유제 회원권 </a:t>
            </a:r>
            <a:r>
              <a:rPr lang="ko-KR" altLang="en-US" sz="900" err="1">
                <a:latin typeface="Arial" panose="020B0604020202020204" pitchFamily="34" charset="0"/>
                <a:cs typeface="Arial" panose="020B0604020202020204" pitchFamily="34" charset="0"/>
              </a:rPr>
              <a:t>토지분</a:t>
            </a:r>
            <a:r>
              <a:rPr lang="ko-KR" altLang="en-US" sz="900">
                <a:latin typeface="Arial" panose="020B0604020202020204" pitchFamily="34" charset="0"/>
                <a:cs typeface="Arial" panose="020B0604020202020204" pitchFamily="34" charset="0"/>
              </a:rPr>
              <a:t> </a:t>
            </a:r>
            <a:r>
              <a:rPr lang="ko-KR" altLang="en-US" sz="900" err="1">
                <a:latin typeface="Arial" panose="020B0604020202020204" pitchFamily="34" charset="0"/>
                <a:cs typeface="Arial" panose="020B0604020202020204" pitchFamily="34" charset="0"/>
              </a:rPr>
              <a:t>취득가에</a:t>
            </a:r>
            <a:r>
              <a:rPr lang="ko-KR" altLang="en-US" sz="900">
                <a:latin typeface="Arial" panose="020B0604020202020204" pitchFamily="34" charset="0"/>
                <a:cs typeface="Arial" panose="020B0604020202020204" pitchFamily="34" charset="0"/>
              </a:rPr>
              <a:t> 해당하며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물류센터의 경우 기준일 현재 </a:t>
            </a:r>
            <a:r>
              <a:rPr lang="ko-KR" altLang="en-US" sz="900" err="1">
                <a:latin typeface="Arial" panose="020B0604020202020204" pitchFamily="34" charset="0"/>
                <a:cs typeface="Arial" panose="020B0604020202020204" pitchFamily="34" charset="0"/>
              </a:rPr>
              <a:t>유지제삼차유동화전문유한회사</a:t>
            </a:r>
            <a:r>
              <a:rPr lang="ko-KR" altLang="en-US" sz="900">
                <a:latin typeface="Arial" panose="020B0604020202020204" pitchFamily="34" charset="0"/>
                <a:cs typeface="Arial" panose="020B0604020202020204" pitchFamily="34" charset="0"/>
              </a:rPr>
              <a:t> 대출 약 </a:t>
            </a:r>
            <a:r>
              <a:rPr lang="en-US" altLang="ko-KR" sz="900">
                <a:latin typeface="Arial" panose="020B0604020202020204" pitchFamily="34" charset="0"/>
                <a:cs typeface="Arial" panose="020B0604020202020204" pitchFamily="34" charset="0"/>
              </a:rPr>
              <a:t>65</a:t>
            </a:r>
            <a:r>
              <a:rPr lang="ko-KR" altLang="en-US" sz="900">
                <a:latin typeface="Arial" panose="020B0604020202020204" pitchFamily="34" charset="0"/>
                <a:cs typeface="Arial" panose="020B0604020202020204" pitchFamily="34" charset="0"/>
              </a:rPr>
              <a:t>억원에 대하여 담보 설정 되어있음</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en-US" altLang="ko-KR" sz="900">
                <a:latin typeface="Arial" panose="020B0604020202020204" pitchFamily="34" charset="0"/>
                <a:cs typeface="Arial" panose="020B0604020202020204" pitchFamily="34" charset="0"/>
              </a:rPr>
              <a:t>2020</a:t>
            </a:r>
            <a:r>
              <a:rPr lang="ko-KR" altLang="en-US" sz="900">
                <a:latin typeface="Arial" panose="020B0604020202020204" pitchFamily="34" charset="0"/>
                <a:cs typeface="Arial" panose="020B0604020202020204" pitchFamily="34" charset="0"/>
              </a:rPr>
              <a:t>년 전라북도 전주시 덕진구 </a:t>
            </a:r>
            <a:r>
              <a:rPr lang="ko-KR" altLang="en-US" sz="900" err="1">
                <a:latin typeface="Arial" panose="020B0604020202020204" pitchFamily="34" charset="0"/>
                <a:cs typeface="Arial" panose="020B0604020202020204" pitchFamily="34" charset="0"/>
              </a:rPr>
              <a:t>우아동</a:t>
            </a:r>
            <a:r>
              <a:rPr lang="ko-KR" altLang="en-US" sz="900">
                <a:latin typeface="Arial" panose="020B0604020202020204" pitchFamily="34" charset="0"/>
                <a:cs typeface="Arial" panose="020B0604020202020204" pitchFamily="34" charset="0"/>
              </a:rPr>
              <a:t> 소재 공장 부지</a:t>
            </a:r>
            <a:r>
              <a:rPr lang="en-US" altLang="ko-KR" sz="900">
                <a:latin typeface="Arial" panose="020B0604020202020204" pitchFamily="34" charset="0"/>
                <a:cs typeface="Arial" panose="020B0604020202020204" pitchFamily="34" charset="0"/>
              </a:rPr>
              <a:t>(</a:t>
            </a:r>
            <a:r>
              <a:rPr lang="ko-KR" altLang="en-US" sz="900" err="1">
                <a:latin typeface="Arial" panose="020B0604020202020204" pitchFamily="34" charset="0"/>
                <a:cs typeface="Arial" panose="020B0604020202020204" pitchFamily="34" charset="0"/>
              </a:rPr>
              <a:t>취득가</a:t>
            </a:r>
            <a:r>
              <a:rPr lang="ko-KR" altLang="en-US" sz="900">
                <a:latin typeface="Arial" panose="020B0604020202020204" pitchFamily="34" charset="0"/>
                <a:cs typeface="Arial" panose="020B0604020202020204" pitchFamily="34" charset="0"/>
              </a:rPr>
              <a:t> </a:t>
            </a:r>
            <a:r>
              <a:rPr lang="en-US" altLang="ko-KR" sz="900">
                <a:latin typeface="Arial" panose="020B0604020202020204" pitchFamily="34" charset="0"/>
                <a:cs typeface="Arial" panose="020B0604020202020204" pitchFamily="34" charset="0"/>
              </a:rPr>
              <a:t>657</a:t>
            </a:r>
            <a:r>
              <a:rPr lang="ko-KR" altLang="en-US" sz="900">
                <a:latin typeface="Arial" panose="020B0604020202020204" pitchFamily="34" charset="0"/>
                <a:cs typeface="Arial" panose="020B0604020202020204" pitchFamily="34" charset="0"/>
              </a:rPr>
              <a:t>백만원</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를 매각하였으며</a:t>
            </a:r>
            <a:r>
              <a:rPr lang="en-US" altLang="ko-KR" sz="900">
                <a:latin typeface="Arial" panose="020B0604020202020204" pitchFamily="34" charset="0"/>
                <a:cs typeface="Arial" panose="020B0604020202020204" pitchFamily="34" charset="0"/>
              </a:rPr>
              <a:t>, 2021</a:t>
            </a:r>
            <a:r>
              <a:rPr lang="ko-KR" altLang="en-US" sz="900">
                <a:latin typeface="Arial" panose="020B0604020202020204" pitchFamily="34" charset="0"/>
                <a:cs typeface="Arial" panose="020B0604020202020204" pitchFamily="34" charset="0"/>
              </a:rPr>
              <a:t>년 </a:t>
            </a:r>
            <a:r>
              <a:rPr lang="ko-KR" altLang="en-US" sz="900" err="1">
                <a:latin typeface="Arial" panose="020B0604020202020204" pitchFamily="34" charset="0"/>
                <a:cs typeface="Arial" panose="020B0604020202020204" pitchFamily="34" charset="0"/>
              </a:rPr>
              <a:t>아폴리스콘도</a:t>
            </a:r>
            <a:r>
              <a:rPr lang="ko-KR" altLang="en-US" sz="900">
                <a:latin typeface="Arial" panose="020B0604020202020204" pitchFamily="34" charset="0"/>
                <a:cs typeface="Arial" panose="020B0604020202020204" pitchFamily="34" charset="0"/>
              </a:rPr>
              <a:t> 준공으로 </a:t>
            </a:r>
            <a:r>
              <a:rPr lang="ko-KR" altLang="en-US" sz="900" err="1">
                <a:latin typeface="Arial" panose="020B0604020202020204" pitchFamily="34" charset="0"/>
                <a:cs typeface="Arial" panose="020B0604020202020204" pitchFamily="34" charset="0"/>
              </a:rPr>
              <a:t>건설중인자산이</a:t>
            </a:r>
            <a:r>
              <a:rPr lang="ko-KR" altLang="en-US" sz="900">
                <a:latin typeface="Arial" panose="020B0604020202020204" pitchFamily="34" charset="0"/>
                <a:cs typeface="Arial" panose="020B0604020202020204" pitchFamily="34" charset="0"/>
              </a:rPr>
              <a:t> 토지</a:t>
            </a:r>
            <a:r>
              <a:rPr lang="en-US" altLang="ko-KR" sz="900">
                <a:latin typeface="Arial" panose="020B0604020202020204" pitchFamily="34" charset="0"/>
                <a:cs typeface="Arial" panose="020B0604020202020204" pitchFamily="34" charset="0"/>
              </a:rPr>
              <a:t>(</a:t>
            </a:r>
            <a:r>
              <a:rPr lang="ko-KR" altLang="en-US" sz="900" err="1">
                <a:latin typeface="Arial" panose="020B0604020202020204" pitchFamily="34" charset="0"/>
                <a:cs typeface="Arial" panose="020B0604020202020204" pitchFamily="34" charset="0"/>
              </a:rPr>
              <a:t>취득가</a:t>
            </a:r>
            <a:r>
              <a:rPr lang="ko-KR" altLang="en-US" sz="900">
                <a:latin typeface="Arial" panose="020B0604020202020204" pitchFamily="34" charset="0"/>
                <a:cs typeface="Arial" panose="020B0604020202020204" pitchFamily="34" charset="0"/>
              </a:rPr>
              <a:t> </a:t>
            </a:r>
            <a:r>
              <a:rPr lang="en-US" altLang="ko-KR" sz="900">
                <a:latin typeface="Arial" panose="020B0604020202020204" pitchFamily="34" charset="0"/>
                <a:cs typeface="Arial" panose="020B0604020202020204" pitchFamily="34" charset="0"/>
              </a:rPr>
              <a:t>361</a:t>
            </a:r>
            <a:r>
              <a:rPr lang="ko-KR" altLang="en-US" sz="900">
                <a:latin typeface="Arial" panose="020B0604020202020204" pitchFamily="34" charset="0"/>
                <a:cs typeface="Arial" panose="020B0604020202020204" pitchFamily="34" charset="0"/>
              </a:rPr>
              <a:t>백만원</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로 전환됨</a:t>
            </a:r>
            <a:endParaRPr lang="en-US" altLang="ko-KR" sz="900">
              <a:latin typeface="Arial" panose="020B0604020202020204" pitchFamily="34" charset="0"/>
              <a:cs typeface="Arial" panose="020B0604020202020204" pitchFamily="34" charset="0"/>
            </a:endParaRPr>
          </a:p>
          <a:p>
            <a:pPr marL="180975" lvl="0" indent="-180975" defTabSz="914400" latinLnBrk="1">
              <a:lnSpc>
                <a:spcPts val="1200"/>
              </a:lnSpc>
              <a:spcBef>
                <a:spcPts val="500"/>
              </a:spcBef>
              <a:buClr>
                <a:srgbClr val="00338D"/>
              </a:buClr>
              <a:buFont typeface="Arial" panose="020B0604020202020204" pitchFamily="34" charset="0"/>
              <a:buChar char="•"/>
              <a:tabLst>
                <a:tab pos="180975" algn="l"/>
              </a:tabLst>
              <a:defRPr/>
            </a:pPr>
            <a:r>
              <a:rPr lang="ko-KR" altLang="en-US" sz="900" b="1" u="sng">
                <a:latin typeface="Arial" panose="020B0604020202020204" pitchFamily="34" charset="0"/>
                <a:cs typeface="Arial" panose="020B0604020202020204" pitchFamily="34" charset="0"/>
              </a:rPr>
              <a:t>건물</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경기도 파주시 </a:t>
            </a:r>
            <a:r>
              <a:rPr lang="ko-KR" altLang="en-US" sz="900" err="1">
                <a:latin typeface="Arial" panose="020B0604020202020204" pitchFamily="34" charset="0"/>
                <a:cs typeface="Arial" panose="020B0604020202020204" pitchFamily="34" charset="0"/>
              </a:rPr>
              <a:t>탄현면</a:t>
            </a:r>
            <a:r>
              <a:rPr lang="ko-KR" altLang="en-US" sz="900">
                <a:latin typeface="Arial" panose="020B0604020202020204" pitchFamily="34" charset="0"/>
                <a:cs typeface="Arial" panose="020B0604020202020204" pitchFamily="34" charset="0"/>
              </a:rPr>
              <a:t> 소재 물류센터 및 </a:t>
            </a:r>
            <a:r>
              <a:rPr lang="ko-KR" altLang="en-US" sz="900" err="1">
                <a:latin typeface="Arial" panose="020B0604020202020204" pitchFamily="34" charset="0"/>
                <a:cs typeface="Arial" panose="020B0604020202020204" pitchFamily="34" charset="0"/>
              </a:rPr>
              <a:t>용평호텔앤리조트</a:t>
            </a:r>
            <a:r>
              <a:rPr lang="ko-KR" altLang="en-US" sz="900">
                <a:latin typeface="Arial" panose="020B0604020202020204" pitchFamily="34" charset="0"/>
                <a:cs typeface="Arial" panose="020B0604020202020204" pitchFamily="34" charset="0"/>
              </a:rPr>
              <a:t> </a:t>
            </a:r>
            <a:r>
              <a:rPr lang="ko-KR" altLang="en-US" sz="900" err="1">
                <a:latin typeface="Arial" panose="020B0604020202020204" pitchFamily="34" charset="0"/>
                <a:cs typeface="Arial" panose="020B0604020202020204" pitchFamily="34" charset="0"/>
              </a:rPr>
              <a:t>아폴리스콘도</a:t>
            </a:r>
            <a:r>
              <a:rPr lang="ko-KR" altLang="en-US" sz="900">
                <a:latin typeface="Arial" panose="020B0604020202020204" pitchFamily="34" charset="0"/>
                <a:cs typeface="Arial" panose="020B0604020202020204" pitchFamily="34" charset="0"/>
              </a:rPr>
              <a:t> 공유제 회원권 </a:t>
            </a:r>
            <a:r>
              <a:rPr lang="ko-KR" altLang="en-US" sz="900" err="1">
                <a:latin typeface="Arial" panose="020B0604020202020204" pitchFamily="34" charset="0"/>
                <a:cs typeface="Arial" panose="020B0604020202020204" pitchFamily="34" charset="0"/>
              </a:rPr>
              <a:t>건물분</a:t>
            </a:r>
            <a:r>
              <a:rPr lang="ko-KR" altLang="en-US" sz="900">
                <a:latin typeface="Arial" panose="020B0604020202020204" pitchFamily="34" charset="0"/>
                <a:cs typeface="Arial" panose="020B0604020202020204" pitchFamily="34" charset="0"/>
              </a:rPr>
              <a:t> </a:t>
            </a:r>
            <a:r>
              <a:rPr lang="ko-KR" altLang="en-US" sz="900" err="1">
                <a:latin typeface="Arial" panose="020B0604020202020204" pitchFamily="34" charset="0"/>
                <a:cs typeface="Arial" panose="020B0604020202020204" pitchFamily="34" charset="0"/>
              </a:rPr>
              <a:t>취득가에</a:t>
            </a:r>
            <a:r>
              <a:rPr lang="ko-KR" altLang="en-US" sz="900">
                <a:latin typeface="Arial" panose="020B0604020202020204" pitchFamily="34" charset="0"/>
                <a:cs typeface="Arial" panose="020B0604020202020204" pitchFamily="34" charset="0"/>
              </a:rPr>
              <a:t> 해당하며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물류센터의 경우 기준일 현재 </a:t>
            </a:r>
            <a:r>
              <a:rPr lang="ko-KR" altLang="en-US" sz="900" err="1">
                <a:latin typeface="Arial" panose="020B0604020202020204" pitchFamily="34" charset="0"/>
                <a:cs typeface="Arial" panose="020B0604020202020204" pitchFamily="34" charset="0"/>
              </a:rPr>
              <a:t>유지제삼차유동화전문유한회사</a:t>
            </a:r>
            <a:r>
              <a:rPr lang="ko-KR" altLang="en-US" sz="900">
                <a:latin typeface="Arial" panose="020B0604020202020204" pitchFamily="34" charset="0"/>
                <a:cs typeface="Arial" panose="020B0604020202020204" pitchFamily="34" charset="0"/>
              </a:rPr>
              <a:t> 대출 약 </a:t>
            </a:r>
            <a:r>
              <a:rPr lang="en-US" altLang="ko-KR" sz="900">
                <a:latin typeface="Arial" panose="020B0604020202020204" pitchFamily="34" charset="0"/>
                <a:cs typeface="Arial" panose="020B0604020202020204" pitchFamily="34" charset="0"/>
              </a:rPr>
              <a:t>65</a:t>
            </a:r>
            <a:r>
              <a:rPr lang="ko-KR" altLang="en-US" sz="900">
                <a:latin typeface="Arial" panose="020B0604020202020204" pitchFamily="34" charset="0"/>
                <a:cs typeface="Arial" panose="020B0604020202020204" pitchFamily="34" charset="0"/>
              </a:rPr>
              <a:t>억원에 대하여 담보 설정 되어있음</a:t>
            </a:r>
            <a:endParaRPr lang="en-US" altLang="ko-KR" sz="900">
              <a:latin typeface="Arial" panose="020B0604020202020204" pitchFamily="34" charset="0"/>
              <a:cs typeface="Arial" panose="020B0604020202020204" pitchFamily="34" charset="0"/>
            </a:endParaRPr>
          </a:p>
          <a:p>
            <a:pPr marL="360000" indent="-180975" latinLnBrk="1">
              <a:lnSpc>
                <a:spcPts val="1200"/>
              </a:lnSpc>
              <a:spcBef>
                <a:spcPts val="600"/>
              </a:spcBef>
              <a:buClr>
                <a:srgbClr val="00338D"/>
              </a:buClr>
              <a:buFont typeface="Wingdings" panose="05000000000000000000" pitchFamily="2" charset="2"/>
              <a:buChar char="ü"/>
              <a:tabLst>
                <a:tab pos="266700" algn="l"/>
              </a:tabLst>
              <a:defRPr/>
            </a:pPr>
            <a:r>
              <a:rPr lang="en-US" altLang="ko-KR" sz="900">
                <a:latin typeface="Arial" panose="020B0604020202020204" pitchFamily="34" charset="0"/>
                <a:cs typeface="Arial" panose="020B0604020202020204" pitchFamily="34" charset="0"/>
              </a:rPr>
              <a:t>2020</a:t>
            </a:r>
            <a:r>
              <a:rPr lang="ko-KR" altLang="en-US" sz="900">
                <a:latin typeface="Arial" panose="020B0604020202020204" pitchFamily="34" charset="0"/>
                <a:cs typeface="Arial" panose="020B0604020202020204" pitchFamily="34" charset="0"/>
              </a:rPr>
              <a:t>년 전라북도 전주시 덕진구 </a:t>
            </a:r>
            <a:r>
              <a:rPr lang="ko-KR" altLang="en-US" sz="900" err="1">
                <a:latin typeface="Arial" panose="020B0604020202020204" pitchFamily="34" charset="0"/>
                <a:cs typeface="Arial" panose="020B0604020202020204" pitchFamily="34" charset="0"/>
              </a:rPr>
              <a:t>우아동</a:t>
            </a:r>
            <a:r>
              <a:rPr lang="ko-KR" altLang="en-US" sz="900">
                <a:latin typeface="Arial" panose="020B0604020202020204" pitchFamily="34" charset="0"/>
                <a:cs typeface="Arial" panose="020B0604020202020204" pitchFamily="34" charset="0"/>
              </a:rPr>
              <a:t> 소재 공장 건물</a:t>
            </a:r>
            <a:r>
              <a:rPr lang="en-US" altLang="ko-KR" sz="900">
                <a:latin typeface="Arial" panose="020B0604020202020204" pitchFamily="34" charset="0"/>
                <a:cs typeface="Arial" panose="020B0604020202020204" pitchFamily="34" charset="0"/>
              </a:rPr>
              <a:t>(</a:t>
            </a:r>
            <a:r>
              <a:rPr lang="ko-KR" altLang="en-US" sz="900" err="1">
                <a:latin typeface="Arial" panose="020B0604020202020204" pitchFamily="34" charset="0"/>
                <a:cs typeface="Arial" panose="020B0604020202020204" pitchFamily="34" charset="0"/>
              </a:rPr>
              <a:t>취득가</a:t>
            </a:r>
            <a:r>
              <a:rPr lang="ko-KR" altLang="en-US" sz="900">
                <a:latin typeface="Arial" panose="020B0604020202020204" pitchFamily="34" charset="0"/>
                <a:cs typeface="Arial" panose="020B0604020202020204" pitchFamily="34" charset="0"/>
              </a:rPr>
              <a:t> </a:t>
            </a:r>
            <a:r>
              <a:rPr lang="en-US" altLang="ko-KR" sz="900">
                <a:latin typeface="Arial" panose="020B0604020202020204" pitchFamily="34" charset="0"/>
                <a:cs typeface="Arial" panose="020B0604020202020204" pitchFamily="34" charset="0"/>
              </a:rPr>
              <a:t>273</a:t>
            </a:r>
            <a:r>
              <a:rPr lang="ko-KR" altLang="en-US" sz="900">
                <a:latin typeface="Arial" panose="020B0604020202020204" pitchFamily="34" charset="0"/>
                <a:cs typeface="Arial" panose="020B0604020202020204" pitchFamily="34" charset="0"/>
              </a:rPr>
              <a:t>백만원</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를 매각하였으며</a:t>
            </a:r>
            <a:r>
              <a:rPr lang="en-US" altLang="ko-KR" sz="900">
                <a:latin typeface="Arial" panose="020B0604020202020204" pitchFamily="34" charset="0"/>
                <a:cs typeface="Arial" panose="020B0604020202020204" pitchFamily="34" charset="0"/>
              </a:rPr>
              <a:t>, 2021</a:t>
            </a:r>
            <a:r>
              <a:rPr lang="ko-KR" altLang="en-US" sz="900">
                <a:latin typeface="Arial" panose="020B0604020202020204" pitchFamily="34" charset="0"/>
                <a:cs typeface="Arial" panose="020B0604020202020204" pitchFamily="34" charset="0"/>
              </a:rPr>
              <a:t>년 </a:t>
            </a:r>
            <a:r>
              <a:rPr lang="ko-KR" altLang="en-US" sz="900" err="1">
                <a:latin typeface="Arial" panose="020B0604020202020204" pitchFamily="34" charset="0"/>
                <a:cs typeface="Arial" panose="020B0604020202020204" pitchFamily="34" charset="0"/>
              </a:rPr>
              <a:t>아폴리스콘도</a:t>
            </a:r>
            <a:r>
              <a:rPr lang="ko-KR" altLang="en-US" sz="900">
                <a:latin typeface="Arial" panose="020B0604020202020204" pitchFamily="34" charset="0"/>
                <a:cs typeface="Arial" panose="020B0604020202020204" pitchFamily="34" charset="0"/>
              </a:rPr>
              <a:t> 준공으로 </a:t>
            </a:r>
            <a:r>
              <a:rPr lang="ko-KR" altLang="en-US" sz="900" err="1">
                <a:latin typeface="Arial" panose="020B0604020202020204" pitchFamily="34" charset="0"/>
                <a:cs typeface="Arial" panose="020B0604020202020204" pitchFamily="34" charset="0"/>
              </a:rPr>
              <a:t>건설중인자산이</a:t>
            </a:r>
            <a:r>
              <a:rPr lang="ko-KR" altLang="en-US" sz="900">
                <a:latin typeface="Arial" panose="020B0604020202020204" pitchFamily="34" charset="0"/>
                <a:cs typeface="Arial" panose="020B0604020202020204" pitchFamily="34" charset="0"/>
              </a:rPr>
              <a:t> 건물</a:t>
            </a:r>
            <a:r>
              <a:rPr lang="en-US" altLang="ko-KR" sz="900">
                <a:latin typeface="Arial" panose="020B0604020202020204" pitchFamily="34" charset="0"/>
                <a:cs typeface="Arial" panose="020B0604020202020204" pitchFamily="34" charset="0"/>
              </a:rPr>
              <a:t>(</a:t>
            </a:r>
            <a:r>
              <a:rPr lang="ko-KR" altLang="en-US" sz="900" err="1">
                <a:latin typeface="Arial" panose="020B0604020202020204" pitchFamily="34" charset="0"/>
                <a:cs typeface="Arial" panose="020B0604020202020204" pitchFamily="34" charset="0"/>
              </a:rPr>
              <a:t>취득가</a:t>
            </a:r>
            <a:r>
              <a:rPr lang="ko-KR" altLang="en-US" sz="900">
                <a:latin typeface="Arial" panose="020B0604020202020204" pitchFamily="34" charset="0"/>
                <a:cs typeface="Arial" panose="020B0604020202020204" pitchFamily="34" charset="0"/>
              </a:rPr>
              <a:t> </a:t>
            </a:r>
            <a:r>
              <a:rPr lang="en-US" altLang="ko-KR" sz="900">
                <a:latin typeface="Arial" panose="020B0604020202020204" pitchFamily="34" charset="0"/>
                <a:cs typeface="Arial" panose="020B0604020202020204" pitchFamily="34" charset="0"/>
              </a:rPr>
              <a:t>783</a:t>
            </a:r>
            <a:r>
              <a:rPr lang="ko-KR" altLang="en-US" sz="900">
                <a:latin typeface="Arial" panose="020B0604020202020204" pitchFamily="34" charset="0"/>
                <a:cs typeface="Arial" panose="020B0604020202020204" pitchFamily="34" charset="0"/>
              </a:rPr>
              <a:t>백만원</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로 전환됨</a:t>
            </a:r>
            <a:endParaRPr lang="en-US" altLang="ko-KR" sz="900">
              <a:latin typeface="Arial" panose="020B0604020202020204" pitchFamily="34" charset="0"/>
              <a:cs typeface="Arial" panose="020B0604020202020204" pitchFamily="34" charset="0"/>
            </a:endParaRPr>
          </a:p>
          <a:p>
            <a:pPr marL="180975" lvl="0" indent="-180975" defTabSz="914400" latinLnBrk="1">
              <a:lnSpc>
                <a:spcPts val="1200"/>
              </a:lnSpc>
              <a:spcBef>
                <a:spcPts val="500"/>
              </a:spcBef>
              <a:buClr>
                <a:srgbClr val="00338D"/>
              </a:buClr>
              <a:buFont typeface="Arial" panose="020B0604020202020204" pitchFamily="34" charset="0"/>
              <a:buChar char="•"/>
              <a:tabLst>
                <a:tab pos="180975" algn="l"/>
              </a:tabLst>
              <a:defRPr/>
            </a:pPr>
            <a:r>
              <a:rPr lang="ko-KR" altLang="en-US" sz="900" b="1" u="sng">
                <a:latin typeface="Arial" panose="020B0604020202020204" pitchFamily="34" charset="0"/>
                <a:cs typeface="Arial" panose="020B0604020202020204" pitchFamily="34" charset="0"/>
              </a:rPr>
              <a:t>기계장치</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물류센터 설비</a:t>
            </a:r>
            <a:r>
              <a:rPr lang="en-US" altLang="ko-KR" sz="900">
                <a:latin typeface="Arial" panose="020B0604020202020204" pitchFamily="34" charset="0"/>
                <a:cs typeface="Arial" panose="020B0604020202020204" pitchFamily="34" charset="0"/>
              </a:rPr>
              <a:t>(36.8%), DTP </a:t>
            </a:r>
            <a:r>
              <a:rPr lang="ko-KR" altLang="en-US" sz="900">
                <a:latin typeface="Arial" panose="020B0604020202020204" pitchFamily="34" charset="0"/>
                <a:cs typeface="Arial" panose="020B0604020202020204" pitchFamily="34" charset="0"/>
              </a:rPr>
              <a:t>장비</a:t>
            </a:r>
            <a:r>
              <a:rPr lang="en-US" altLang="ko-KR" sz="900">
                <a:latin typeface="Arial" panose="020B0604020202020204" pitchFamily="34" charset="0"/>
                <a:cs typeface="Arial" panose="020B0604020202020204" pitchFamily="34" charset="0"/>
              </a:rPr>
              <a:t>(14.4%), CAD </a:t>
            </a:r>
            <a:r>
              <a:rPr lang="ko-KR" altLang="en-US" sz="900">
                <a:latin typeface="Arial" panose="020B0604020202020204" pitchFamily="34" charset="0"/>
                <a:cs typeface="Arial" panose="020B0604020202020204" pitchFamily="34" charset="0"/>
              </a:rPr>
              <a:t>장비</a:t>
            </a:r>
            <a:r>
              <a:rPr lang="en-US" altLang="ko-KR" sz="900">
                <a:latin typeface="Arial" panose="020B0604020202020204" pitchFamily="34" charset="0"/>
                <a:cs typeface="Arial" panose="020B0604020202020204" pitchFamily="34" charset="0"/>
              </a:rPr>
              <a:t>(11.2%)</a:t>
            </a:r>
            <a:r>
              <a:rPr lang="ko-KR" altLang="en-US" sz="900">
                <a:latin typeface="Arial" panose="020B0604020202020204" pitchFamily="34" charset="0"/>
                <a:cs typeface="Arial" panose="020B0604020202020204" pitchFamily="34" charset="0"/>
              </a:rPr>
              <a:t> 등의</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취득가로</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신규 취득한 일부 장비를 제외하고 대부분 기계장치들은 취득일이 </a:t>
            </a:r>
            <a:r>
              <a:rPr lang="en-US" altLang="ko-KR" sz="900">
                <a:latin typeface="Arial" panose="020B0604020202020204" pitchFamily="34" charset="0"/>
                <a:cs typeface="Arial" panose="020B0604020202020204" pitchFamily="34" charset="0"/>
              </a:rPr>
              <a:t>2010</a:t>
            </a:r>
            <a:r>
              <a:rPr lang="ko-KR" altLang="en-US" sz="900">
                <a:latin typeface="Arial" panose="020B0604020202020204" pitchFamily="34" charset="0"/>
                <a:cs typeface="Arial" panose="020B0604020202020204" pitchFamily="34" charset="0"/>
              </a:rPr>
              <a:t>년 이전의 것으로 </a:t>
            </a:r>
            <a:r>
              <a:rPr lang="ko-KR" altLang="en-US" sz="900" err="1">
                <a:latin typeface="Arial" panose="020B0604020202020204" pitchFamily="34" charset="0"/>
                <a:cs typeface="Arial" panose="020B0604020202020204" pitchFamily="34" charset="0"/>
              </a:rPr>
              <a:t>상각</a:t>
            </a:r>
            <a:r>
              <a:rPr lang="ko-KR" altLang="en-US" sz="900">
                <a:latin typeface="Arial" panose="020B0604020202020204" pitchFamily="34" charset="0"/>
                <a:cs typeface="Arial" panose="020B0604020202020204" pitchFamily="34" charset="0"/>
              </a:rPr>
              <a:t> 완료된 상태이며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정부보조금은 정부과제 관련 </a:t>
            </a:r>
            <a:r>
              <a:rPr lang="en-US" altLang="ko-KR" sz="900">
                <a:latin typeface="Arial" panose="020B0604020202020204" pitchFamily="34" charset="0"/>
                <a:cs typeface="Arial" panose="020B0604020202020204" pitchFamily="34" charset="0"/>
              </a:rPr>
              <a:t>CAD</a:t>
            </a:r>
            <a:r>
              <a:rPr lang="ko-KR" altLang="en-US" sz="900">
                <a:latin typeface="Arial" panose="020B0604020202020204" pitchFamily="34" charset="0"/>
                <a:cs typeface="Arial" panose="020B0604020202020204" pitchFamily="34" charset="0"/>
              </a:rPr>
              <a:t> 장비 등의 취득 보조금</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취득가액의 </a:t>
            </a:r>
            <a:r>
              <a:rPr lang="en-US" altLang="ko-KR" sz="900">
                <a:latin typeface="Arial" panose="020B0604020202020204" pitchFamily="34" charset="0"/>
                <a:cs typeface="Arial" panose="020B0604020202020204" pitchFamily="34" charset="0"/>
              </a:rPr>
              <a:t>70~80%)</a:t>
            </a:r>
            <a:r>
              <a:rPr lang="ko-KR" altLang="en-US" sz="900">
                <a:latin typeface="Arial" panose="020B0604020202020204" pitchFamily="34" charset="0"/>
                <a:cs typeface="Arial" panose="020B0604020202020204" pitchFamily="34" charset="0"/>
              </a:rPr>
              <a:t>으로 </a:t>
            </a:r>
            <a:r>
              <a:rPr lang="en-US" altLang="ko-KR" sz="900">
                <a:latin typeface="Arial" panose="020B0604020202020204" pitchFamily="34" charset="0"/>
                <a:cs typeface="Arial" panose="020B0604020202020204" pitchFamily="34" charset="0"/>
              </a:rPr>
              <a:t>2023</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3</a:t>
            </a:r>
            <a:r>
              <a:rPr lang="ko-KR" altLang="en-US" sz="900">
                <a:latin typeface="Arial" panose="020B0604020202020204" pitchFamily="34" charset="0"/>
                <a:cs typeface="Arial" panose="020B0604020202020204" pitchFamily="34" charset="0"/>
              </a:rPr>
              <a:t>월까지 </a:t>
            </a:r>
            <a:r>
              <a:rPr lang="ko-KR" altLang="en-US" sz="900" err="1">
                <a:latin typeface="Arial" panose="020B0604020202020204" pitchFamily="34" charset="0"/>
                <a:cs typeface="Arial" panose="020B0604020202020204" pitchFamily="34" charset="0"/>
              </a:rPr>
              <a:t>상각</a:t>
            </a:r>
            <a:r>
              <a:rPr lang="ko-KR" altLang="en-US" sz="900">
                <a:latin typeface="Arial" panose="020B0604020202020204" pitchFamily="34" charset="0"/>
                <a:cs typeface="Arial" panose="020B0604020202020204" pitchFamily="34" charset="0"/>
              </a:rPr>
              <a:t> 예정임</a:t>
            </a:r>
            <a:endParaRPr lang="en-US" altLang="ko-KR" sz="900">
              <a:latin typeface="Arial" panose="020B0604020202020204" pitchFamily="34" charset="0"/>
              <a:cs typeface="Arial" panose="020B0604020202020204" pitchFamily="34" charset="0"/>
            </a:endParaRPr>
          </a:p>
          <a:p>
            <a:pPr marL="360000" indent="-180975"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PP&amp;E (1/2)</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회사의 주요 토지 및 건물로는 경기도 파주시 소재 물류센터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강원도 평창군 소재 콘도 공유제 회원권 등이 있으며</a:t>
            </a:r>
            <a:r>
              <a:rPr lang="en-US" altLang="ko-KR" sz="1000" b="1">
                <a:solidFill>
                  <a:srgbClr val="002997"/>
                </a:solidFill>
                <a:latin typeface="Arial" panose="020B0604020202020204" pitchFamily="34" charset="0"/>
                <a:ea typeface="+mj-ea"/>
                <a:cs typeface="Arial" panose="020B0604020202020204" pitchFamily="34" charset="0"/>
              </a:rPr>
              <a:t>,</a:t>
            </a:r>
            <a:r>
              <a:rPr lang="ko-KR" altLang="en-US" sz="1000" b="1">
                <a:solidFill>
                  <a:srgbClr val="002997"/>
                </a:solidFill>
                <a:latin typeface="Arial" panose="020B0604020202020204" pitchFamily="34" charset="0"/>
                <a:ea typeface="+mj-ea"/>
                <a:cs typeface="Arial" panose="020B0604020202020204" pitchFamily="34" charset="0"/>
              </a:rPr>
              <a:t> </a:t>
            </a:r>
            <a:r>
              <a:rPr lang="en-US" altLang="ko-KR" sz="1000" b="1">
                <a:solidFill>
                  <a:srgbClr val="002997"/>
                </a:solidFill>
                <a:latin typeface="Arial" panose="020B0604020202020204" pitchFamily="34" charset="0"/>
                <a:ea typeface="+mj-ea"/>
                <a:cs typeface="Arial" panose="020B0604020202020204" pitchFamily="34" charset="0"/>
              </a:rPr>
              <a:t>2018</a:t>
            </a:r>
            <a:r>
              <a:rPr lang="ko-KR" altLang="en-US" sz="1000" b="1">
                <a:solidFill>
                  <a:srgbClr val="002997"/>
                </a:solidFill>
                <a:latin typeface="Arial" panose="020B0604020202020204" pitchFamily="34" charset="0"/>
                <a:ea typeface="+mj-ea"/>
                <a:cs typeface="Arial" panose="020B0604020202020204" pitchFamily="34" charset="0"/>
              </a:rPr>
              <a:t>년 전주 공장 철수 이후 제품 생산을 위한 별도 공장 및 설비의 신규 취득은 존재하지 않으며 감가상각정책에 따른 </a:t>
            </a:r>
            <a:r>
              <a:rPr lang="ko-KR" altLang="en-US" sz="1000" b="1" err="1">
                <a:solidFill>
                  <a:srgbClr val="002997"/>
                </a:solidFill>
                <a:latin typeface="Arial" panose="020B0604020202020204" pitchFamily="34" charset="0"/>
                <a:ea typeface="+mj-ea"/>
                <a:cs typeface="Arial" panose="020B0604020202020204" pitchFamily="34" charset="0"/>
              </a:rPr>
              <a:t>상각</a:t>
            </a:r>
            <a:r>
              <a:rPr lang="ko-KR" altLang="en-US" sz="1000" b="1">
                <a:solidFill>
                  <a:srgbClr val="002997"/>
                </a:solidFill>
                <a:latin typeface="Arial" panose="020B0604020202020204" pitchFamily="34" charset="0"/>
                <a:ea typeface="+mj-ea"/>
                <a:cs typeface="Arial" panose="020B0604020202020204" pitchFamily="34" charset="0"/>
              </a:rPr>
              <a:t> 진행으로 장부금액은 매년 꾸준히 감소하는 추세임</a:t>
            </a:r>
            <a:endParaRPr lang="en-US" altLang="ko-KR" sz="1000" b="1">
              <a:solidFill>
                <a:srgbClr val="002997"/>
              </a:solidFill>
              <a:latin typeface="Arial" panose="020B0604020202020204" pitchFamily="34" charset="0"/>
              <a:ea typeface="+mj-ea"/>
              <a:cs typeface="Arial" panose="020B0604020202020204" pitchFamily="34" charset="0"/>
            </a:endParaRPr>
          </a:p>
        </p:txBody>
      </p:sp>
      <p:sp>
        <p:nvSpPr>
          <p:cNvPr id="20" name="직사각형 119">
            <a:extLst>
              <a:ext uri="{FF2B5EF4-FFF2-40B4-BE49-F238E27FC236}">
                <a16:creationId xmlns:a16="http://schemas.microsoft.com/office/drawing/2014/main" id="{833BF5C8-F1D5-4713-B5D2-21DF1607337A}"/>
              </a:ext>
            </a:extLst>
          </p:cNvPr>
          <p:cNvSpPr/>
          <p:nvPr/>
        </p:nvSpPr>
        <p:spPr bwMode="auto">
          <a:xfrm>
            <a:off x="2361373" y="132977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graphicFrame>
        <p:nvGraphicFramePr>
          <p:cNvPr id="25" name="표 24">
            <a:extLst>
              <a:ext uri="{FF2B5EF4-FFF2-40B4-BE49-F238E27FC236}">
                <a16:creationId xmlns:a16="http://schemas.microsoft.com/office/drawing/2014/main" id="{8B788665-7E49-42B0-BE64-F6C864A23F3E}"/>
              </a:ext>
            </a:extLst>
          </p:cNvPr>
          <p:cNvGraphicFramePr>
            <a:graphicFrameLocks noGrp="1"/>
          </p:cNvGraphicFramePr>
          <p:nvPr>
            <p:extLst>
              <p:ext uri="{D42A27DB-BD31-4B8C-83A1-F6EECF244321}">
                <p14:modId xmlns:p14="http://schemas.microsoft.com/office/powerpoint/2010/main" val="3635908549"/>
              </p:ext>
            </p:extLst>
          </p:nvPr>
        </p:nvGraphicFramePr>
        <p:xfrm>
          <a:off x="576898" y="1509712"/>
          <a:ext cx="4015740" cy="2268000"/>
        </p:xfrm>
        <a:graphic>
          <a:graphicData uri="http://schemas.openxmlformats.org/drawingml/2006/table">
            <a:tbl>
              <a:tblPr/>
              <a:tblGrid>
                <a:gridCol w="189591">
                  <a:extLst>
                    <a:ext uri="{9D8B030D-6E8A-4147-A177-3AD203B41FA5}">
                      <a16:colId xmlns:a16="http://schemas.microsoft.com/office/drawing/2014/main" val="55073342"/>
                    </a:ext>
                  </a:extLst>
                </a:gridCol>
                <a:gridCol w="786804">
                  <a:extLst>
                    <a:ext uri="{9D8B030D-6E8A-4147-A177-3AD203B41FA5}">
                      <a16:colId xmlns:a16="http://schemas.microsoft.com/office/drawing/2014/main" val="4237857959"/>
                    </a:ext>
                  </a:extLst>
                </a:gridCol>
                <a:gridCol w="646665">
                  <a:extLst>
                    <a:ext uri="{9D8B030D-6E8A-4147-A177-3AD203B41FA5}">
                      <a16:colId xmlns:a16="http://schemas.microsoft.com/office/drawing/2014/main" val="432715437"/>
                    </a:ext>
                  </a:extLst>
                </a:gridCol>
                <a:gridCol w="478536">
                  <a:extLst>
                    <a:ext uri="{9D8B030D-6E8A-4147-A177-3AD203B41FA5}">
                      <a16:colId xmlns:a16="http://schemas.microsoft.com/office/drawing/2014/main" val="3030227874"/>
                    </a:ext>
                  </a:extLst>
                </a:gridCol>
                <a:gridCol w="478536">
                  <a:extLst>
                    <a:ext uri="{9D8B030D-6E8A-4147-A177-3AD203B41FA5}">
                      <a16:colId xmlns:a16="http://schemas.microsoft.com/office/drawing/2014/main" val="481998341"/>
                    </a:ext>
                  </a:extLst>
                </a:gridCol>
                <a:gridCol w="478536">
                  <a:extLst>
                    <a:ext uri="{9D8B030D-6E8A-4147-A177-3AD203B41FA5}">
                      <a16:colId xmlns:a16="http://schemas.microsoft.com/office/drawing/2014/main" val="368986153"/>
                    </a:ext>
                  </a:extLst>
                </a:gridCol>
                <a:gridCol w="478536">
                  <a:extLst>
                    <a:ext uri="{9D8B030D-6E8A-4147-A177-3AD203B41FA5}">
                      <a16:colId xmlns:a16="http://schemas.microsoft.com/office/drawing/2014/main" val="2417169178"/>
                    </a:ext>
                  </a:extLst>
                </a:gridCol>
                <a:gridCol w="478536">
                  <a:extLst>
                    <a:ext uri="{9D8B030D-6E8A-4147-A177-3AD203B41FA5}">
                      <a16:colId xmlns:a16="http://schemas.microsoft.com/office/drawing/2014/main" val="3506543753"/>
                    </a:ext>
                  </a:extLst>
                </a:gridCol>
              </a:tblGrid>
              <a:tr h="151200">
                <a:tc gridSpan="2">
                  <a:txBody>
                    <a:bodyPr/>
                    <a:lstStyle/>
                    <a:p>
                      <a:pPr algn="l" rtl="0" fontAlgn="ctr"/>
                      <a:r>
                        <a:rPr lang="en-US" sz="900" b="1" i="0" u="none" strike="noStrike">
                          <a:solidFill>
                            <a:srgbClr val="FFFFFF"/>
                          </a:solidFill>
                          <a:effectLst/>
                          <a:latin typeface="Arial" panose="020B0604020202020204" pitchFamily="34" charset="0"/>
                          <a:ea typeface="+mn-ea"/>
                          <a:cs typeface="Arial" panose="020B0604020202020204" pitchFamily="34" charset="0"/>
                        </a:rPr>
                        <a:t>PP&amp;E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l"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996876037"/>
                  </a:ext>
                </a:extLst>
              </a:tr>
              <a:tr h="151200">
                <a:tc>
                  <a:txBody>
                    <a:bodyPr/>
                    <a:lstStyle/>
                    <a:p>
                      <a:pPr algn="l"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mn-ea"/>
                          <a:cs typeface="Arial" panose="020B0604020202020204" pitchFamily="34" charset="0"/>
                        </a:rPr>
                        <a:t>2018</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mn-ea"/>
                          <a:cs typeface="Arial" panose="020B0604020202020204" pitchFamily="34" charset="0"/>
                        </a:rPr>
                        <a:t>2019</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mn-ea"/>
                          <a:cs typeface="Arial" panose="020B0604020202020204" pitchFamily="34" charset="0"/>
                        </a:rPr>
                        <a:t>2020</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mn-ea"/>
                          <a:cs typeface="Arial" panose="020B0604020202020204" pitchFamily="34" charset="0"/>
                        </a:rPr>
                        <a:t>2021</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mn-ea"/>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82176012"/>
                  </a:ext>
                </a:extLst>
              </a:tr>
              <a:tr h="151200">
                <a:tc gridSpan="2">
                  <a:txBody>
                    <a:bodyPr/>
                    <a:lstStyle/>
                    <a:p>
                      <a:pPr algn="l" rtl="0" fontAlgn="ctr"/>
                      <a:r>
                        <a:rPr lang="en-US" sz="900" b="0" i="0" u="none" strike="noStrike">
                          <a:solidFill>
                            <a:srgbClr val="000000"/>
                          </a:solidFill>
                          <a:effectLst/>
                          <a:latin typeface="Arial" panose="020B0604020202020204" pitchFamily="34" charset="0"/>
                          <a:ea typeface="+mn-ea"/>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mn-ea"/>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Dec-31</a:t>
                      </a:r>
                      <a:endParaRPr 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Dec-31</a:t>
                      </a:r>
                      <a:endParaRPr 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Dec-31</a:t>
                      </a:r>
                      <a:endParaRPr 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mn-ea"/>
                          <a:cs typeface="Arial" panose="020B0604020202020204" pitchFamily="34" charset="0"/>
                        </a:rPr>
                        <a:t>Apr-31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47279226"/>
                  </a:ext>
                </a:extLst>
              </a:tr>
              <a:tr h="151200">
                <a:tc gridSpan="2">
                  <a:txBody>
                    <a:bodyPr/>
                    <a:lstStyle/>
                    <a:p>
                      <a:pPr algn="l" rtl="0" fontAlgn="ctr"/>
                      <a:r>
                        <a:rPr lang="en-US" sz="900" b="1" i="0" u="none" strike="noStrike">
                          <a:solidFill>
                            <a:srgbClr val="000000"/>
                          </a:solidFill>
                          <a:effectLst/>
                          <a:latin typeface="Arial" panose="020B0604020202020204" pitchFamily="34" charset="0"/>
                          <a:ea typeface="+mn-ea"/>
                          <a:cs typeface="Arial" panose="020B0604020202020204" pitchFamily="34" charset="0"/>
                        </a:rPr>
                        <a:t>PP&amp;E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Arial" panose="020B0604020202020204" pitchFamily="34" charset="0"/>
                          <a:ea typeface="+mn-ea"/>
                          <a:cs typeface="Arial" panose="020B0604020202020204" pitchFamily="34" charset="0"/>
                        </a:rPr>
                        <a:t>8,840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Arial" panose="020B0604020202020204" pitchFamily="34" charset="0"/>
                          <a:ea typeface="+mn-ea"/>
                          <a:cs typeface="Arial" panose="020B0604020202020204" pitchFamily="34" charset="0"/>
                        </a:rPr>
                        <a:t>23,098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Arial" panose="020B0604020202020204" pitchFamily="34" charset="0"/>
                          <a:ea typeface="+mn-ea"/>
                          <a:cs typeface="Arial" panose="020B0604020202020204" pitchFamily="34" charset="0"/>
                        </a:rPr>
                        <a:t>22,531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Arial" panose="020B0604020202020204" pitchFamily="34" charset="0"/>
                          <a:ea typeface="+mn-ea"/>
                          <a:cs typeface="Arial" panose="020B0604020202020204" pitchFamily="34" charset="0"/>
                        </a:rPr>
                        <a:t>16,121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Arial" panose="020B0604020202020204" pitchFamily="34" charset="0"/>
                          <a:ea typeface="+mn-ea"/>
                          <a:cs typeface="Arial" panose="020B0604020202020204" pitchFamily="34" charset="0"/>
                        </a:rPr>
                        <a:t>14,979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69742225"/>
                  </a:ext>
                </a:extLst>
              </a:tr>
              <a:tr h="151200">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토지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3,901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3,901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3,245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3,605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3,605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4285260168"/>
                  </a:ext>
                </a:extLst>
              </a:tr>
              <a:tr h="151200">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건물</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3,053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3,053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2,780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3,564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3,564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2304774061"/>
                  </a:ext>
                </a:extLst>
              </a:tr>
              <a:tr h="151200">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감가상각누계</a:t>
                      </a:r>
                      <a:r>
                        <a:rPr lang="en-US" altLang="ko-KR" sz="900" b="0" i="0" u="none" strike="noStrike">
                          <a:solidFill>
                            <a:srgbClr val="000000"/>
                          </a:solidFill>
                          <a:effectLst/>
                          <a:latin typeface="+mn-ea"/>
                          <a:ea typeface="+mn-ea"/>
                          <a:cs typeface="Arial" panose="020B0604020202020204" pitchFamily="34" charset="0"/>
                        </a:rPr>
                        <a:t>(</a:t>
                      </a:r>
                      <a:r>
                        <a:rPr lang="ko-KR" altLang="en-US" sz="900" b="0" i="0" u="none" strike="noStrike">
                          <a:solidFill>
                            <a:srgbClr val="000000"/>
                          </a:solidFill>
                          <a:effectLst/>
                          <a:latin typeface="+mn-ea"/>
                          <a:ea typeface="+mn-ea"/>
                          <a:cs typeface="Arial" panose="020B0604020202020204" pitchFamily="34" charset="0"/>
                        </a:rPr>
                        <a:t>건물</a:t>
                      </a:r>
                      <a:r>
                        <a:rPr lang="en-US" altLang="ko-KR" sz="900" b="0" i="0" u="none" strike="noStrike">
                          <a:solidFill>
                            <a:srgbClr val="000000"/>
                          </a:solidFill>
                          <a:effectLst/>
                          <a:latin typeface="+mn-ea"/>
                          <a:ea typeface="+mn-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(1,878)</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(1,977)</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(1,799)</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(1,893)</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(1,923)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534140495"/>
                  </a:ext>
                </a:extLst>
              </a:tr>
              <a:tr h="151200">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기계장치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648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655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694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694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698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2827624034"/>
                  </a:ext>
                </a:extLst>
              </a:tr>
              <a:tr h="151200">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감가상각누계</a:t>
                      </a:r>
                      <a:r>
                        <a:rPr lang="en-US" altLang="ko-KR" sz="900" b="0" i="0" u="none" strike="noStrike">
                          <a:solidFill>
                            <a:srgbClr val="000000"/>
                          </a:solidFill>
                          <a:effectLst/>
                          <a:latin typeface="+mn-ea"/>
                          <a:ea typeface="+mn-ea"/>
                          <a:cs typeface="Arial" panose="020B0604020202020204" pitchFamily="34" charset="0"/>
                        </a:rPr>
                        <a:t>(</a:t>
                      </a:r>
                      <a:r>
                        <a:rPr lang="ko-KR" altLang="en-US" sz="900" b="0" i="0" u="none" strike="noStrike">
                          <a:solidFill>
                            <a:srgbClr val="000000"/>
                          </a:solidFill>
                          <a:effectLst/>
                          <a:latin typeface="+mn-ea"/>
                          <a:ea typeface="+mn-ea"/>
                          <a:cs typeface="Arial" panose="020B0604020202020204" pitchFamily="34" charset="0"/>
                        </a:rPr>
                        <a:t>기계장치</a:t>
                      </a:r>
                      <a:r>
                        <a:rPr lang="en-US" altLang="ko-KR" sz="900" b="0" i="0" u="none" strike="noStrike">
                          <a:solidFill>
                            <a:srgbClr val="000000"/>
                          </a:solidFill>
                          <a:effectLst/>
                          <a:latin typeface="+mn-ea"/>
                          <a:ea typeface="+mn-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(624)</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(635)</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(624)</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(639)</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(643)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315564504"/>
                  </a:ext>
                </a:extLst>
              </a:tr>
              <a:tr h="151200">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국고보조금</a:t>
                      </a:r>
                      <a:r>
                        <a:rPr lang="en-US" altLang="ko-KR" sz="900" b="0" i="0" u="none" strike="noStrike">
                          <a:solidFill>
                            <a:srgbClr val="000000"/>
                          </a:solidFill>
                          <a:effectLst/>
                          <a:latin typeface="+mn-ea"/>
                          <a:ea typeface="+mn-ea"/>
                          <a:cs typeface="Arial" panose="020B0604020202020204" pitchFamily="34" charset="0"/>
                        </a:rPr>
                        <a:t>(</a:t>
                      </a:r>
                      <a:r>
                        <a:rPr lang="ko-KR" altLang="en-US" sz="900" b="0" i="0" u="none" strike="noStrike">
                          <a:solidFill>
                            <a:srgbClr val="000000"/>
                          </a:solidFill>
                          <a:effectLst/>
                          <a:latin typeface="+mn-ea"/>
                          <a:ea typeface="+mn-ea"/>
                          <a:cs typeface="Arial" panose="020B0604020202020204" pitchFamily="34" charset="0"/>
                        </a:rPr>
                        <a:t>기계장치</a:t>
                      </a:r>
                      <a:r>
                        <a:rPr lang="en-US" altLang="ko-KR" sz="900" b="0" i="0" u="none" strike="noStrike">
                          <a:solidFill>
                            <a:srgbClr val="000000"/>
                          </a:solidFill>
                          <a:effectLst/>
                          <a:latin typeface="+mn-ea"/>
                          <a:ea typeface="+mn-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(14)</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(8)</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(5)</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(2)</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665653496"/>
                  </a:ext>
                </a:extLst>
              </a:tr>
              <a:tr h="151200">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사용권자산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27,097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21,850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14,121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13,331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3069807491"/>
                  </a:ext>
                </a:extLst>
              </a:tr>
              <a:tr h="151200">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감가상각누계</a:t>
                      </a:r>
                      <a:r>
                        <a:rPr lang="en-US" altLang="ko-KR" sz="900" b="0" i="0" u="none" strike="noStrike">
                          <a:solidFill>
                            <a:srgbClr val="000000"/>
                          </a:solidFill>
                          <a:effectLst/>
                          <a:latin typeface="+mn-ea"/>
                          <a:ea typeface="+mn-ea"/>
                          <a:cs typeface="Arial" panose="020B0604020202020204" pitchFamily="34" charset="0"/>
                        </a:rPr>
                        <a:t>(</a:t>
                      </a:r>
                      <a:r>
                        <a:rPr lang="ko-KR" altLang="en-US" sz="900" b="0" i="0" u="none" strike="noStrike">
                          <a:solidFill>
                            <a:srgbClr val="000000"/>
                          </a:solidFill>
                          <a:effectLst/>
                          <a:latin typeface="+mn-ea"/>
                          <a:ea typeface="+mn-ea"/>
                          <a:cs typeface="Arial" panose="020B0604020202020204" pitchFamily="34" charset="0"/>
                        </a:rPr>
                        <a:t>사용권자산</a:t>
                      </a:r>
                      <a:r>
                        <a:rPr lang="en-US" altLang="ko-KR" sz="900" b="0" i="0" u="none" strike="noStrike">
                          <a:solidFill>
                            <a:srgbClr val="000000"/>
                          </a:solidFill>
                          <a:effectLst/>
                          <a:latin typeface="+mn-ea"/>
                          <a:ea typeface="+mn-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(12,790)</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(9,553)</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(7,089)</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(7,266)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74662755"/>
                  </a:ext>
                </a:extLst>
              </a:tr>
              <a:tr h="151200">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err="1">
                          <a:solidFill>
                            <a:srgbClr val="000000"/>
                          </a:solidFill>
                          <a:effectLst/>
                          <a:latin typeface="+mn-ea"/>
                          <a:ea typeface="+mn-ea"/>
                          <a:cs typeface="Arial" panose="020B0604020202020204" pitchFamily="34" charset="0"/>
                        </a:rPr>
                        <a:t>손상차손누계</a:t>
                      </a:r>
                      <a:r>
                        <a:rPr lang="en-US" altLang="ko-KR" sz="900" b="0" i="0" u="none" strike="noStrike">
                          <a:solidFill>
                            <a:srgbClr val="000000"/>
                          </a:solidFill>
                          <a:effectLst/>
                          <a:latin typeface="+mn-ea"/>
                          <a:ea typeface="+mn-ea"/>
                          <a:cs typeface="Arial" panose="020B0604020202020204" pitchFamily="34" charset="0"/>
                        </a:rPr>
                        <a:t>(</a:t>
                      </a:r>
                      <a:r>
                        <a:rPr lang="ko-KR" altLang="en-US" sz="900" b="0" i="0" u="none" strike="noStrike">
                          <a:solidFill>
                            <a:srgbClr val="000000"/>
                          </a:solidFill>
                          <a:effectLst/>
                          <a:latin typeface="+mn-ea"/>
                          <a:ea typeface="+mn-ea"/>
                          <a:cs typeface="Arial" panose="020B0604020202020204" pitchFamily="34" charset="0"/>
                        </a:rPr>
                        <a:t>사용권자산</a:t>
                      </a:r>
                      <a:r>
                        <a:rPr lang="en-US" altLang="ko-KR" sz="900" b="0" i="0" u="none" strike="noStrike">
                          <a:solidFill>
                            <a:srgbClr val="000000"/>
                          </a:solidFill>
                          <a:effectLst/>
                          <a:latin typeface="+mn-ea"/>
                          <a:ea typeface="+mn-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(2,516)</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(2,408)</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(2,408)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1886261724"/>
                  </a:ext>
                </a:extLst>
              </a:tr>
              <a:tr h="151200">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투자부동산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3,653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3,551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3,525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1158036297"/>
                  </a:ext>
                </a:extLst>
              </a:tr>
              <a:tr h="151200">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3,753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3,802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4,807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2,618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2,497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15367334"/>
                  </a:ext>
                </a:extLst>
              </a:tr>
            </a:tbl>
          </a:graphicData>
        </a:graphic>
      </p:graphicFrame>
      <p:sp>
        <p:nvSpPr>
          <p:cNvPr id="41" name="직사각형 40">
            <a:extLst>
              <a:ext uri="{FF2B5EF4-FFF2-40B4-BE49-F238E27FC236}">
                <a16:creationId xmlns:a16="http://schemas.microsoft.com/office/drawing/2014/main" id="{7C2BE48A-13C4-4242-8F9A-A1DCA8316982}"/>
              </a:ext>
            </a:extLst>
          </p:cNvPr>
          <p:cNvSpPr/>
          <p:nvPr/>
        </p:nvSpPr>
        <p:spPr>
          <a:xfrm>
            <a:off x="2765212" y="2115030"/>
            <a:ext cx="1342180" cy="151200"/>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순서도: 연결자 41">
            <a:extLst>
              <a:ext uri="{FF2B5EF4-FFF2-40B4-BE49-F238E27FC236}">
                <a16:creationId xmlns:a16="http://schemas.microsoft.com/office/drawing/2014/main" id="{AF934D29-28CB-4155-A390-7E906521B605}"/>
              </a:ext>
            </a:extLst>
          </p:cNvPr>
          <p:cNvSpPr/>
          <p:nvPr/>
        </p:nvSpPr>
        <p:spPr bwMode="auto">
          <a:xfrm>
            <a:off x="2697658" y="207128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45" name="직사각형 44">
            <a:extLst>
              <a:ext uri="{FF2B5EF4-FFF2-40B4-BE49-F238E27FC236}">
                <a16:creationId xmlns:a16="http://schemas.microsoft.com/office/drawing/2014/main" id="{B1B90ACA-3AE0-425B-AFA3-80AFFF6AD353}"/>
              </a:ext>
            </a:extLst>
          </p:cNvPr>
          <p:cNvSpPr/>
          <p:nvPr/>
        </p:nvSpPr>
        <p:spPr>
          <a:xfrm>
            <a:off x="2765212" y="2266230"/>
            <a:ext cx="1342179" cy="176440"/>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순서도: 연결자 45">
            <a:extLst>
              <a:ext uri="{FF2B5EF4-FFF2-40B4-BE49-F238E27FC236}">
                <a16:creationId xmlns:a16="http://schemas.microsoft.com/office/drawing/2014/main" id="{50C70F34-E439-4F1C-BC9F-C87F0EC9A854}"/>
              </a:ext>
            </a:extLst>
          </p:cNvPr>
          <p:cNvSpPr/>
          <p:nvPr/>
        </p:nvSpPr>
        <p:spPr bwMode="auto">
          <a:xfrm>
            <a:off x="2697658" y="2202506"/>
            <a:ext cx="144000" cy="140643"/>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48" name="직사각형 47">
            <a:extLst>
              <a:ext uri="{FF2B5EF4-FFF2-40B4-BE49-F238E27FC236}">
                <a16:creationId xmlns:a16="http://schemas.microsoft.com/office/drawing/2014/main" id="{2B773099-1363-4C98-BA32-C97151DFE1A6}"/>
              </a:ext>
            </a:extLst>
          </p:cNvPr>
          <p:cNvSpPr/>
          <p:nvPr/>
        </p:nvSpPr>
        <p:spPr>
          <a:xfrm>
            <a:off x="4203700" y="2575895"/>
            <a:ext cx="383540" cy="468000"/>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순서도: 연결자 48">
            <a:extLst>
              <a:ext uri="{FF2B5EF4-FFF2-40B4-BE49-F238E27FC236}">
                <a16:creationId xmlns:a16="http://schemas.microsoft.com/office/drawing/2014/main" id="{E0182461-9E51-42A9-A43F-9E61DFB21411}"/>
              </a:ext>
            </a:extLst>
          </p:cNvPr>
          <p:cNvSpPr/>
          <p:nvPr/>
        </p:nvSpPr>
        <p:spPr bwMode="auto">
          <a:xfrm>
            <a:off x="4133743" y="251474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51" name="순서도: 연결자 50">
            <a:extLst>
              <a:ext uri="{FF2B5EF4-FFF2-40B4-BE49-F238E27FC236}">
                <a16:creationId xmlns:a16="http://schemas.microsoft.com/office/drawing/2014/main" id="{5BFFE287-194E-4B1D-869D-540215381706}"/>
              </a:ext>
            </a:extLst>
          </p:cNvPr>
          <p:cNvSpPr/>
          <p:nvPr/>
        </p:nvSpPr>
        <p:spPr bwMode="auto">
          <a:xfrm>
            <a:off x="4995300" y="341692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52" name="순서도: 연결자 51">
            <a:extLst>
              <a:ext uri="{FF2B5EF4-FFF2-40B4-BE49-F238E27FC236}">
                <a16:creationId xmlns:a16="http://schemas.microsoft.com/office/drawing/2014/main" id="{08FD9FFA-E517-4936-B119-C0EF10CD7562}"/>
              </a:ext>
            </a:extLst>
          </p:cNvPr>
          <p:cNvSpPr/>
          <p:nvPr/>
        </p:nvSpPr>
        <p:spPr bwMode="auto">
          <a:xfrm>
            <a:off x="4995300" y="4705081"/>
            <a:ext cx="144000" cy="140643"/>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53" name="순서도: 연결자 52">
            <a:extLst>
              <a:ext uri="{FF2B5EF4-FFF2-40B4-BE49-F238E27FC236}">
                <a16:creationId xmlns:a16="http://schemas.microsoft.com/office/drawing/2014/main" id="{250440A2-6912-4FA2-B10A-6BCD13504D42}"/>
              </a:ext>
            </a:extLst>
          </p:cNvPr>
          <p:cNvSpPr/>
          <p:nvPr/>
        </p:nvSpPr>
        <p:spPr bwMode="auto">
          <a:xfrm>
            <a:off x="4995300" y="543538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72" name="TextBox 71">
            <a:extLst>
              <a:ext uri="{FF2B5EF4-FFF2-40B4-BE49-F238E27FC236}">
                <a16:creationId xmlns:a16="http://schemas.microsoft.com/office/drawing/2014/main" id="{45F60072-5B37-4F9B-BFFE-2CF87E00EA6C}"/>
              </a:ext>
            </a:extLst>
          </p:cNvPr>
          <p:cNvSpPr txBox="1"/>
          <p:nvPr/>
        </p:nvSpPr>
        <p:spPr>
          <a:xfrm>
            <a:off x="576898" y="3959352"/>
            <a:ext cx="4010342" cy="1754326"/>
          </a:xfrm>
          <a:prstGeom prst="rect">
            <a:avLst/>
          </a:prstGeom>
          <a:noFill/>
        </p:spPr>
        <p:txBody>
          <a:bodyPr wrap="square" lIns="0" tIns="0" rIns="0" bIns="0" rtlCol="0">
            <a:spAutoFit/>
          </a:bodyPr>
          <a:lstStyle/>
          <a:p>
            <a:pPr>
              <a:spcBef>
                <a:spcPts val="100"/>
              </a:spcBef>
            </a:pPr>
            <a:r>
              <a:rPr lang="en-US" altLang="ko-KR" sz="800" i="1">
                <a:latin typeface="Arial" panose="020B0604020202020204" pitchFamily="34" charset="0"/>
                <a:ea typeface="+mj-ea"/>
                <a:cs typeface="Arial" panose="020B0604020202020204" pitchFamily="34" charset="0"/>
              </a:rPr>
              <a:t>[Limitation]</a:t>
            </a:r>
          </a:p>
          <a:p>
            <a:pPr>
              <a:spcBef>
                <a:spcPts val="300"/>
              </a:spcBef>
            </a:pPr>
            <a:r>
              <a:rPr lang="en-US" altLang="ko-KR" sz="800" i="1">
                <a:latin typeface="Arial" panose="020B0604020202020204" pitchFamily="34" charset="0"/>
                <a:ea typeface="+mj-ea"/>
                <a:cs typeface="Arial" panose="020B0604020202020204" pitchFamily="34" charset="0"/>
              </a:rPr>
              <a:t>1. 2022</a:t>
            </a:r>
            <a:r>
              <a:rPr lang="ko-KR" altLang="en-US" sz="800" i="1">
                <a:latin typeface="Arial" panose="020B0604020202020204" pitchFamily="34" charset="0"/>
                <a:ea typeface="+mj-ea"/>
                <a:cs typeface="Arial" panose="020B0604020202020204" pitchFamily="34" charset="0"/>
              </a:rPr>
              <a:t>년은 조사보고서 상 재무상태표를 토대로 작성하였음</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회사제공자료 확인 결과 조사보고서 상 금액은 </a:t>
            </a:r>
            <a:r>
              <a:rPr lang="en-US" altLang="ko-KR" sz="800" i="1">
                <a:latin typeface="Arial" panose="020B0604020202020204" pitchFamily="34" charset="0"/>
                <a:ea typeface="+mj-ea"/>
                <a:cs typeface="Arial" panose="020B0604020202020204" pitchFamily="34" charset="0"/>
              </a:rPr>
              <a:t>4</a:t>
            </a:r>
            <a:r>
              <a:rPr lang="ko-KR" altLang="en-US" sz="800" i="1">
                <a:latin typeface="Arial" panose="020B0604020202020204" pitchFamily="34" charset="0"/>
                <a:ea typeface="+mj-ea"/>
                <a:cs typeface="Arial" panose="020B0604020202020204" pitchFamily="34" charset="0"/>
              </a:rPr>
              <a:t>월말 기준이며</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 이중 유형자산 관련 계정의 경우 </a:t>
            </a:r>
            <a:r>
              <a:rPr lang="en-US" altLang="ko-KR" sz="800" i="1">
                <a:latin typeface="Arial" panose="020B0604020202020204" pitchFamily="34" charset="0"/>
                <a:ea typeface="+mj-ea"/>
                <a:cs typeface="Arial" panose="020B0604020202020204" pitchFamily="34" charset="0"/>
              </a:rPr>
              <a:t>3</a:t>
            </a:r>
            <a:r>
              <a:rPr lang="ko-KR" altLang="en-US" sz="800" i="1">
                <a:latin typeface="Arial" panose="020B0604020202020204" pitchFamily="34" charset="0"/>
                <a:ea typeface="+mj-ea"/>
                <a:cs typeface="Arial" panose="020B0604020202020204" pitchFamily="34" charset="0"/>
              </a:rPr>
              <a:t>월말 기준 계정 금액이 적용된 것으로 확인됨</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기준일 현재 유형자산의 구체적인 내역을 확인하기 위해서는 사용권자산 등에 대한 관리대장 등이 필요하나</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회사는 제공 불가 의사를 표명함</a:t>
            </a:r>
            <a:r>
              <a:rPr lang="en-US" altLang="ko-KR" sz="800" i="1">
                <a:latin typeface="Arial" panose="020B0604020202020204" pitchFamily="34" charset="0"/>
                <a:ea typeface="+mj-ea"/>
                <a:cs typeface="Arial" panose="020B0604020202020204" pitchFamily="34" charset="0"/>
              </a:rPr>
              <a:t>.</a:t>
            </a:r>
          </a:p>
          <a:p>
            <a:pPr>
              <a:spcBef>
                <a:spcPts val="300"/>
              </a:spcBef>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사용권자산 및 자본적 지출에 대한 내용은 회사가 제공한 계정명세서 일부 내용을 토대로 작성하였음</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 구체적인 변동 내역을 확인하기 위해서는 사용권자산 관리 대장 및 현금흐름자료가 필요하나</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회사는 제공 불가 의사를 표명함</a:t>
            </a:r>
            <a:r>
              <a:rPr lang="en-US" altLang="ko-KR" sz="800" i="1">
                <a:latin typeface="Arial" panose="020B0604020202020204" pitchFamily="34" charset="0"/>
                <a:ea typeface="+mj-ea"/>
                <a:cs typeface="Arial" panose="020B0604020202020204" pitchFamily="34" charset="0"/>
              </a:rPr>
              <a:t>.</a:t>
            </a:r>
          </a:p>
          <a:p>
            <a:pPr>
              <a:spcBef>
                <a:spcPts val="300"/>
              </a:spcBef>
            </a:pPr>
            <a:r>
              <a:rPr lang="en-US" altLang="ko-KR" sz="800" i="1">
                <a:latin typeface="Arial" panose="020B0604020202020204" pitchFamily="34" charset="0"/>
                <a:ea typeface="+mj-ea"/>
                <a:cs typeface="Arial" panose="020B0604020202020204" pitchFamily="34" charset="0"/>
              </a:rPr>
              <a:t>3. </a:t>
            </a:r>
            <a:r>
              <a:rPr lang="ko-KR" altLang="en-US" sz="800" i="1">
                <a:latin typeface="Arial" panose="020B0604020202020204" pitchFamily="34" charset="0"/>
                <a:ea typeface="+mj-ea"/>
                <a:cs typeface="Arial" panose="020B0604020202020204" pitchFamily="34" charset="0"/>
              </a:rPr>
              <a:t>토지 및 건물의 담보 설정 내역은 부동산등기부등본을 통해 확인하였음</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이외 기준일 현재 유형자산에 대한 담보 설정 내역 확인을 위해서는 담보제공내역 등이 필요하나</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회사는 제공 불가 의사를 표명함</a:t>
            </a:r>
            <a:r>
              <a:rPr lang="en-US" altLang="ko-KR" sz="800" i="1">
                <a:latin typeface="Arial" panose="020B0604020202020204" pitchFamily="34" charset="0"/>
                <a:ea typeface="+mj-ea"/>
                <a:cs typeface="Arial" panose="020B0604020202020204" pitchFamily="34" charset="0"/>
              </a:rPr>
              <a:t>.</a:t>
            </a:r>
          </a:p>
          <a:p>
            <a:pPr>
              <a:spcBef>
                <a:spcPts val="300"/>
              </a:spcBef>
            </a:pPr>
            <a:r>
              <a:rPr lang="en-US" altLang="ko-KR" sz="800" i="1">
                <a:latin typeface="Arial" panose="020B0604020202020204" pitchFamily="34" charset="0"/>
                <a:ea typeface="+mj-ea"/>
                <a:cs typeface="Arial" panose="020B0604020202020204" pitchFamily="34" charset="0"/>
              </a:rPr>
              <a:t>4. </a:t>
            </a:r>
            <a:r>
              <a:rPr lang="en-US" altLang="ko-KR" sz="800" i="1" err="1">
                <a:latin typeface="Arial" panose="020B0604020202020204" pitchFamily="34" charset="0"/>
                <a:ea typeface="+mj-ea"/>
                <a:cs typeface="Arial" panose="020B0604020202020204" pitchFamily="34" charset="0"/>
              </a:rPr>
              <a:t>CapEx</a:t>
            </a:r>
            <a:r>
              <a:rPr lang="ko-KR" altLang="en-US" sz="800" i="1">
                <a:latin typeface="Arial" panose="020B0604020202020204" pitchFamily="34" charset="0"/>
                <a:ea typeface="+mj-ea"/>
                <a:cs typeface="Arial" panose="020B0604020202020204" pitchFamily="34" charset="0"/>
              </a:rPr>
              <a:t>는 </a:t>
            </a:r>
            <a:r>
              <a:rPr lang="ko-KR" altLang="en-US" sz="800" i="1" err="1">
                <a:latin typeface="Arial" panose="020B0604020202020204" pitchFamily="34" charset="0"/>
                <a:ea typeface="+mj-ea"/>
                <a:cs typeface="Arial" panose="020B0604020202020204" pitchFamily="34" charset="0"/>
              </a:rPr>
              <a:t>계정별</a:t>
            </a:r>
            <a:r>
              <a:rPr lang="ko-KR" altLang="en-US" sz="800" i="1">
                <a:latin typeface="Arial" panose="020B0604020202020204" pitchFamily="34" charset="0"/>
                <a:ea typeface="+mj-ea"/>
                <a:cs typeface="Arial" panose="020B0604020202020204" pitchFamily="34" charset="0"/>
              </a:rPr>
              <a:t> 명세서 및 유형자산 관리대장을 토대로 작성하였으나</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현금흐름 관련 자료에 대한 제약으로 실제 현금흐름과 상이할 수 있음</a:t>
            </a:r>
            <a:r>
              <a:rPr lang="en-US" altLang="ko-KR" sz="800" i="1">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3637861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표 42">
            <a:extLst>
              <a:ext uri="{FF2B5EF4-FFF2-40B4-BE49-F238E27FC236}">
                <a16:creationId xmlns:a16="http://schemas.microsoft.com/office/drawing/2014/main" id="{922F4756-33C3-4914-8D1C-603AC79C16B7}"/>
              </a:ext>
            </a:extLst>
          </p:cNvPr>
          <p:cNvGraphicFramePr>
            <a:graphicFrameLocks noGrp="1"/>
          </p:cNvGraphicFramePr>
          <p:nvPr>
            <p:extLst>
              <p:ext uri="{D42A27DB-BD31-4B8C-83A1-F6EECF244321}">
                <p14:modId xmlns:p14="http://schemas.microsoft.com/office/powerpoint/2010/main" val="3655726213"/>
              </p:ext>
            </p:extLst>
          </p:nvPr>
        </p:nvGraphicFramePr>
        <p:xfrm>
          <a:off x="576898" y="1509712"/>
          <a:ext cx="4015740" cy="2268000"/>
        </p:xfrm>
        <a:graphic>
          <a:graphicData uri="http://schemas.openxmlformats.org/drawingml/2006/table">
            <a:tbl>
              <a:tblPr/>
              <a:tblGrid>
                <a:gridCol w="189591">
                  <a:extLst>
                    <a:ext uri="{9D8B030D-6E8A-4147-A177-3AD203B41FA5}">
                      <a16:colId xmlns:a16="http://schemas.microsoft.com/office/drawing/2014/main" val="55073342"/>
                    </a:ext>
                  </a:extLst>
                </a:gridCol>
                <a:gridCol w="786804">
                  <a:extLst>
                    <a:ext uri="{9D8B030D-6E8A-4147-A177-3AD203B41FA5}">
                      <a16:colId xmlns:a16="http://schemas.microsoft.com/office/drawing/2014/main" val="4237857959"/>
                    </a:ext>
                  </a:extLst>
                </a:gridCol>
                <a:gridCol w="646665">
                  <a:extLst>
                    <a:ext uri="{9D8B030D-6E8A-4147-A177-3AD203B41FA5}">
                      <a16:colId xmlns:a16="http://schemas.microsoft.com/office/drawing/2014/main" val="432715437"/>
                    </a:ext>
                  </a:extLst>
                </a:gridCol>
                <a:gridCol w="478536">
                  <a:extLst>
                    <a:ext uri="{9D8B030D-6E8A-4147-A177-3AD203B41FA5}">
                      <a16:colId xmlns:a16="http://schemas.microsoft.com/office/drawing/2014/main" val="3030227874"/>
                    </a:ext>
                  </a:extLst>
                </a:gridCol>
                <a:gridCol w="478536">
                  <a:extLst>
                    <a:ext uri="{9D8B030D-6E8A-4147-A177-3AD203B41FA5}">
                      <a16:colId xmlns:a16="http://schemas.microsoft.com/office/drawing/2014/main" val="481998341"/>
                    </a:ext>
                  </a:extLst>
                </a:gridCol>
                <a:gridCol w="478536">
                  <a:extLst>
                    <a:ext uri="{9D8B030D-6E8A-4147-A177-3AD203B41FA5}">
                      <a16:colId xmlns:a16="http://schemas.microsoft.com/office/drawing/2014/main" val="368986153"/>
                    </a:ext>
                  </a:extLst>
                </a:gridCol>
                <a:gridCol w="478536">
                  <a:extLst>
                    <a:ext uri="{9D8B030D-6E8A-4147-A177-3AD203B41FA5}">
                      <a16:colId xmlns:a16="http://schemas.microsoft.com/office/drawing/2014/main" val="2417169178"/>
                    </a:ext>
                  </a:extLst>
                </a:gridCol>
                <a:gridCol w="478536">
                  <a:extLst>
                    <a:ext uri="{9D8B030D-6E8A-4147-A177-3AD203B41FA5}">
                      <a16:colId xmlns:a16="http://schemas.microsoft.com/office/drawing/2014/main" val="3506543753"/>
                    </a:ext>
                  </a:extLst>
                </a:gridCol>
              </a:tblGrid>
              <a:tr h="151200">
                <a:tc gridSpan="2">
                  <a:txBody>
                    <a:bodyPr/>
                    <a:lstStyle/>
                    <a:p>
                      <a:pPr algn="l" rtl="0" fontAlgn="ctr"/>
                      <a:r>
                        <a:rPr lang="en-US" sz="900" b="1" i="0" u="none" strike="noStrike">
                          <a:solidFill>
                            <a:srgbClr val="FFFFFF"/>
                          </a:solidFill>
                          <a:effectLst/>
                          <a:latin typeface="Arial" panose="020B0604020202020204" pitchFamily="34" charset="0"/>
                          <a:ea typeface="+mn-ea"/>
                          <a:cs typeface="Arial" panose="020B0604020202020204" pitchFamily="34" charset="0"/>
                        </a:rPr>
                        <a:t>PP&amp;E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l"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996876037"/>
                  </a:ext>
                </a:extLst>
              </a:tr>
              <a:tr h="151200">
                <a:tc>
                  <a:txBody>
                    <a:bodyPr/>
                    <a:lstStyle/>
                    <a:p>
                      <a:pPr algn="l"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mn-ea"/>
                          <a:cs typeface="Arial" panose="020B0604020202020204" pitchFamily="34" charset="0"/>
                        </a:rPr>
                        <a:t>2018</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mn-ea"/>
                          <a:cs typeface="Arial" panose="020B0604020202020204" pitchFamily="34" charset="0"/>
                        </a:rPr>
                        <a:t>2019</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mn-ea"/>
                          <a:cs typeface="Arial" panose="020B0604020202020204" pitchFamily="34" charset="0"/>
                        </a:rPr>
                        <a:t>2020</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mn-ea"/>
                          <a:cs typeface="Arial" panose="020B0604020202020204" pitchFamily="34" charset="0"/>
                        </a:rPr>
                        <a:t>2021</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mn-ea"/>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82176012"/>
                  </a:ext>
                </a:extLst>
              </a:tr>
              <a:tr h="151200">
                <a:tc gridSpan="2">
                  <a:txBody>
                    <a:bodyPr/>
                    <a:lstStyle/>
                    <a:p>
                      <a:pPr algn="l" rtl="0" fontAlgn="ctr"/>
                      <a:r>
                        <a:rPr lang="en-US" sz="900" b="0" i="0" u="none" strike="noStrike">
                          <a:solidFill>
                            <a:srgbClr val="000000"/>
                          </a:solidFill>
                          <a:effectLst/>
                          <a:latin typeface="Arial" panose="020B0604020202020204" pitchFamily="34" charset="0"/>
                          <a:ea typeface="+mn-ea"/>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mn-ea"/>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Dec-31</a:t>
                      </a:r>
                      <a:endParaRPr 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Dec-31</a:t>
                      </a:r>
                      <a:endParaRPr 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Dec-31</a:t>
                      </a:r>
                      <a:endParaRPr 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mn-ea"/>
                          <a:cs typeface="Arial" panose="020B0604020202020204" pitchFamily="34" charset="0"/>
                        </a:rPr>
                        <a:t>Apr-31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47279226"/>
                  </a:ext>
                </a:extLst>
              </a:tr>
              <a:tr h="151200">
                <a:tc gridSpan="2">
                  <a:txBody>
                    <a:bodyPr/>
                    <a:lstStyle/>
                    <a:p>
                      <a:pPr algn="l" rtl="0" fontAlgn="ctr"/>
                      <a:r>
                        <a:rPr lang="en-US" sz="900" b="1" i="0" u="none" strike="noStrike">
                          <a:solidFill>
                            <a:srgbClr val="000000"/>
                          </a:solidFill>
                          <a:effectLst/>
                          <a:latin typeface="Arial" panose="020B0604020202020204" pitchFamily="34" charset="0"/>
                          <a:ea typeface="+mn-ea"/>
                          <a:cs typeface="Arial" panose="020B0604020202020204" pitchFamily="34" charset="0"/>
                        </a:rPr>
                        <a:t>PP&amp;E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Arial" panose="020B0604020202020204" pitchFamily="34" charset="0"/>
                          <a:ea typeface="+mn-ea"/>
                          <a:cs typeface="Arial" panose="020B0604020202020204" pitchFamily="34" charset="0"/>
                        </a:rPr>
                        <a:t>8,840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Arial" panose="020B0604020202020204" pitchFamily="34" charset="0"/>
                          <a:ea typeface="+mn-ea"/>
                          <a:cs typeface="Arial" panose="020B0604020202020204" pitchFamily="34" charset="0"/>
                        </a:rPr>
                        <a:t>23,098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Arial" panose="020B0604020202020204" pitchFamily="34" charset="0"/>
                          <a:ea typeface="+mn-ea"/>
                          <a:cs typeface="Arial" panose="020B0604020202020204" pitchFamily="34" charset="0"/>
                        </a:rPr>
                        <a:t>22,531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Arial" panose="020B0604020202020204" pitchFamily="34" charset="0"/>
                          <a:ea typeface="+mn-ea"/>
                          <a:cs typeface="Arial" panose="020B0604020202020204" pitchFamily="34" charset="0"/>
                        </a:rPr>
                        <a:t>16,121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Arial" panose="020B0604020202020204" pitchFamily="34" charset="0"/>
                          <a:ea typeface="+mn-ea"/>
                          <a:cs typeface="Arial" panose="020B0604020202020204" pitchFamily="34" charset="0"/>
                        </a:rPr>
                        <a:t>14,979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69742225"/>
                  </a:ext>
                </a:extLst>
              </a:tr>
              <a:tr h="151200">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토지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3,901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3,901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3,245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3,605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3,605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4285260168"/>
                  </a:ext>
                </a:extLst>
              </a:tr>
              <a:tr h="151200">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건물</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3,053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3,053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2,780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3,564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3,564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2304774061"/>
                  </a:ext>
                </a:extLst>
              </a:tr>
              <a:tr h="151200">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감가상각누계</a:t>
                      </a:r>
                      <a:r>
                        <a:rPr lang="en-US" altLang="ko-KR" sz="900" b="0" i="0" u="none" strike="noStrike">
                          <a:solidFill>
                            <a:srgbClr val="000000"/>
                          </a:solidFill>
                          <a:effectLst/>
                          <a:latin typeface="+mn-ea"/>
                          <a:ea typeface="+mn-ea"/>
                          <a:cs typeface="Arial" panose="020B0604020202020204" pitchFamily="34" charset="0"/>
                        </a:rPr>
                        <a:t>(</a:t>
                      </a:r>
                      <a:r>
                        <a:rPr lang="ko-KR" altLang="en-US" sz="900" b="0" i="0" u="none" strike="noStrike">
                          <a:solidFill>
                            <a:srgbClr val="000000"/>
                          </a:solidFill>
                          <a:effectLst/>
                          <a:latin typeface="+mn-ea"/>
                          <a:ea typeface="+mn-ea"/>
                          <a:cs typeface="Arial" panose="020B0604020202020204" pitchFamily="34" charset="0"/>
                        </a:rPr>
                        <a:t>건물</a:t>
                      </a:r>
                      <a:r>
                        <a:rPr lang="en-US" altLang="ko-KR" sz="900" b="0" i="0" u="none" strike="noStrike">
                          <a:solidFill>
                            <a:srgbClr val="000000"/>
                          </a:solidFill>
                          <a:effectLst/>
                          <a:latin typeface="+mn-ea"/>
                          <a:ea typeface="+mn-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(1,878)</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(1,977)</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(1,799)</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(1,893)</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(1,923)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534140495"/>
                  </a:ext>
                </a:extLst>
              </a:tr>
              <a:tr h="151200">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기계장치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648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655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694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694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698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2827624034"/>
                  </a:ext>
                </a:extLst>
              </a:tr>
              <a:tr h="151200">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감가상각누계</a:t>
                      </a:r>
                      <a:r>
                        <a:rPr lang="en-US" altLang="ko-KR" sz="900" b="0" i="0" u="none" strike="noStrike">
                          <a:solidFill>
                            <a:srgbClr val="000000"/>
                          </a:solidFill>
                          <a:effectLst/>
                          <a:latin typeface="+mn-ea"/>
                          <a:ea typeface="+mn-ea"/>
                          <a:cs typeface="Arial" panose="020B0604020202020204" pitchFamily="34" charset="0"/>
                        </a:rPr>
                        <a:t>(</a:t>
                      </a:r>
                      <a:r>
                        <a:rPr lang="ko-KR" altLang="en-US" sz="900" b="0" i="0" u="none" strike="noStrike">
                          <a:solidFill>
                            <a:srgbClr val="000000"/>
                          </a:solidFill>
                          <a:effectLst/>
                          <a:latin typeface="+mn-ea"/>
                          <a:ea typeface="+mn-ea"/>
                          <a:cs typeface="Arial" panose="020B0604020202020204" pitchFamily="34" charset="0"/>
                        </a:rPr>
                        <a:t>기계장치</a:t>
                      </a:r>
                      <a:r>
                        <a:rPr lang="en-US" altLang="ko-KR" sz="900" b="0" i="0" u="none" strike="noStrike">
                          <a:solidFill>
                            <a:srgbClr val="000000"/>
                          </a:solidFill>
                          <a:effectLst/>
                          <a:latin typeface="+mn-ea"/>
                          <a:ea typeface="+mn-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(624)</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(635)</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(624)</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(639)</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(643)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315564504"/>
                  </a:ext>
                </a:extLst>
              </a:tr>
              <a:tr h="151200">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국고보조금</a:t>
                      </a:r>
                      <a:r>
                        <a:rPr lang="en-US" altLang="ko-KR" sz="900" b="0" i="0" u="none" strike="noStrike">
                          <a:solidFill>
                            <a:srgbClr val="000000"/>
                          </a:solidFill>
                          <a:effectLst/>
                          <a:latin typeface="+mn-ea"/>
                          <a:ea typeface="+mn-ea"/>
                          <a:cs typeface="Arial" panose="020B0604020202020204" pitchFamily="34" charset="0"/>
                        </a:rPr>
                        <a:t>(</a:t>
                      </a:r>
                      <a:r>
                        <a:rPr lang="ko-KR" altLang="en-US" sz="900" b="0" i="0" u="none" strike="noStrike">
                          <a:solidFill>
                            <a:srgbClr val="000000"/>
                          </a:solidFill>
                          <a:effectLst/>
                          <a:latin typeface="+mn-ea"/>
                          <a:ea typeface="+mn-ea"/>
                          <a:cs typeface="Arial" panose="020B0604020202020204" pitchFamily="34" charset="0"/>
                        </a:rPr>
                        <a:t>기계장치</a:t>
                      </a:r>
                      <a:r>
                        <a:rPr lang="en-US" altLang="ko-KR" sz="900" b="0" i="0" u="none" strike="noStrike">
                          <a:solidFill>
                            <a:srgbClr val="000000"/>
                          </a:solidFill>
                          <a:effectLst/>
                          <a:latin typeface="+mn-ea"/>
                          <a:ea typeface="+mn-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(14)</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(8)</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(5)</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(2)</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665653496"/>
                  </a:ext>
                </a:extLst>
              </a:tr>
              <a:tr h="151200">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사용권자산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27,097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21,850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14,121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13,331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3069807491"/>
                  </a:ext>
                </a:extLst>
              </a:tr>
              <a:tr h="151200">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감가상각누계</a:t>
                      </a:r>
                      <a:r>
                        <a:rPr lang="en-US" altLang="ko-KR" sz="900" b="0" i="0" u="none" strike="noStrike">
                          <a:solidFill>
                            <a:srgbClr val="000000"/>
                          </a:solidFill>
                          <a:effectLst/>
                          <a:latin typeface="+mn-ea"/>
                          <a:ea typeface="+mn-ea"/>
                          <a:cs typeface="Arial" panose="020B0604020202020204" pitchFamily="34" charset="0"/>
                        </a:rPr>
                        <a:t>(</a:t>
                      </a:r>
                      <a:r>
                        <a:rPr lang="ko-KR" altLang="en-US" sz="900" b="0" i="0" u="none" strike="noStrike">
                          <a:solidFill>
                            <a:srgbClr val="000000"/>
                          </a:solidFill>
                          <a:effectLst/>
                          <a:latin typeface="+mn-ea"/>
                          <a:ea typeface="+mn-ea"/>
                          <a:cs typeface="Arial" panose="020B0604020202020204" pitchFamily="34" charset="0"/>
                        </a:rPr>
                        <a:t>사용권자산</a:t>
                      </a:r>
                      <a:r>
                        <a:rPr lang="en-US" altLang="ko-KR" sz="900" b="0" i="0" u="none" strike="noStrike">
                          <a:solidFill>
                            <a:srgbClr val="000000"/>
                          </a:solidFill>
                          <a:effectLst/>
                          <a:latin typeface="+mn-ea"/>
                          <a:ea typeface="+mn-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(12,790)</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(9,553)</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(7,089)</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(7,266)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74662755"/>
                  </a:ext>
                </a:extLst>
              </a:tr>
              <a:tr h="151200">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err="1">
                          <a:solidFill>
                            <a:srgbClr val="000000"/>
                          </a:solidFill>
                          <a:effectLst/>
                          <a:latin typeface="+mn-ea"/>
                          <a:ea typeface="+mn-ea"/>
                          <a:cs typeface="Arial" panose="020B0604020202020204" pitchFamily="34" charset="0"/>
                        </a:rPr>
                        <a:t>손상차손누계</a:t>
                      </a:r>
                      <a:r>
                        <a:rPr lang="en-US" altLang="ko-KR" sz="900" b="0" i="0" u="none" strike="noStrike">
                          <a:solidFill>
                            <a:srgbClr val="000000"/>
                          </a:solidFill>
                          <a:effectLst/>
                          <a:latin typeface="+mn-ea"/>
                          <a:ea typeface="+mn-ea"/>
                          <a:cs typeface="Arial" panose="020B0604020202020204" pitchFamily="34" charset="0"/>
                        </a:rPr>
                        <a:t>(</a:t>
                      </a:r>
                      <a:r>
                        <a:rPr lang="ko-KR" altLang="en-US" sz="900" b="0" i="0" u="none" strike="noStrike">
                          <a:solidFill>
                            <a:srgbClr val="000000"/>
                          </a:solidFill>
                          <a:effectLst/>
                          <a:latin typeface="+mn-ea"/>
                          <a:ea typeface="+mn-ea"/>
                          <a:cs typeface="Arial" panose="020B0604020202020204" pitchFamily="34" charset="0"/>
                        </a:rPr>
                        <a:t>사용권자산</a:t>
                      </a:r>
                      <a:r>
                        <a:rPr lang="en-US" altLang="ko-KR" sz="900" b="0" i="0" u="none" strike="noStrike">
                          <a:solidFill>
                            <a:srgbClr val="000000"/>
                          </a:solidFill>
                          <a:effectLst/>
                          <a:latin typeface="+mn-ea"/>
                          <a:ea typeface="+mn-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(2,516)</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(2,408)</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(2,408)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1886261724"/>
                  </a:ext>
                </a:extLst>
              </a:tr>
              <a:tr h="151200">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투자부동산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3,653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3,551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3,525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1158036297"/>
                  </a:ext>
                </a:extLst>
              </a:tr>
              <a:tr h="151200">
                <a:tc>
                  <a:txBody>
                    <a:bodyPr/>
                    <a:lstStyle/>
                    <a:p>
                      <a:pPr algn="l" rtl="0" fontAlgn="b"/>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3,753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3,802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4,807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2,618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mn-ea"/>
                          <a:cs typeface="Arial" panose="020B0604020202020204" pitchFamily="34" charset="0"/>
                        </a:rPr>
                        <a:t>2,497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15367334"/>
                  </a:ext>
                </a:extLst>
              </a:tr>
            </a:tbl>
          </a:graphicData>
        </a:graphic>
      </p:graphicFrame>
      <p:sp>
        <p:nvSpPr>
          <p:cNvPr id="13" name="TextBox 12">
            <a:extLst>
              <a:ext uri="{FF2B5EF4-FFF2-40B4-BE49-F238E27FC236}">
                <a16:creationId xmlns:a16="http://schemas.microsoft.com/office/drawing/2014/main" id="{021F8CC3-D7CF-4C39-AC41-ECC1EABC6CEC}"/>
              </a:ext>
            </a:extLst>
          </p:cNvPr>
          <p:cNvSpPr txBox="1"/>
          <p:nvPr/>
        </p:nvSpPr>
        <p:spPr>
          <a:xfrm>
            <a:off x="4815840" y="1269455"/>
            <a:ext cx="4282440" cy="4840550"/>
          </a:xfrm>
          <a:prstGeom prst="rect">
            <a:avLst/>
          </a:prstGeom>
          <a:noFill/>
          <a:ln>
            <a:noFill/>
          </a:ln>
        </p:spPr>
        <p:txBody>
          <a:bodyPr wrap="square" lIns="36000" tIns="108000" rIns="36000" bIns="36000" rtlCol="0">
            <a:noAutofit/>
          </a:bodyPr>
          <a:lstStyle/>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b="1" u="sng">
                <a:latin typeface="Arial" panose="020B0604020202020204" pitchFamily="34" charset="0"/>
                <a:cs typeface="Arial" panose="020B0604020202020204" pitchFamily="34" charset="0"/>
              </a:rPr>
              <a:t>사용권자산</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en-US" altLang="ko-KR" sz="900">
                <a:latin typeface="Arial" panose="020B0604020202020204" pitchFamily="34" charset="0"/>
                <a:cs typeface="Arial" panose="020B0604020202020204" pitchFamily="34" charset="0"/>
              </a:rPr>
              <a:t>2019</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K-IFRS </a:t>
            </a:r>
            <a:r>
              <a:rPr lang="ko-KR" altLang="en-US" sz="900">
                <a:latin typeface="Arial" panose="020B0604020202020204" pitchFamily="34" charset="0"/>
                <a:cs typeface="Arial" panose="020B0604020202020204" pitchFamily="34" charset="0"/>
              </a:rPr>
              <a:t>제 </a:t>
            </a:r>
            <a:r>
              <a:rPr lang="en-US" altLang="ko-KR" sz="900">
                <a:latin typeface="Arial" panose="020B0604020202020204" pitchFamily="34" charset="0"/>
                <a:cs typeface="Arial" panose="020B0604020202020204" pitchFamily="34" charset="0"/>
              </a:rPr>
              <a:t>1116</a:t>
            </a:r>
            <a:r>
              <a:rPr lang="ko-KR" altLang="en-US" sz="900">
                <a:latin typeface="Arial" panose="020B0604020202020204" pitchFamily="34" charset="0"/>
                <a:cs typeface="Arial" panose="020B0604020202020204" pitchFamily="34" charset="0"/>
              </a:rPr>
              <a:t>호 리스 개정에 따라 기존 직영점</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영업소 등의 임차 개시시점에 이전 세입자에게 지급한 임차권리금 및 지급임차료의 현재가치 </a:t>
            </a:r>
            <a:r>
              <a:rPr lang="en-US" altLang="ko-KR" sz="900">
                <a:latin typeface="Arial" panose="020B0604020202020204" pitchFamily="34" charset="0"/>
                <a:cs typeface="Arial" panose="020B0604020202020204" pitchFamily="34" charset="0"/>
              </a:rPr>
              <a:t>27,097</a:t>
            </a:r>
            <a:r>
              <a:rPr lang="ko-KR" altLang="en-US" sz="900">
                <a:latin typeface="Arial" panose="020B0604020202020204" pitchFamily="34" charset="0"/>
                <a:cs typeface="Arial" panose="020B0604020202020204" pitchFamily="34" charset="0"/>
              </a:rPr>
              <a:t>백만원을 사용권자산으로 계상하였으며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이후 사용권자산 장부금액의 감소는 일부 직영점에 대한 임차계약 해지 및 감가상각정책에 따른 </a:t>
            </a:r>
            <a:r>
              <a:rPr lang="ko-KR" altLang="en-US" sz="900" err="1">
                <a:latin typeface="Arial" panose="020B0604020202020204" pitchFamily="34" charset="0"/>
                <a:cs typeface="Arial" panose="020B0604020202020204" pitchFamily="34" charset="0"/>
              </a:rPr>
              <a:t>상각</a:t>
            </a:r>
            <a:r>
              <a:rPr lang="ko-KR" altLang="en-US" sz="900">
                <a:latin typeface="Arial" panose="020B0604020202020204" pitchFamily="34" charset="0"/>
                <a:cs typeface="Arial" panose="020B0604020202020204" pitchFamily="34" charset="0"/>
              </a:rPr>
              <a:t> 진행 등에 따른 것임</a:t>
            </a:r>
            <a:endParaRPr lang="en-US" altLang="ko-KR" sz="900">
              <a:latin typeface="Arial" panose="020B0604020202020204" pitchFamily="34" charset="0"/>
              <a:cs typeface="Arial" panose="020B0604020202020204" pitchFamily="34" charset="0"/>
            </a:endParaRPr>
          </a:p>
          <a:p>
            <a:pPr marL="180975" lvl="0" indent="-180975" defTabSz="914400" latinLnBrk="1">
              <a:lnSpc>
                <a:spcPts val="1200"/>
              </a:lnSpc>
              <a:spcBef>
                <a:spcPts val="300"/>
              </a:spcBef>
              <a:buClr>
                <a:srgbClr val="00338D"/>
              </a:buClr>
              <a:buFont typeface="Arial" panose="020B0604020202020204" pitchFamily="34" charset="0"/>
              <a:buChar char="•"/>
              <a:tabLst>
                <a:tab pos="180975" algn="l"/>
              </a:tabLst>
              <a:defRPr/>
            </a:pPr>
            <a:r>
              <a:rPr lang="ko-KR" altLang="en-US" sz="900" b="1" u="sng">
                <a:latin typeface="Arial" panose="020B0604020202020204" pitchFamily="34" charset="0"/>
                <a:cs typeface="Arial" panose="020B0604020202020204" pitchFamily="34" charset="0"/>
              </a:rPr>
              <a:t>투자부동산</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충청남도 홍성군 </a:t>
            </a:r>
            <a:r>
              <a:rPr lang="ko-KR" altLang="en-US" sz="900" err="1">
                <a:latin typeface="Arial" panose="020B0604020202020204" pitchFamily="34" charset="0"/>
                <a:cs typeface="Arial" panose="020B0604020202020204" pitchFamily="34" charset="0"/>
              </a:rPr>
              <a:t>홍북읍</a:t>
            </a:r>
            <a:r>
              <a:rPr lang="ko-KR" altLang="en-US" sz="900">
                <a:latin typeface="Arial" panose="020B0604020202020204" pitchFamily="34" charset="0"/>
                <a:cs typeface="Arial" panose="020B0604020202020204" pitchFamily="34" charset="0"/>
              </a:rPr>
              <a:t> </a:t>
            </a:r>
            <a:r>
              <a:rPr lang="ko-KR" altLang="en-US" sz="900" err="1">
                <a:latin typeface="Arial" panose="020B0604020202020204" pitchFamily="34" charset="0"/>
                <a:cs typeface="Arial" panose="020B0604020202020204" pitchFamily="34" charset="0"/>
              </a:rPr>
              <a:t>신경리</a:t>
            </a:r>
            <a:r>
              <a:rPr lang="ko-KR" altLang="en-US" sz="900">
                <a:latin typeface="Arial" panose="020B0604020202020204" pitchFamily="34" charset="0"/>
                <a:cs typeface="Arial" panose="020B0604020202020204" pitchFamily="34" charset="0"/>
              </a:rPr>
              <a:t> 소재 임대목적 오피스텔</a:t>
            </a:r>
            <a:r>
              <a:rPr lang="en-US" altLang="ko-KR" sz="900">
                <a:latin typeface="Arial" panose="020B0604020202020204" pitchFamily="34" charset="0"/>
                <a:cs typeface="Arial" panose="020B0604020202020204" pitchFamily="34" charset="0"/>
              </a:rPr>
              <a:t>(SFC</a:t>
            </a:r>
            <a:r>
              <a:rPr lang="ko-KR" altLang="en-US" sz="900">
                <a:latin typeface="Arial" panose="020B0604020202020204" pitchFamily="34" charset="0"/>
                <a:cs typeface="Arial" panose="020B0604020202020204" pitchFamily="34" charset="0"/>
              </a:rPr>
              <a:t>타워</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부지 및 건물에 대한 지분 취득가로 종속회사 </a:t>
            </a:r>
            <a:r>
              <a:rPr lang="ko-KR" altLang="en-US" sz="900" err="1">
                <a:latin typeface="Arial" panose="020B0604020202020204" pitchFamily="34" charset="0"/>
                <a:cs typeface="Arial" panose="020B0604020202020204" pitchFamily="34" charset="0"/>
              </a:rPr>
              <a:t>쵸코스퀘어와</a:t>
            </a:r>
            <a:r>
              <a:rPr lang="ko-KR" altLang="en-US" sz="900">
                <a:latin typeface="Arial" panose="020B0604020202020204" pitchFamily="34" charset="0"/>
                <a:cs typeface="Arial" panose="020B0604020202020204" pitchFamily="34" charset="0"/>
              </a:rPr>
              <a:t> 지분을 공유</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좋은사람들 공유지분 </a:t>
            </a:r>
            <a:r>
              <a:rPr lang="en-US" altLang="ko-KR" sz="900">
                <a:latin typeface="Arial" panose="020B0604020202020204" pitchFamily="34" charset="0"/>
                <a:cs typeface="Arial" panose="020B0604020202020204" pitchFamily="34" charset="0"/>
              </a:rPr>
              <a:t>35/115, </a:t>
            </a:r>
            <a:r>
              <a:rPr lang="ko-KR" altLang="en-US" sz="900" err="1">
                <a:latin typeface="Arial" panose="020B0604020202020204" pitchFamily="34" charset="0"/>
                <a:cs typeface="Arial" panose="020B0604020202020204" pitchFamily="34" charset="0"/>
              </a:rPr>
              <a:t>쵸코스퀘어</a:t>
            </a:r>
            <a:r>
              <a:rPr lang="ko-KR" altLang="en-US" sz="900">
                <a:latin typeface="Arial" panose="020B0604020202020204" pitchFamily="34" charset="0"/>
                <a:cs typeface="Arial" panose="020B0604020202020204" pitchFamily="34" charset="0"/>
              </a:rPr>
              <a:t> 공유지분 </a:t>
            </a:r>
            <a:r>
              <a:rPr lang="en-US" altLang="ko-KR" sz="900">
                <a:latin typeface="Arial" panose="020B0604020202020204" pitchFamily="34" charset="0"/>
                <a:cs typeface="Arial" panose="020B0604020202020204" pitchFamily="34" charset="0"/>
              </a:rPr>
              <a:t>80/115)</a:t>
            </a:r>
            <a:r>
              <a:rPr lang="ko-KR" altLang="en-US" sz="900">
                <a:latin typeface="Arial" panose="020B0604020202020204" pitchFamily="34" charset="0"/>
                <a:cs typeface="Arial" panose="020B0604020202020204" pitchFamily="34" charset="0"/>
              </a:rPr>
              <a:t>하고 있으며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기준일 현재 </a:t>
            </a:r>
            <a:r>
              <a:rPr lang="ko-KR" altLang="en-US" sz="900" err="1">
                <a:latin typeface="Arial" panose="020B0604020202020204" pitchFamily="34" charset="0"/>
                <a:cs typeface="Arial" panose="020B0604020202020204" pitchFamily="34" charset="0"/>
              </a:rPr>
              <a:t>쵸코스퀘어의</a:t>
            </a:r>
            <a:r>
              <a:rPr lang="ko-KR" altLang="en-US" sz="900">
                <a:latin typeface="Arial" panose="020B0604020202020204" pitchFamily="34" charset="0"/>
                <a:cs typeface="Arial" panose="020B0604020202020204" pitchFamily="34" charset="0"/>
              </a:rPr>
              <a:t> 새마을금고 차입금 </a:t>
            </a:r>
            <a:r>
              <a:rPr lang="en-US" altLang="ko-KR" sz="900">
                <a:latin typeface="Arial" panose="020B0604020202020204" pitchFamily="34" charset="0"/>
                <a:cs typeface="Arial" panose="020B0604020202020204" pitchFamily="34" charset="0"/>
              </a:rPr>
              <a:t>80</a:t>
            </a:r>
            <a:r>
              <a:rPr lang="ko-KR" altLang="en-US" sz="900">
                <a:latin typeface="Arial" panose="020B0604020202020204" pitchFamily="34" charset="0"/>
                <a:cs typeface="Arial" panose="020B0604020202020204" pitchFamily="34" charset="0"/>
              </a:rPr>
              <a:t>억원</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오피스텔 지분 매입 목적</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에 대한 부동산담보신탁을 제공중임</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수탁자 </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아시아신탁</a:t>
            </a:r>
            <a:r>
              <a:rPr lang="en-US" altLang="ko-KR" sz="900">
                <a:latin typeface="Arial" panose="020B0604020202020204" pitchFamily="34" charset="0"/>
                <a:cs typeface="Arial" panose="020B0604020202020204" pitchFamily="34" charset="0"/>
              </a:rPr>
              <a:t>)</a:t>
            </a: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ko-KR" altLang="en-US" sz="900" err="1">
                <a:latin typeface="Arial" panose="020B0604020202020204" pitchFamily="34" charset="0"/>
                <a:cs typeface="Arial" panose="020B0604020202020204" pitchFamily="34" charset="0"/>
              </a:rPr>
              <a:t>쵸코스퀘어는</a:t>
            </a:r>
            <a:r>
              <a:rPr lang="ko-KR" altLang="en-US" sz="900">
                <a:latin typeface="Arial" panose="020B0604020202020204" pitchFamily="34" charset="0"/>
                <a:cs typeface="Arial" panose="020B0604020202020204" pitchFamily="34" charset="0"/>
              </a:rPr>
              <a:t> 실사일 현재 회생절차 진행중으로 건물 매각 및 채무 변제 상황에 따라 손상가능성이 존재함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179025" lvl="0" defTabSz="914400" latinLnBrk="1">
              <a:lnSpc>
                <a:spcPts val="1200"/>
              </a:lnSpc>
              <a:spcBef>
                <a:spcPts val="600"/>
              </a:spcBef>
              <a:buClr>
                <a:srgbClr val="00338D"/>
              </a:buClr>
              <a:tabLst>
                <a:tab pos="266700" algn="l"/>
              </a:tabLst>
              <a:defRPr/>
            </a:pPr>
            <a:endParaRPr lang="en-US" altLang="ko-KR" sz="900">
              <a:latin typeface="Arial" panose="020B0604020202020204" pitchFamily="34" charset="0"/>
              <a:cs typeface="Arial" panose="020B0604020202020204" pitchFamily="34" charset="0"/>
            </a:endParaRPr>
          </a:p>
          <a:p>
            <a:pPr marL="180975" lvl="0" indent="-180975" defTabSz="914400" latinLnBrk="1">
              <a:lnSpc>
                <a:spcPct val="250000"/>
              </a:lnSpc>
              <a:buClr>
                <a:srgbClr val="00338D"/>
              </a:buClr>
              <a:buFont typeface="Arial" panose="020B0604020202020204" pitchFamily="34" charset="0"/>
              <a:buChar char="•"/>
              <a:tabLst>
                <a:tab pos="180975" algn="l"/>
              </a:tabLst>
              <a:defRPr/>
            </a:pPr>
            <a:r>
              <a:rPr lang="ko-KR" altLang="en-US" sz="900" b="1" u="sng">
                <a:latin typeface="Arial" panose="020B0604020202020204" pitchFamily="34" charset="0"/>
                <a:cs typeface="Arial" panose="020B0604020202020204" pitchFamily="34" charset="0"/>
              </a:rPr>
              <a:t>기타</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차량</a:t>
            </a:r>
            <a:r>
              <a:rPr lang="en-US" altLang="ko-KR" sz="900">
                <a:latin typeface="Arial" panose="020B0604020202020204" pitchFamily="34" charset="0"/>
                <a:cs typeface="Arial" panose="020B0604020202020204" pitchFamily="34" charset="0"/>
              </a:rPr>
              <a:t> 5</a:t>
            </a:r>
            <a:r>
              <a:rPr lang="ko-KR" altLang="en-US" sz="900">
                <a:latin typeface="Arial" panose="020B0604020202020204" pitchFamily="34" charset="0"/>
                <a:cs typeface="Arial" panose="020B0604020202020204" pitchFamily="34" charset="0"/>
              </a:rPr>
              <a:t>대</a:t>
            </a:r>
            <a:r>
              <a:rPr lang="en-US" altLang="ko-KR" sz="900">
                <a:latin typeface="Arial" panose="020B0604020202020204" pitchFamily="34" charset="0"/>
                <a:cs typeface="Arial" panose="020B0604020202020204" pitchFamily="34" charset="0"/>
              </a:rPr>
              <a:t>(</a:t>
            </a:r>
            <a:r>
              <a:rPr lang="ko-KR" altLang="en-US" sz="900" err="1">
                <a:latin typeface="Arial" panose="020B0604020202020204" pitchFamily="34" charset="0"/>
                <a:cs typeface="Arial" panose="020B0604020202020204" pitchFamily="34" charset="0"/>
              </a:rPr>
              <a:t>스타렉스</a:t>
            </a:r>
            <a:r>
              <a:rPr lang="ko-KR" altLang="en-US" sz="900">
                <a:latin typeface="Arial" panose="020B0604020202020204" pitchFamily="34" charset="0"/>
                <a:cs typeface="Arial" panose="020B0604020202020204" pitchFamily="34" charset="0"/>
              </a:rPr>
              <a:t> </a:t>
            </a:r>
            <a:r>
              <a:rPr lang="en-US" altLang="ko-KR" sz="900">
                <a:latin typeface="Arial" panose="020B0604020202020204" pitchFamily="34" charset="0"/>
                <a:cs typeface="Arial" panose="020B0604020202020204" pitchFamily="34" charset="0"/>
              </a:rPr>
              <a:t>3</a:t>
            </a:r>
            <a:r>
              <a:rPr lang="ko-KR" altLang="en-US" sz="900">
                <a:latin typeface="Arial" panose="020B0604020202020204" pitchFamily="34" charset="0"/>
                <a:cs typeface="Arial" panose="020B0604020202020204" pitchFamily="34" charset="0"/>
              </a:rPr>
              <a:t>대</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모닝 </a:t>
            </a:r>
            <a:r>
              <a:rPr lang="en-US" altLang="ko-KR" sz="900">
                <a:latin typeface="Arial" panose="020B0604020202020204" pitchFamily="34" charset="0"/>
                <a:cs typeface="Arial" panose="020B0604020202020204" pitchFamily="34" charset="0"/>
              </a:rPr>
              <a:t>1</a:t>
            </a:r>
            <a:r>
              <a:rPr lang="ko-KR" altLang="en-US" sz="900">
                <a:latin typeface="Arial" panose="020B0604020202020204" pitchFamily="34" charset="0"/>
                <a:cs typeface="Arial" panose="020B0604020202020204" pitchFamily="34" charset="0"/>
              </a:rPr>
              <a:t>대</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지게차 </a:t>
            </a:r>
            <a:r>
              <a:rPr lang="en-US" altLang="ko-KR" sz="900">
                <a:latin typeface="Arial" panose="020B0604020202020204" pitchFamily="34" charset="0"/>
                <a:cs typeface="Arial" panose="020B0604020202020204" pitchFamily="34" charset="0"/>
              </a:rPr>
              <a:t>1</a:t>
            </a:r>
            <a:r>
              <a:rPr lang="ko-KR" altLang="en-US" sz="900">
                <a:latin typeface="Arial" panose="020B0604020202020204" pitchFamily="34" charset="0"/>
                <a:cs typeface="Arial" panose="020B0604020202020204" pitchFamily="34" charset="0"/>
              </a:rPr>
              <a:t>대</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비품</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매장 인테리어 공사비</a:t>
            </a:r>
            <a:r>
              <a:rPr lang="en-US" altLang="ko-KR" sz="900">
                <a:latin typeface="Arial" panose="020B0604020202020204" pitchFamily="34" charset="0"/>
                <a:cs typeface="Arial" panose="020B0604020202020204" pitchFamily="34" charset="0"/>
              </a:rPr>
              <a:t>, DB</a:t>
            </a:r>
            <a:r>
              <a:rPr lang="ko-KR" altLang="en-US" sz="900">
                <a:latin typeface="Arial" panose="020B0604020202020204" pitchFamily="34" charset="0"/>
                <a:cs typeface="Arial" panose="020B0604020202020204" pitchFamily="34" charset="0"/>
              </a:rPr>
              <a:t>서버 등</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 및 </a:t>
            </a:r>
            <a:r>
              <a:rPr lang="ko-KR" altLang="en-US" sz="900" err="1">
                <a:latin typeface="Arial" panose="020B0604020202020204" pitchFamily="34" charset="0"/>
                <a:cs typeface="Arial" panose="020B0604020202020204" pitchFamily="34" charset="0"/>
              </a:rPr>
              <a:t>건설중인자산</a:t>
            </a:r>
            <a:r>
              <a:rPr lang="ko-KR" altLang="en-US" sz="900">
                <a:latin typeface="Arial" panose="020B0604020202020204" pitchFamily="34" charset="0"/>
                <a:cs typeface="Arial" panose="020B0604020202020204" pitchFamily="34" charset="0"/>
              </a:rPr>
              <a:t> 등 항목에 해당하며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차량 및 비품은 대부분 </a:t>
            </a:r>
            <a:r>
              <a:rPr lang="ko-KR" altLang="en-US" sz="900" err="1">
                <a:latin typeface="Arial" panose="020B0604020202020204" pitchFamily="34" charset="0"/>
                <a:cs typeface="Arial" panose="020B0604020202020204" pitchFamily="34" charset="0"/>
              </a:rPr>
              <a:t>상각</a:t>
            </a:r>
            <a:r>
              <a:rPr lang="ko-KR" altLang="en-US" sz="900">
                <a:latin typeface="Arial" panose="020B0604020202020204" pitchFamily="34" charset="0"/>
                <a:cs typeface="Arial" panose="020B0604020202020204" pitchFamily="34" charset="0"/>
              </a:rPr>
              <a:t> 완료되었으며 </a:t>
            </a:r>
            <a:r>
              <a:rPr lang="ko-KR" altLang="en-US" sz="900" err="1">
                <a:latin typeface="Arial" panose="020B0604020202020204" pitchFamily="34" charset="0"/>
                <a:cs typeface="Arial" panose="020B0604020202020204" pitchFamily="34" charset="0"/>
              </a:rPr>
              <a:t>건설중인자산은</a:t>
            </a:r>
            <a:r>
              <a:rPr lang="ko-KR" altLang="en-US" sz="900">
                <a:latin typeface="Arial" panose="020B0604020202020204" pitchFamily="34" charset="0"/>
                <a:cs typeface="Arial" panose="020B0604020202020204" pitchFamily="34" charset="0"/>
              </a:rPr>
              <a:t> </a:t>
            </a:r>
            <a:r>
              <a:rPr lang="ko-KR" altLang="en-US" sz="900" err="1">
                <a:latin typeface="Arial" panose="020B0604020202020204" pitchFamily="34" charset="0"/>
                <a:cs typeface="Arial" panose="020B0604020202020204" pitchFamily="34" charset="0"/>
              </a:rPr>
              <a:t>용평호텔앤리조트</a:t>
            </a:r>
            <a:r>
              <a:rPr lang="ko-KR" altLang="en-US" sz="900">
                <a:latin typeface="Arial" panose="020B0604020202020204" pitchFamily="34" charset="0"/>
                <a:cs typeface="Arial" panose="020B0604020202020204" pitchFamily="34" charset="0"/>
              </a:rPr>
              <a:t> </a:t>
            </a:r>
            <a:r>
              <a:rPr lang="ko-KR" altLang="en-US" sz="900" err="1">
                <a:latin typeface="Arial" panose="020B0604020202020204" pitchFamily="34" charset="0"/>
                <a:cs typeface="Arial" panose="020B0604020202020204" pitchFamily="34" charset="0"/>
              </a:rPr>
              <a:t>아폴리스</a:t>
            </a:r>
            <a:r>
              <a:rPr lang="ko-KR" altLang="en-US" sz="900">
                <a:latin typeface="Arial" panose="020B0604020202020204" pitchFamily="34" charset="0"/>
                <a:cs typeface="Arial" panose="020B0604020202020204" pitchFamily="34" charset="0"/>
              </a:rPr>
              <a:t> 콘도 분양권으로 </a:t>
            </a:r>
            <a:r>
              <a:rPr lang="en-US" altLang="ko-KR" sz="900">
                <a:latin typeface="Arial" panose="020B0604020202020204" pitchFamily="34" charset="0"/>
                <a:cs typeface="Arial" panose="020B0604020202020204" pitchFamily="34" charset="0"/>
              </a:rPr>
              <a:t>21</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12</a:t>
            </a:r>
            <a:r>
              <a:rPr lang="ko-KR" altLang="en-US" sz="900">
                <a:latin typeface="Arial" panose="020B0604020202020204" pitchFamily="34" charset="0"/>
                <a:cs typeface="Arial" panose="020B0604020202020204" pitchFamily="34" charset="0"/>
              </a:rPr>
              <a:t>월 준공되어 토지 및 건물로 전환되었음</a:t>
            </a:r>
            <a:endParaRPr lang="en-US" altLang="ko-KR" sz="900">
              <a:latin typeface="Arial" panose="020B0604020202020204" pitchFamily="34" charset="0"/>
              <a:cs typeface="Arial" panose="020B0604020202020204" pitchFamily="34" charset="0"/>
            </a:endParaRPr>
          </a:p>
          <a:p>
            <a:pPr marL="180975" lvl="0" indent="-180975" defTabSz="914400" latinLnBrk="1">
              <a:lnSpc>
                <a:spcPts val="1080"/>
              </a:lnSpc>
              <a:spcBef>
                <a:spcPts val="300"/>
              </a:spcBef>
              <a:buClr>
                <a:srgbClr val="00338D"/>
              </a:buClr>
              <a:buFont typeface="Arial" panose="020B0604020202020204" pitchFamily="34" charset="0"/>
              <a:buChar char="•"/>
              <a:tabLst>
                <a:tab pos="180975" algn="l"/>
              </a:tabLst>
              <a:defRPr/>
            </a:pPr>
            <a:r>
              <a:rPr lang="en-US" altLang="ko-KR" sz="900" b="1" u="sng" err="1">
                <a:latin typeface="Arial" panose="020B0604020202020204" pitchFamily="34" charset="0"/>
                <a:cs typeface="Arial" panose="020B0604020202020204" pitchFamily="34" charset="0"/>
              </a:rPr>
              <a:t>CapEx</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회사 자본적 지출의 대부분에 해당하는 비품 구입액은 주로 영업점 인테리어 공사 비용으로</a:t>
            </a:r>
            <a:r>
              <a:rPr lang="en-US" altLang="ko-KR" sz="900">
                <a:latin typeface="Arial" panose="020B0604020202020204" pitchFamily="34" charset="0"/>
                <a:cs typeface="Arial" panose="020B0604020202020204" pitchFamily="34" charset="0"/>
              </a:rPr>
              <a:t> 2019~2020</a:t>
            </a:r>
            <a:r>
              <a:rPr lang="ko-KR" altLang="en-US" sz="900">
                <a:latin typeface="Arial" panose="020B0604020202020204" pitchFamily="34" charset="0"/>
                <a:cs typeface="Arial" panose="020B0604020202020204" pitchFamily="34" charset="0"/>
              </a:rPr>
              <a:t>년에는 </a:t>
            </a:r>
            <a:r>
              <a:rPr lang="en-US" altLang="ko-KR" sz="900">
                <a:latin typeface="Arial" panose="020B0604020202020204" pitchFamily="34" charset="0"/>
                <a:cs typeface="Arial" panose="020B0604020202020204" pitchFamily="34" charset="0"/>
              </a:rPr>
              <a:t>20</a:t>
            </a:r>
            <a:r>
              <a:rPr lang="ko-KR" altLang="en-US" sz="900">
                <a:latin typeface="Arial" panose="020B0604020202020204" pitchFamily="34" charset="0"/>
                <a:cs typeface="Arial" panose="020B0604020202020204" pitchFamily="34" charset="0"/>
              </a:rPr>
              <a:t>억원대를 유지하였으나 </a:t>
            </a:r>
            <a:r>
              <a:rPr lang="en-US" altLang="ko-KR" sz="900">
                <a:latin typeface="Arial" panose="020B0604020202020204" pitchFamily="34" charset="0"/>
                <a:cs typeface="Arial" panose="020B0604020202020204" pitchFamily="34" charset="0"/>
              </a:rPr>
              <a:t>2021</a:t>
            </a:r>
            <a:r>
              <a:rPr lang="ko-KR" altLang="en-US" sz="900">
                <a:latin typeface="Arial" panose="020B0604020202020204" pitchFamily="34" charset="0"/>
                <a:cs typeface="Arial" panose="020B0604020202020204" pitchFamily="34" charset="0"/>
              </a:rPr>
              <a:t>년 이후 급감하는 모습을 보이고 있음</a:t>
            </a:r>
            <a:endParaRPr lang="en-US" altLang="ko-KR" sz="900">
              <a:latin typeface="Arial" panose="020B0604020202020204" pitchFamily="34" charset="0"/>
              <a:cs typeface="Arial" panose="020B0604020202020204" pitchFamily="34" charset="0"/>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PP&amp;E (2/2)</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회사는 </a:t>
            </a:r>
            <a:r>
              <a:rPr lang="en-US" altLang="ko-KR" sz="1000" b="1">
                <a:solidFill>
                  <a:srgbClr val="002997"/>
                </a:solidFill>
                <a:latin typeface="Arial" panose="020B0604020202020204" pitchFamily="34" charset="0"/>
                <a:ea typeface="+mj-ea"/>
                <a:cs typeface="Arial" panose="020B0604020202020204" pitchFamily="34" charset="0"/>
              </a:rPr>
              <a:t>2019</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K-IFRS </a:t>
            </a:r>
            <a:r>
              <a:rPr lang="ko-KR" altLang="en-US" sz="1000" b="1">
                <a:solidFill>
                  <a:srgbClr val="002997"/>
                </a:solidFill>
                <a:latin typeface="Arial" panose="020B0604020202020204" pitchFamily="34" charset="0"/>
                <a:ea typeface="+mj-ea"/>
                <a:cs typeface="Arial" panose="020B0604020202020204" pitchFamily="34" charset="0"/>
              </a:rPr>
              <a:t>제 </a:t>
            </a:r>
            <a:r>
              <a:rPr lang="en-US" altLang="ko-KR" sz="1000" b="1">
                <a:solidFill>
                  <a:srgbClr val="002997"/>
                </a:solidFill>
                <a:latin typeface="Arial" panose="020B0604020202020204" pitchFamily="34" charset="0"/>
                <a:ea typeface="+mj-ea"/>
                <a:cs typeface="Arial" panose="020B0604020202020204" pitchFamily="34" charset="0"/>
              </a:rPr>
              <a:t>1116</a:t>
            </a:r>
            <a:r>
              <a:rPr lang="ko-KR" altLang="en-US" sz="1000" b="1">
                <a:solidFill>
                  <a:srgbClr val="002997"/>
                </a:solidFill>
                <a:latin typeface="Arial" panose="020B0604020202020204" pitchFamily="34" charset="0"/>
                <a:ea typeface="+mj-ea"/>
                <a:cs typeface="Arial" panose="020B0604020202020204" pitchFamily="34" charset="0"/>
              </a:rPr>
              <a:t>호 리스 회계처리 개정에 따른 사용권자산 신규 인식 및 </a:t>
            </a:r>
            <a:r>
              <a:rPr lang="en-US" altLang="ko-KR" sz="1000" b="1">
                <a:solidFill>
                  <a:srgbClr val="002997"/>
                </a:solidFill>
                <a:latin typeface="Arial" panose="020B0604020202020204" pitchFamily="34" charset="0"/>
                <a:ea typeface="+mj-ea"/>
                <a:cs typeface="Arial" panose="020B0604020202020204" pitchFamily="34" charset="0"/>
              </a:rPr>
              <a:t>2020</a:t>
            </a:r>
            <a:r>
              <a:rPr lang="ko-KR" altLang="en-US" sz="1000" b="1">
                <a:solidFill>
                  <a:srgbClr val="002997"/>
                </a:solidFill>
                <a:latin typeface="Arial" panose="020B0604020202020204" pitchFamily="34" charset="0"/>
                <a:ea typeface="+mj-ea"/>
                <a:cs typeface="Arial" panose="020B0604020202020204" pitchFamily="34" charset="0"/>
              </a:rPr>
              <a:t>년 투자부동산 취득이 이루어졌으며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이후 일부 직영점에 대한 임차계약 해지 및 감가상각정책에 따른 </a:t>
            </a:r>
            <a:r>
              <a:rPr lang="ko-KR" altLang="en-US" sz="1000" b="1" err="1">
                <a:solidFill>
                  <a:srgbClr val="002997"/>
                </a:solidFill>
                <a:latin typeface="Arial" panose="020B0604020202020204" pitchFamily="34" charset="0"/>
                <a:ea typeface="+mj-ea"/>
                <a:cs typeface="Arial" panose="020B0604020202020204" pitchFamily="34" charset="0"/>
              </a:rPr>
              <a:t>상각</a:t>
            </a:r>
            <a:r>
              <a:rPr lang="ko-KR" altLang="en-US" sz="1000" b="1">
                <a:solidFill>
                  <a:srgbClr val="002997"/>
                </a:solidFill>
                <a:latin typeface="Arial" panose="020B0604020202020204" pitchFamily="34" charset="0"/>
                <a:ea typeface="+mj-ea"/>
                <a:cs typeface="Arial" panose="020B0604020202020204" pitchFamily="34" charset="0"/>
              </a:rPr>
              <a:t> 진행으로 장부금액은 매년 꾸준히 감소하는 추세임</a:t>
            </a:r>
            <a:endParaRPr lang="en-US" altLang="ko-KR" sz="1000" b="1">
              <a:solidFill>
                <a:srgbClr val="002997"/>
              </a:solidFill>
              <a:latin typeface="Arial" panose="020B0604020202020204" pitchFamily="34" charset="0"/>
              <a:ea typeface="+mj-ea"/>
              <a:cs typeface="Arial" panose="020B0604020202020204" pitchFamily="34" charset="0"/>
            </a:endParaRPr>
          </a:p>
        </p:txBody>
      </p:sp>
      <p:sp>
        <p:nvSpPr>
          <p:cNvPr id="20" name="직사각형 119">
            <a:extLst>
              <a:ext uri="{FF2B5EF4-FFF2-40B4-BE49-F238E27FC236}">
                <a16:creationId xmlns:a16="http://schemas.microsoft.com/office/drawing/2014/main" id="{833BF5C8-F1D5-4713-B5D2-21DF1607337A}"/>
              </a:ext>
            </a:extLst>
          </p:cNvPr>
          <p:cNvSpPr/>
          <p:nvPr/>
        </p:nvSpPr>
        <p:spPr bwMode="auto">
          <a:xfrm>
            <a:off x="2361373" y="132977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graphicFrame>
        <p:nvGraphicFramePr>
          <p:cNvPr id="27" name="표 26">
            <a:extLst>
              <a:ext uri="{FF2B5EF4-FFF2-40B4-BE49-F238E27FC236}">
                <a16:creationId xmlns:a16="http://schemas.microsoft.com/office/drawing/2014/main" id="{43166A1E-D118-4191-A84C-62941D5F915E}"/>
              </a:ext>
            </a:extLst>
          </p:cNvPr>
          <p:cNvGraphicFramePr>
            <a:graphicFrameLocks noGrp="1"/>
          </p:cNvGraphicFramePr>
          <p:nvPr>
            <p:extLst>
              <p:ext uri="{D42A27DB-BD31-4B8C-83A1-F6EECF244321}">
                <p14:modId xmlns:p14="http://schemas.microsoft.com/office/powerpoint/2010/main" val="3208155954"/>
              </p:ext>
            </p:extLst>
          </p:nvPr>
        </p:nvGraphicFramePr>
        <p:xfrm>
          <a:off x="5067300" y="3822876"/>
          <a:ext cx="4015740" cy="685800"/>
        </p:xfrm>
        <a:graphic>
          <a:graphicData uri="http://schemas.openxmlformats.org/drawingml/2006/table">
            <a:tbl>
              <a:tblPr/>
              <a:tblGrid>
                <a:gridCol w="209426">
                  <a:extLst>
                    <a:ext uri="{9D8B030D-6E8A-4147-A177-3AD203B41FA5}">
                      <a16:colId xmlns:a16="http://schemas.microsoft.com/office/drawing/2014/main" val="804453198"/>
                    </a:ext>
                  </a:extLst>
                </a:gridCol>
                <a:gridCol w="581156">
                  <a:extLst>
                    <a:ext uri="{9D8B030D-6E8A-4147-A177-3AD203B41FA5}">
                      <a16:colId xmlns:a16="http://schemas.microsoft.com/office/drawing/2014/main" val="3307132244"/>
                    </a:ext>
                  </a:extLst>
                </a:gridCol>
                <a:gridCol w="841368">
                  <a:extLst>
                    <a:ext uri="{9D8B030D-6E8A-4147-A177-3AD203B41FA5}">
                      <a16:colId xmlns:a16="http://schemas.microsoft.com/office/drawing/2014/main" val="2938827921"/>
                    </a:ext>
                  </a:extLst>
                </a:gridCol>
                <a:gridCol w="476758">
                  <a:extLst>
                    <a:ext uri="{9D8B030D-6E8A-4147-A177-3AD203B41FA5}">
                      <a16:colId xmlns:a16="http://schemas.microsoft.com/office/drawing/2014/main" val="3662231114"/>
                    </a:ext>
                  </a:extLst>
                </a:gridCol>
                <a:gridCol w="476758">
                  <a:extLst>
                    <a:ext uri="{9D8B030D-6E8A-4147-A177-3AD203B41FA5}">
                      <a16:colId xmlns:a16="http://schemas.microsoft.com/office/drawing/2014/main" val="2252371628"/>
                    </a:ext>
                  </a:extLst>
                </a:gridCol>
                <a:gridCol w="476758">
                  <a:extLst>
                    <a:ext uri="{9D8B030D-6E8A-4147-A177-3AD203B41FA5}">
                      <a16:colId xmlns:a16="http://schemas.microsoft.com/office/drawing/2014/main" val="3984136825"/>
                    </a:ext>
                  </a:extLst>
                </a:gridCol>
                <a:gridCol w="476758">
                  <a:extLst>
                    <a:ext uri="{9D8B030D-6E8A-4147-A177-3AD203B41FA5}">
                      <a16:colId xmlns:a16="http://schemas.microsoft.com/office/drawing/2014/main" val="3802208796"/>
                    </a:ext>
                  </a:extLst>
                </a:gridCol>
                <a:gridCol w="476758">
                  <a:extLst>
                    <a:ext uri="{9D8B030D-6E8A-4147-A177-3AD203B41FA5}">
                      <a16:colId xmlns:a16="http://schemas.microsoft.com/office/drawing/2014/main" val="3665051406"/>
                    </a:ext>
                  </a:extLst>
                </a:gridCol>
              </a:tblGrid>
              <a:tr h="0">
                <a:tc gridSpan="3">
                  <a:txBody>
                    <a:bodyPr/>
                    <a:lstStyle/>
                    <a:p>
                      <a:pPr algn="l" rtl="0" fontAlgn="ct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Apr-22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63779943"/>
                  </a:ext>
                </a:extLst>
              </a:tr>
              <a:tr h="0">
                <a:tc gridSpan="2">
                  <a:txBody>
                    <a:bodyPr/>
                    <a:lstStyle/>
                    <a:p>
                      <a:pPr algn="l" rtl="0" fontAlgn="b"/>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투자부동산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rtl="0" fontAlgn="b"/>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3,551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3,525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161182920"/>
                  </a:ext>
                </a:extLst>
              </a:tr>
              <a:tr h="58375">
                <a:tc>
                  <a:txBody>
                    <a:bodyPr/>
                    <a:lstStyle/>
                    <a:p>
                      <a:pPr algn="l" rtl="0"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토지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3635440599"/>
                  </a:ext>
                </a:extLst>
              </a:tr>
              <a:tr h="58375">
                <a:tc>
                  <a:txBody>
                    <a:bodyPr/>
                    <a:lstStyle/>
                    <a:p>
                      <a:pPr algn="l" rtl="0"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건물</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2,993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2,993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2,993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3650819124"/>
                  </a:ext>
                </a:extLst>
              </a:tr>
              <a:tr h="0">
                <a:tc>
                  <a:txBody>
                    <a:bodyPr/>
                    <a:lstStyle/>
                    <a:p>
                      <a:pPr algn="l" rtl="0"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900" b="0" i="0" u="none" strike="noStrike">
                          <a:solidFill>
                            <a:srgbClr val="000000"/>
                          </a:solidFill>
                          <a:effectLst/>
                          <a:latin typeface="+mn-ea"/>
                          <a:ea typeface="+mn-ea"/>
                          <a:cs typeface="Arial" panose="020B0604020202020204" pitchFamily="34" charset="0"/>
                        </a:rPr>
                        <a:t>감가상각누계</a:t>
                      </a:r>
                      <a:r>
                        <a:rPr lang="en-US" altLang="ko-KR" sz="900" b="0" i="0" u="none" strike="noStrike">
                          <a:solidFill>
                            <a:srgbClr val="000000"/>
                          </a:solidFill>
                          <a:effectLst/>
                          <a:latin typeface="+mn-ea"/>
                          <a:ea typeface="+mn-ea"/>
                          <a:cs typeface="Arial" panose="020B0604020202020204" pitchFamily="34" charset="0"/>
                        </a:rPr>
                        <a:t>(</a:t>
                      </a:r>
                      <a:r>
                        <a:rPr lang="ko-KR" altLang="en-US" sz="900" b="0" i="0" u="none" strike="noStrike">
                          <a:solidFill>
                            <a:srgbClr val="000000"/>
                          </a:solidFill>
                          <a:effectLst/>
                          <a:latin typeface="+mn-ea"/>
                          <a:ea typeface="+mn-ea"/>
                          <a:cs typeface="Arial" panose="020B0604020202020204" pitchFamily="34" charset="0"/>
                        </a:rPr>
                        <a:t>건물</a:t>
                      </a:r>
                      <a:r>
                        <a:rPr lang="en-US" altLang="ko-KR" sz="900" b="0" i="0" u="none" strike="noStrike">
                          <a:solidFill>
                            <a:srgbClr val="000000"/>
                          </a:solidFill>
                          <a:effectLst/>
                          <a:latin typeface="+mn-ea"/>
                          <a:ea typeface="+mn-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83075123"/>
                  </a:ext>
                </a:extLst>
              </a:tr>
            </a:tbl>
          </a:graphicData>
        </a:graphic>
      </p:graphicFrame>
      <p:sp>
        <p:nvSpPr>
          <p:cNvPr id="18" name="순서도: 연결자 17">
            <a:extLst>
              <a:ext uri="{FF2B5EF4-FFF2-40B4-BE49-F238E27FC236}">
                <a16:creationId xmlns:a16="http://schemas.microsoft.com/office/drawing/2014/main" id="{A8211CFA-3FE9-4849-A355-21F0423140BB}"/>
              </a:ext>
            </a:extLst>
          </p:cNvPr>
          <p:cNvSpPr/>
          <p:nvPr/>
        </p:nvSpPr>
        <p:spPr bwMode="auto">
          <a:xfrm>
            <a:off x="4995300" y="172806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22" name="순서도: 연결자 21">
            <a:extLst>
              <a:ext uri="{FF2B5EF4-FFF2-40B4-BE49-F238E27FC236}">
                <a16:creationId xmlns:a16="http://schemas.microsoft.com/office/drawing/2014/main" id="{248210F1-FDB6-4470-8C4A-4E029522406C}"/>
              </a:ext>
            </a:extLst>
          </p:cNvPr>
          <p:cNvSpPr/>
          <p:nvPr/>
        </p:nvSpPr>
        <p:spPr bwMode="auto">
          <a:xfrm>
            <a:off x="4995300" y="271695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5</a:t>
            </a:r>
            <a:endParaRPr lang="ko-KR" altLang="en-US" sz="800" b="1" kern="0">
              <a:solidFill>
                <a:srgbClr val="FFFFFF"/>
              </a:solidFill>
              <a:cs typeface="Arial" panose="020B0604020202020204" pitchFamily="34" charset="0"/>
            </a:endParaRPr>
          </a:p>
        </p:txBody>
      </p:sp>
      <p:sp>
        <p:nvSpPr>
          <p:cNvPr id="30" name="직사각형 29">
            <a:extLst>
              <a:ext uri="{FF2B5EF4-FFF2-40B4-BE49-F238E27FC236}">
                <a16:creationId xmlns:a16="http://schemas.microsoft.com/office/drawing/2014/main" id="{6FED5EA8-53B2-4105-92E2-FD705E824B30}"/>
              </a:ext>
            </a:extLst>
          </p:cNvPr>
          <p:cNvSpPr/>
          <p:nvPr/>
        </p:nvSpPr>
        <p:spPr>
          <a:xfrm>
            <a:off x="2534231" y="3037090"/>
            <a:ext cx="2050628" cy="145498"/>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순서도: 연결자 30">
            <a:extLst>
              <a:ext uri="{FF2B5EF4-FFF2-40B4-BE49-F238E27FC236}">
                <a16:creationId xmlns:a16="http://schemas.microsoft.com/office/drawing/2014/main" id="{D19FEED0-B8CA-4328-9626-C16196B82BE9}"/>
              </a:ext>
            </a:extLst>
          </p:cNvPr>
          <p:cNvSpPr/>
          <p:nvPr/>
        </p:nvSpPr>
        <p:spPr bwMode="auto">
          <a:xfrm>
            <a:off x="2459214" y="300080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36" name="직사각형 35">
            <a:extLst>
              <a:ext uri="{FF2B5EF4-FFF2-40B4-BE49-F238E27FC236}">
                <a16:creationId xmlns:a16="http://schemas.microsoft.com/office/drawing/2014/main" id="{56B3425D-9A4A-46BB-A745-4697E2173886}"/>
              </a:ext>
            </a:extLst>
          </p:cNvPr>
          <p:cNvSpPr/>
          <p:nvPr/>
        </p:nvSpPr>
        <p:spPr>
          <a:xfrm>
            <a:off x="2992120" y="3502375"/>
            <a:ext cx="1595120" cy="145498"/>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연결자 37">
            <a:extLst>
              <a:ext uri="{FF2B5EF4-FFF2-40B4-BE49-F238E27FC236}">
                <a16:creationId xmlns:a16="http://schemas.microsoft.com/office/drawing/2014/main" id="{4FD826CE-783B-4EC3-877D-F27BE034E622}"/>
              </a:ext>
            </a:extLst>
          </p:cNvPr>
          <p:cNvSpPr/>
          <p:nvPr/>
        </p:nvSpPr>
        <p:spPr bwMode="auto">
          <a:xfrm>
            <a:off x="2914722" y="343833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5</a:t>
            </a:r>
            <a:endParaRPr lang="ko-KR" altLang="en-US" sz="800" b="1" kern="0">
              <a:solidFill>
                <a:srgbClr val="FFFFFF"/>
              </a:solidFill>
              <a:cs typeface="Arial" panose="020B0604020202020204" pitchFamily="34" charset="0"/>
            </a:endParaRPr>
          </a:p>
        </p:txBody>
      </p:sp>
      <p:sp>
        <p:nvSpPr>
          <p:cNvPr id="50" name="직사각형 49">
            <a:extLst>
              <a:ext uri="{FF2B5EF4-FFF2-40B4-BE49-F238E27FC236}">
                <a16:creationId xmlns:a16="http://schemas.microsoft.com/office/drawing/2014/main" id="{158F825C-61CE-47BC-B5FE-2A9D7B3B349A}"/>
              </a:ext>
            </a:extLst>
          </p:cNvPr>
          <p:cNvSpPr/>
          <p:nvPr/>
        </p:nvSpPr>
        <p:spPr>
          <a:xfrm>
            <a:off x="772160" y="3646378"/>
            <a:ext cx="3815080" cy="132774"/>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1" name="표 50">
            <a:extLst>
              <a:ext uri="{FF2B5EF4-FFF2-40B4-BE49-F238E27FC236}">
                <a16:creationId xmlns:a16="http://schemas.microsoft.com/office/drawing/2014/main" id="{4BE41432-27B8-4F32-B6FB-6ECD961C7631}"/>
              </a:ext>
            </a:extLst>
          </p:cNvPr>
          <p:cNvGraphicFramePr>
            <a:graphicFrameLocks noGrp="1"/>
          </p:cNvGraphicFramePr>
          <p:nvPr>
            <p:extLst>
              <p:ext uri="{D42A27DB-BD31-4B8C-83A1-F6EECF244321}">
                <p14:modId xmlns:p14="http://schemas.microsoft.com/office/powerpoint/2010/main" val="2031308023"/>
              </p:ext>
            </p:extLst>
          </p:nvPr>
        </p:nvGraphicFramePr>
        <p:xfrm>
          <a:off x="576898" y="3867266"/>
          <a:ext cx="4015740" cy="960120"/>
        </p:xfrm>
        <a:graphic>
          <a:graphicData uri="http://schemas.openxmlformats.org/drawingml/2006/table">
            <a:tbl>
              <a:tblPr/>
              <a:tblGrid>
                <a:gridCol w="180022">
                  <a:extLst>
                    <a:ext uri="{9D8B030D-6E8A-4147-A177-3AD203B41FA5}">
                      <a16:colId xmlns:a16="http://schemas.microsoft.com/office/drawing/2014/main" val="613603481"/>
                    </a:ext>
                  </a:extLst>
                </a:gridCol>
                <a:gridCol w="610560">
                  <a:extLst>
                    <a:ext uri="{9D8B030D-6E8A-4147-A177-3AD203B41FA5}">
                      <a16:colId xmlns:a16="http://schemas.microsoft.com/office/drawing/2014/main" val="2008409747"/>
                    </a:ext>
                  </a:extLst>
                </a:gridCol>
                <a:gridCol w="441318">
                  <a:extLst>
                    <a:ext uri="{9D8B030D-6E8A-4147-A177-3AD203B41FA5}">
                      <a16:colId xmlns:a16="http://schemas.microsoft.com/office/drawing/2014/main" val="2793388091"/>
                    </a:ext>
                  </a:extLst>
                </a:gridCol>
                <a:gridCol w="374650">
                  <a:extLst>
                    <a:ext uri="{9D8B030D-6E8A-4147-A177-3AD203B41FA5}">
                      <a16:colId xmlns:a16="http://schemas.microsoft.com/office/drawing/2014/main" val="3384156243"/>
                    </a:ext>
                  </a:extLst>
                </a:gridCol>
                <a:gridCol w="481838">
                  <a:extLst>
                    <a:ext uri="{9D8B030D-6E8A-4147-A177-3AD203B41FA5}">
                      <a16:colId xmlns:a16="http://schemas.microsoft.com/office/drawing/2014/main" val="253107404"/>
                    </a:ext>
                  </a:extLst>
                </a:gridCol>
                <a:gridCol w="481838">
                  <a:extLst>
                    <a:ext uri="{9D8B030D-6E8A-4147-A177-3AD203B41FA5}">
                      <a16:colId xmlns:a16="http://schemas.microsoft.com/office/drawing/2014/main" val="2371404583"/>
                    </a:ext>
                  </a:extLst>
                </a:gridCol>
                <a:gridCol w="481838">
                  <a:extLst>
                    <a:ext uri="{9D8B030D-6E8A-4147-A177-3AD203B41FA5}">
                      <a16:colId xmlns:a16="http://schemas.microsoft.com/office/drawing/2014/main" val="3982527359"/>
                    </a:ext>
                  </a:extLst>
                </a:gridCol>
                <a:gridCol w="481838">
                  <a:extLst>
                    <a:ext uri="{9D8B030D-6E8A-4147-A177-3AD203B41FA5}">
                      <a16:colId xmlns:a16="http://schemas.microsoft.com/office/drawing/2014/main" val="2289295277"/>
                    </a:ext>
                  </a:extLst>
                </a:gridCol>
                <a:gridCol w="481838">
                  <a:extLst>
                    <a:ext uri="{9D8B030D-6E8A-4147-A177-3AD203B41FA5}">
                      <a16:colId xmlns:a16="http://schemas.microsoft.com/office/drawing/2014/main" val="2360669775"/>
                    </a:ext>
                  </a:extLst>
                </a:gridCol>
              </a:tblGrid>
              <a:tr h="60331">
                <a:tc gridSpan="4">
                  <a:txBody>
                    <a:bodyPr/>
                    <a:lstStyle/>
                    <a:p>
                      <a:pPr algn="l" rtl="0" fontAlgn="ctr"/>
                      <a:r>
                        <a:rPr lang="en-US" altLang="ko-KR" sz="900" b="1" i="0" u="none" strike="noStrike">
                          <a:solidFill>
                            <a:srgbClr val="FFFFFF"/>
                          </a:solidFill>
                          <a:effectLst/>
                          <a:latin typeface="Arial" panose="020B0604020202020204" pitchFamily="34" charset="0"/>
                          <a:ea typeface="맑은 고딕" panose="020B0503020000020004" pitchFamily="50" charset="-127"/>
                        </a:rPr>
                        <a:t>(</a:t>
                      </a: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a:solidFill>
                            <a:srgbClr val="FFFFFF"/>
                          </a:solidFill>
                          <a:effectLst/>
                          <a:latin typeface="Arial" panose="020B0604020202020204" pitchFamily="34" charset="0"/>
                          <a:ea typeface="맑은 고딕" panose="020B0503020000020004" pitchFamily="50" charset="-127"/>
                        </a:rPr>
                        <a:t>: </a:t>
                      </a: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rtl="0" fontAlgn="ctr"/>
                      <a:endParaRPr lang="en-US" altLang="ko-KR" sz="900" b="1" i="0" u="none" strike="noStrike">
                        <a:solidFill>
                          <a:srgbClr val="FFFFFF"/>
                        </a:solidFill>
                        <a:effectLst/>
                        <a:latin typeface="Arial" panose="020B0604020202020204" pitchFamily="34" charset="0"/>
                        <a:ea typeface="맑은 고딕" panose="020B0503020000020004" pitchFamily="50" charset="-127"/>
                      </a:endParaRPr>
                    </a:p>
                  </a:txBody>
                  <a:tcPr marL="6350" marR="6350" marT="635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Dec-18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Dec-19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Dec-20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Dec-21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Apr-22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627472179"/>
                  </a:ext>
                </a:extLst>
              </a:tr>
              <a:tr h="60331">
                <a:tc gridSpan="3">
                  <a:txBody>
                    <a:bodyPr/>
                    <a:lstStyle/>
                    <a:p>
                      <a:pPr algn="l" rtl="0" fontAlgn="b"/>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algn="l" rtl="0" fontAlgn="b"/>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rtl="0" fontAlgn="b"/>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3,753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3,802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4,807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2,618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2,497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25423667"/>
                  </a:ext>
                </a:extLst>
              </a:tr>
              <a:tr h="6033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차량운반구</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fontAlgn="ctr"/>
                      <a:endParaRPr lang="ko-KR" altLang="en-US" sz="1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521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534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534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521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521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534778861"/>
                  </a:ext>
                </a:extLst>
              </a:tr>
              <a:tr h="6033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감가상각누계</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차량</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algn="l" rtl="0" fontAlgn="ct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lnL w="6350" cap="flat" cmpd="sng" algn="ctr">
                      <a:noFill/>
                      <a:prstDash val="dot"/>
                      <a:round/>
                      <a:headEnd type="none" w="med" len="med"/>
                      <a:tailEnd type="none" w="med" len="med"/>
                    </a:lnL>
                    <a:lnR>
                      <a:noFill/>
                    </a:lnR>
                    <a:lnT>
                      <a:noFill/>
                    </a:lnT>
                    <a:lnB>
                      <a:noFill/>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(509)</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(515)</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(522)</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(519)</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(520)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1807163397"/>
                  </a:ext>
                </a:extLst>
              </a:tr>
              <a:tr h="6033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비품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gridSpan="2">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l" fontAlgn="ctr"/>
                      <a:endParaRPr lang="ko-KR" altLang="en-US" sz="1800" b="0" i="0" u="none" strike="noStrike">
                        <a:solidFill>
                          <a:srgbClr val="000000"/>
                        </a:solidFill>
                        <a:effectLst/>
                        <a:latin typeface="Arial" panose="020B0604020202020204" pitchFamily="34" charset="0"/>
                        <a:ea typeface="맑은 고딕" panose="020B0503020000020004" pitchFamily="50" charset="-127"/>
                      </a:endParaRPr>
                    </a:p>
                  </a:txBody>
                  <a:tcPr marL="6350" marR="6350" marT="6350" marB="0" anchor="ctr">
                    <a:lnL>
                      <a:noFill/>
                    </a:lnL>
                    <a:lnR>
                      <a:noFill/>
                    </a:lnR>
                    <a:lnT>
                      <a:noFill/>
                    </a:lnT>
                    <a:lnB>
                      <a:noFill/>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26,075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26,275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26,512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24,822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24,784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2321127779"/>
                  </a:ext>
                </a:extLst>
              </a:tr>
              <a:tr h="6033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감가상각누계</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비품</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algn="l" rtl="0" fontAlgn="ct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lnL w="6350" cap="flat" cmpd="sng" algn="ctr">
                      <a:noFill/>
                      <a:prstDash val="dot"/>
                      <a:round/>
                      <a:headEnd type="none" w="med" len="med"/>
                      <a:tailEnd type="none" w="med" len="med"/>
                    </a:lnL>
                    <a:lnR>
                      <a:noFill/>
                    </a:lnR>
                    <a:lnT>
                      <a:noFill/>
                    </a:lnT>
                    <a:lnB>
                      <a:noFill/>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(22,334)</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(22,835)</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(22,749)</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(22,206)</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(22,288)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4202467258"/>
                  </a:ext>
                </a:extLst>
              </a:tr>
              <a:tr h="60331">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건설중인자산</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r>
                        <a:rPr lang="ko-KR" altLang="en-US" sz="1800" b="0" i="0" u="none" strike="noStrike">
                          <a:solidFill>
                            <a:srgbClr val="000000"/>
                          </a:solidFill>
                          <a:effectLst/>
                          <a:latin typeface="Arial" panose="020B0604020202020204" pitchFamily="34" charset="0"/>
                          <a:ea typeface="맑은 고딕" panose="020B0503020000020004" pitchFamily="50" charset="-127"/>
                        </a:rPr>
                        <a:t>　</a:t>
                      </a:r>
                    </a:p>
                  </a:txBody>
                  <a:tcPr marL="6350" marR="6350" marT="635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343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1,031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53313484"/>
                  </a:ext>
                </a:extLst>
              </a:tr>
            </a:tbl>
          </a:graphicData>
        </a:graphic>
      </p:graphicFrame>
      <p:cxnSp>
        <p:nvCxnSpPr>
          <p:cNvPr id="53" name="연결선: 꺾임 52">
            <a:extLst>
              <a:ext uri="{FF2B5EF4-FFF2-40B4-BE49-F238E27FC236}">
                <a16:creationId xmlns:a16="http://schemas.microsoft.com/office/drawing/2014/main" id="{CD1464CB-DE65-441F-B22D-8F02857B9E35}"/>
              </a:ext>
            </a:extLst>
          </p:cNvPr>
          <p:cNvCxnSpPr>
            <a:cxnSpLocks/>
            <a:stCxn id="50" idx="1"/>
            <a:endCxn id="51" idx="1"/>
          </p:cNvCxnSpPr>
          <p:nvPr/>
        </p:nvCxnSpPr>
        <p:spPr>
          <a:xfrm rot="10800000" flipV="1">
            <a:off x="576898" y="3712764"/>
            <a:ext cx="195262" cy="634561"/>
          </a:xfrm>
          <a:prstGeom prst="bentConnector3">
            <a:avLst>
              <a:gd name="adj1" fmla="val 217073"/>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표 54">
            <a:extLst>
              <a:ext uri="{FF2B5EF4-FFF2-40B4-BE49-F238E27FC236}">
                <a16:creationId xmlns:a16="http://schemas.microsoft.com/office/drawing/2014/main" id="{2A009D2A-F2D5-4A5F-8945-5327339D9DAD}"/>
              </a:ext>
            </a:extLst>
          </p:cNvPr>
          <p:cNvGraphicFramePr>
            <a:graphicFrameLocks noGrp="1"/>
          </p:cNvGraphicFramePr>
          <p:nvPr>
            <p:extLst>
              <p:ext uri="{D42A27DB-BD31-4B8C-83A1-F6EECF244321}">
                <p14:modId xmlns:p14="http://schemas.microsoft.com/office/powerpoint/2010/main" val="1265782389"/>
              </p:ext>
            </p:extLst>
          </p:nvPr>
        </p:nvGraphicFramePr>
        <p:xfrm>
          <a:off x="576897" y="5037107"/>
          <a:ext cx="4007963" cy="685800"/>
        </p:xfrm>
        <a:graphic>
          <a:graphicData uri="http://schemas.openxmlformats.org/drawingml/2006/table">
            <a:tbl>
              <a:tblPr/>
              <a:tblGrid>
                <a:gridCol w="181928">
                  <a:extLst>
                    <a:ext uri="{9D8B030D-6E8A-4147-A177-3AD203B41FA5}">
                      <a16:colId xmlns:a16="http://schemas.microsoft.com/office/drawing/2014/main" val="2559098187"/>
                    </a:ext>
                  </a:extLst>
                </a:gridCol>
                <a:gridCol w="1312863">
                  <a:extLst>
                    <a:ext uri="{9D8B030D-6E8A-4147-A177-3AD203B41FA5}">
                      <a16:colId xmlns:a16="http://schemas.microsoft.com/office/drawing/2014/main" val="2652654385"/>
                    </a:ext>
                  </a:extLst>
                </a:gridCol>
                <a:gridCol w="628293">
                  <a:extLst>
                    <a:ext uri="{9D8B030D-6E8A-4147-A177-3AD203B41FA5}">
                      <a16:colId xmlns:a16="http://schemas.microsoft.com/office/drawing/2014/main" val="4036144920"/>
                    </a:ext>
                  </a:extLst>
                </a:gridCol>
                <a:gridCol w="628293">
                  <a:extLst>
                    <a:ext uri="{9D8B030D-6E8A-4147-A177-3AD203B41FA5}">
                      <a16:colId xmlns:a16="http://schemas.microsoft.com/office/drawing/2014/main" val="2498869046"/>
                    </a:ext>
                  </a:extLst>
                </a:gridCol>
                <a:gridCol w="628293">
                  <a:extLst>
                    <a:ext uri="{9D8B030D-6E8A-4147-A177-3AD203B41FA5}">
                      <a16:colId xmlns:a16="http://schemas.microsoft.com/office/drawing/2014/main" val="2281480670"/>
                    </a:ext>
                  </a:extLst>
                </a:gridCol>
                <a:gridCol w="628293">
                  <a:extLst>
                    <a:ext uri="{9D8B030D-6E8A-4147-A177-3AD203B41FA5}">
                      <a16:colId xmlns:a16="http://schemas.microsoft.com/office/drawing/2014/main" val="1726505219"/>
                    </a:ext>
                  </a:extLst>
                </a:gridCol>
              </a:tblGrid>
              <a:tr h="68580">
                <a:tc gridSpan="2">
                  <a:txBody>
                    <a:bodyPr/>
                    <a:lstStyle/>
                    <a:p>
                      <a:pPr algn="l" rtl="0" fontAlgn="ctr"/>
                      <a:r>
                        <a:rPr lang="en-US" altLang="ko-KR" sz="9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a:solidFill>
                            <a:srgbClr val="FFFFFF"/>
                          </a:solidFill>
                          <a:effectLst/>
                          <a:latin typeface="맑은 고딕" panose="020B0503020000020004" pitchFamily="50" charset="-127"/>
                          <a:ea typeface="맑은 고딕" panose="020B0503020000020004" pitchFamily="50" charset="-127"/>
                        </a:rPr>
                        <a:t>FY19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맑은 고딕" panose="020B0503020000020004" pitchFamily="50" charset="-127"/>
                          <a:ea typeface="맑은 고딕" panose="020B0503020000020004" pitchFamily="50" charset="-127"/>
                        </a:rPr>
                        <a:t>FY20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맑은 고딕" panose="020B0503020000020004" pitchFamily="50" charset="-127"/>
                          <a:ea typeface="맑은 고딕" panose="020B0503020000020004" pitchFamily="50" charset="-127"/>
                        </a:rPr>
                        <a:t>FY21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맑은 고딕" panose="020B0503020000020004" pitchFamily="50" charset="-127"/>
                          <a:ea typeface="맑은 고딕" panose="020B0503020000020004" pitchFamily="50" charset="-127"/>
                        </a:rPr>
                        <a:t>FY22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233153013"/>
                  </a:ext>
                </a:extLst>
              </a:tr>
              <a:tr h="68580">
                <a:tc gridSpan="2">
                  <a:txBody>
                    <a:bodyPr/>
                    <a:lstStyle/>
                    <a:p>
                      <a:pPr algn="l" rtl="0" fontAlgn="b"/>
                      <a:r>
                        <a:rPr lang="en-US" sz="900" b="1" i="0" u="none" strike="noStrike">
                          <a:solidFill>
                            <a:srgbClr val="000000"/>
                          </a:solidFill>
                          <a:effectLst/>
                          <a:latin typeface="맑은 고딕" panose="020B0503020000020004" pitchFamily="50" charset="-127"/>
                          <a:ea typeface="맑은 고딕" panose="020B0503020000020004" pitchFamily="50" charset="-127"/>
                        </a:rPr>
                        <a:t>CapEx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1,939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2,335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661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238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420538694"/>
                  </a:ext>
                </a:extLst>
              </a:tr>
              <a:tr h="6858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기계장치</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62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969753452"/>
                  </a:ext>
                </a:extLst>
              </a:tr>
              <a:tr h="6858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차량운반구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13 </a:t>
                      </a:r>
                    </a:p>
                  </a:txBody>
                  <a:tcPr marL="36000" marR="36000" marT="0" marB="0" anchor="ctr">
                    <a:lnL>
                      <a:noFill/>
                    </a:lnL>
                    <a:lnR>
                      <a:noFill/>
                    </a:lnR>
                    <a:lnT>
                      <a:noFill/>
                    </a:lnT>
                    <a:lnB>
                      <a:noFill/>
                    </a:lnB>
                  </a:tcPr>
                </a:tc>
                <a:tc>
                  <a:txBody>
                    <a:bodyPr/>
                    <a:lstStyle/>
                    <a:p>
                      <a:pPr algn="r" rtl="0"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27157424"/>
                  </a:ext>
                </a:extLst>
              </a:tr>
              <a:tr h="6858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비품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1,920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2,272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661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233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55434746"/>
                  </a:ext>
                </a:extLst>
              </a:tr>
            </a:tbl>
          </a:graphicData>
        </a:graphic>
      </p:graphicFrame>
      <p:sp>
        <p:nvSpPr>
          <p:cNvPr id="56" name="TextBox 55">
            <a:extLst>
              <a:ext uri="{FF2B5EF4-FFF2-40B4-BE49-F238E27FC236}">
                <a16:creationId xmlns:a16="http://schemas.microsoft.com/office/drawing/2014/main" id="{91274B5D-67BD-452F-8DEF-CBF2C39D72CF}"/>
              </a:ext>
            </a:extLst>
          </p:cNvPr>
          <p:cNvSpPr txBox="1"/>
          <p:nvPr/>
        </p:nvSpPr>
        <p:spPr>
          <a:xfrm>
            <a:off x="601200" y="4869895"/>
            <a:ext cx="1118543" cy="138499"/>
          </a:xfrm>
          <a:prstGeom prst="rect">
            <a:avLst/>
          </a:prstGeom>
          <a:noFill/>
        </p:spPr>
        <p:txBody>
          <a:bodyPr wrap="square" lIns="0" tIns="0" rIns="0" bIns="0" rtlCol="0">
            <a:spAutoFit/>
          </a:bodyPr>
          <a:lstStyle/>
          <a:p>
            <a:pPr>
              <a:spcBef>
                <a:spcPts val="100"/>
              </a:spcBef>
            </a:pPr>
            <a:r>
              <a:rPr lang="en-US" altLang="ko-KR" sz="900" b="1" u="sng">
                <a:latin typeface="Arial" panose="020B0604020202020204" pitchFamily="34" charset="0"/>
                <a:ea typeface="+mj-ea"/>
                <a:cs typeface="Arial" panose="020B0604020202020204" pitchFamily="34" charset="0"/>
              </a:rPr>
              <a:t>&lt;</a:t>
            </a:r>
            <a:r>
              <a:rPr lang="ko-KR" altLang="en-US" sz="900" b="1" u="sng">
                <a:latin typeface="Arial" panose="020B0604020202020204" pitchFamily="34" charset="0"/>
                <a:ea typeface="+mj-ea"/>
                <a:cs typeface="Arial" panose="020B0604020202020204" pitchFamily="34" charset="0"/>
              </a:rPr>
              <a:t>연도별 추가 취득</a:t>
            </a:r>
            <a:r>
              <a:rPr lang="en-US" altLang="ko-KR" sz="900" b="1" u="sng" baseline="30000">
                <a:latin typeface="Arial" panose="020B0604020202020204" pitchFamily="34" charset="0"/>
                <a:ea typeface="+mj-ea"/>
                <a:cs typeface="Arial" panose="020B0604020202020204" pitchFamily="34" charset="0"/>
              </a:rPr>
              <a:t>1</a:t>
            </a:r>
            <a:r>
              <a:rPr lang="en-US" altLang="ko-KR" sz="900" b="1" u="sng">
                <a:latin typeface="Arial" panose="020B0604020202020204" pitchFamily="34" charset="0"/>
                <a:ea typeface="+mj-ea"/>
                <a:cs typeface="Arial" panose="020B0604020202020204" pitchFamily="34" charset="0"/>
              </a:rPr>
              <a:t>&gt;</a:t>
            </a:r>
          </a:p>
        </p:txBody>
      </p:sp>
      <p:sp>
        <p:nvSpPr>
          <p:cNvPr id="57" name="직사각형 119">
            <a:extLst>
              <a:ext uri="{FF2B5EF4-FFF2-40B4-BE49-F238E27FC236}">
                <a16:creationId xmlns:a16="http://schemas.microsoft.com/office/drawing/2014/main" id="{B3F235E5-DE47-4559-837A-2541CEDC89BE}"/>
              </a:ext>
            </a:extLst>
          </p:cNvPr>
          <p:cNvSpPr/>
          <p:nvPr/>
        </p:nvSpPr>
        <p:spPr bwMode="auto">
          <a:xfrm>
            <a:off x="2361373" y="483941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25" name="순서도: 연결자 24">
            <a:extLst>
              <a:ext uri="{FF2B5EF4-FFF2-40B4-BE49-F238E27FC236}">
                <a16:creationId xmlns:a16="http://schemas.microsoft.com/office/drawing/2014/main" id="{63D1E367-2517-485A-9AD2-B47185347FEB}"/>
              </a:ext>
            </a:extLst>
          </p:cNvPr>
          <p:cNvSpPr/>
          <p:nvPr/>
        </p:nvSpPr>
        <p:spPr bwMode="auto">
          <a:xfrm>
            <a:off x="678098" y="359333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6</a:t>
            </a:r>
            <a:endParaRPr lang="ko-KR" altLang="en-US" sz="800" b="1" kern="0">
              <a:solidFill>
                <a:srgbClr val="FFFFFF"/>
              </a:solidFill>
              <a:cs typeface="Arial" panose="020B0604020202020204" pitchFamily="34" charset="0"/>
            </a:endParaRPr>
          </a:p>
        </p:txBody>
      </p:sp>
      <p:sp>
        <p:nvSpPr>
          <p:cNvPr id="26" name="순서도: 연결자 25">
            <a:extLst>
              <a:ext uri="{FF2B5EF4-FFF2-40B4-BE49-F238E27FC236}">
                <a16:creationId xmlns:a16="http://schemas.microsoft.com/office/drawing/2014/main" id="{C2B38D94-9B55-4565-949B-2E83A8B1825B}"/>
              </a:ext>
            </a:extLst>
          </p:cNvPr>
          <p:cNvSpPr/>
          <p:nvPr/>
        </p:nvSpPr>
        <p:spPr bwMode="auto">
          <a:xfrm>
            <a:off x="4995300" y="487878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6</a:t>
            </a:r>
            <a:endParaRPr lang="ko-KR" altLang="en-US" sz="800" b="1" kern="0">
              <a:solidFill>
                <a:srgbClr val="FFFFFF"/>
              </a:solidFill>
              <a:cs typeface="Arial" panose="020B0604020202020204" pitchFamily="34" charset="0"/>
            </a:endParaRPr>
          </a:p>
        </p:txBody>
      </p:sp>
      <p:sp>
        <p:nvSpPr>
          <p:cNvPr id="28" name="TextBox 27">
            <a:extLst>
              <a:ext uri="{FF2B5EF4-FFF2-40B4-BE49-F238E27FC236}">
                <a16:creationId xmlns:a16="http://schemas.microsoft.com/office/drawing/2014/main" id="{CC7DF980-1A5E-44AD-888B-4666B39D0022}"/>
              </a:ext>
            </a:extLst>
          </p:cNvPr>
          <p:cNvSpPr txBox="1"/>
          <p:nvPr/>
        </p:nvSpPr>
        <p:spPr>
          <a:xfrm>
            <a:off x="576897" y="5752774"/>
            <a:ext cx="4015741" cy="246221"/>
          </a:xfrm>
          <a:prstGeom prst="rect">
            <a:avLst/>
          </a:prstGeom>
          <a:noFill/>
        </p:spPr>
        <p:txBody>
          <a:bodyPr wrap="square" lIns="0" tIns="0" rIns="0" bIns="0" rtlCol="0">
            <a:spAutoFit/>
          </a:bodyPr>
          <a:lstStyle/>
          <a:p>
            <a:pPr>
              <a:spcBef>
                <a:spcPts val="100"/>
              </a:spcBef>
            </a:pPr>
            <a:r>
              <a:rPr lang="en-US" altLang="ko-KR" sz="800">
                <a:latin typeface="Arial" panose="020B0604020202020204" pitchFamily="34" charset="0"/>
                <a:ea typeface="+mj-ea"/>
                <a:cs typeface="Arial" panose="020B0604020202020204" pitchFamily="34" charset="0"/>
              </a:rPr>
              <a:t>Note 1: </a:t>
            </a:r>
            <a:r>
              <a:rPr lang="ko-KR" altLang="en-US" sz="800" err="1">
                <a:latin typeface="Arial" panose="020B0604020202020204" pitchFamily="34" charset="0"/>
                <a:ea typeface="+mj-ea"/>
                <a:cs typeface="Arial" panose="020B0604020202020204" pitchFamily="34" charset="0"/>
              </a:rPr>
              <a:t>계정별</a:t>
            </a:r>
            <a:r>
              <a:rPr lang="ko-KR" altLang="en-US" sz="800">
                <a:latin typeface="Arial" panose="020B0604020202020204" pitchFamily="34" charset="0"/>
                <a:ea typeface="+mj-ea"/>
                <a:cs typeface="Arial" panose="020B0604020202020204" pitchFamily="34" charset="0"/>
              </a:rPr>
              <a:t> 명세서 및 유형자산관리대장 상 장부금액 증가분을 기준으로 산출하였으나</a:t>
            </a:r>
            <a:r>
              <a:rPr lang="en-US" altLang="ko-KR" sz="800">
                <a:latin typeface="Arial" panose="020B0604020202020204" pitchFamily="34" charset="0"/>
                <a:ea typeface="+mj-ea"/>
                <a:cs typeface="Arial" panose="020B0604020202020204" pitchFamily="34" charset="0"/>
              </a:rPr>
              <a:t>, </a:t>
            </a:r>
            <a:r>
              <a:rPr lang="ko-KR" altLang="en-US" sz="800">
                <a:latin typeface="Arial" panose="020B0604020202020204" pitchFamily="34" charset="0"/>
                <a:ea typeface="+mj-ea"/>
                <a:cs typeface="Arial" panose="020B0604020202020204" pitchFamily="34" charset="0"/>
              </a:rPr>
              <a:t>자료 제약으로 실제 현금흐름과 상이할 수 있음</a:t>
            </a:r>
          </a:p>
        </p:txBody>
      </p:sp>
    </p:spTree>
    <p:extLst>
      <p:ext uri="{BB962C8B-B14F-4D97-AF65-F5344CB8AC3E}">
        <p14:creationId xmlns:p14="http://schemas.microsoft.com/office/powerpoint/2010/main" val="1765458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Intangible Assets</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회사의 무형자산은 콘도회원권으로 구성되며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회사가 보유하고 있는 상표권 및 라이선스 사용권 관련 원가는 판매수수료 등의 비용으로 인식함</a:t>
            </a:r>
            <a:endParaRPr lang="en-US" altLang="ko-KR" sz="1000" b="1">
              <a:solidFill>
                <a:srgbClr val="002997"/>
              </a:solidFill>
              <a:latin typeface="Arial" panose="020B0604020202020204" pitchFamily="34" charset="0"/>
              <a:ea typeface="+mj-ea"/>
              <a:cs typeface="Arial" panose="020B0604020202020204" pitchFamily="34" charset="0"/>
            </a:endParaRPr>
          </a:p>
        </p:txBody>
      </p:sp>
      <p:sp>
        <p:nvSpPr>
          <p:cNvPr id="11" name="직사각형 119">
            <a:extLst>
              <a:ext uri="{FF2B5EF4-FFF2-40B4-BE49-F238E27FC236}">
                <a16:creationId xmlns:a16="http://schemas.microsoft.com/office/drawing/2014/main" id="{8F2A4F0D-8832-481C-BB52-D6133896B8CD}"/>
              </a:ext>
            </a:extLst>
          </p:cNvPr>
          <p:cNvSpPr/>
          <p:nvPr/>
        </p:nvSpPr>
        <p:spPr bwMode="auto">
          <a:xfrm>
            <a:off x="2353189" y="2585187"/>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15" name="TextBox 14">
            <a:extLst>
              <a:ext uri="{FF2B5EF4-FFF2-40B4-BE49-F238E27FC236}">
                <a16:creationId xmlns:a16="http://schemas.microsoft.com/office/drawing/2014/main" id="{DE212022-1546-4661-B682-B0987115C7E9}"/>
              </a:ext>
            </a:extLst>
          </p:cNvPr>
          <p:cNvSpPr txBox="1"/>
          <p:nvPr/>
        </p:nvSpPr>
        <p:spPr>
          <a:xfrm>
            <a:off x="4815841" y="1412204"/>
            <a:ext cx="4156708" cy="4720147"/>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b="1" u="sng">
                <a:latin typeface="Arial" panose="020B0604020202020204" pitchFamily="34" charset="0"/>
                <a:cs typeface="Arial" panose="020B0604020202020204" pitchFamily="34" charset="0"/>
              </a:rPr>
              <a:t>회원권</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ko-KR" altLang="en-US" sz="900" err="1">
                <a:solidFill>
                  <a:srgbClr val="000000"/>
                </a:solidFill>
                <a:latin typeface="Arial" panose="020B0604020202020204" pitchFamily="34" charset="0"/>
                <a:cs typeface="Arial" panose="020B0604020202020204" pitchFamily="34" charset="0"/>
              </a:rPr>
              <a:t>소노빌회원권은</a:t>
            </a:r>
            <a:r>
              <a:rPr lang="ko-KR" altLang="en-US" sz="900">
                <a:solidFill>
                  <a:srgbClr val="000000"/>
                </a:solidFill>
                <a:latin typeface="Arial" panose="020B0604020202020204" pitchFamily="34" charset="0"/>
                <a:cs typeface="Arial" panose="020B0604020202020204" pitchFamily="34" charset="0"/>
              </a:rPr>
              <a:t> 대명 설악 및 대명 제주 콘도회원권으로 각각 </a:t>
            </a:r>
            <a:r>
              <a:rPr lang="en-US" altLang="ko-KR" sz="900">
                <a:solidFill>
                  <a:srgbClr val="000000"/>
                </a:solidFill>
                <a:latin typeface="Arial" panose="020B0604020202020204" pitchFamily="34" charset="0"/>
                <a:cs typeface="Arial" panose="020B0604020202020204" pitchFamily="34" charset="0"/>
              </a:rPr>
              <a:t>2008</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2</a:t>
            </a:r>
            <a:r>
              <a:rPr lang="ko-KR" altLang="en-US" sz="900">
                <a:solidFill>
                  <a:srgbClr val="000000"/>
                </a:solidFill>
                <a:latin typeface="Arial" panose="020B0604020202020204" pitchFamily="34" charset="0"/>
                <a:cs typeface="Arial" panose="020B0604020202020204" pitchFamily="34" charset="0"/>
              </a:rPr>
              <a:t>월 및 </a:t>
            </a:r>
            <a:r>
              <a:rPr lang="en-US" altLang="ko-KR" sz="900">
                <a:solidFill>
                  <a:srgbClr val="000000"/>
                </a:solidFill>
                <a:latin typeface="Arial" panose="020B0604020202020204" pitchFamily="34" charset="0"/>
                <a:cs typeface="Arial" panose="020B0604020202020204" pitchFamily="34" charset="0"/>
              </a:rPr>
              <a:t>2011</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6</a:t>
            </a:r>
            <a:r>
              <a:rPr lang="ko-KR" altLang="en-US" sz="900">
                <a:solidFill>
                  <a:srgbClr val="000000"/>
                </a:solidFill>
                <a:latin typeface="Arial" panose="020B0604020202020204" pitchFamily="34" charset="0"/>
                <a:cs typeface="Arial" panose="020B0604020202020204" pitchFamily="34" charset="0"/>
              </a:rPr>
              <a:t>월 취득하였으며</a:t>
            </a:r>
            <a:r>
              <a:rPr lang="en-US" altLang="ko-KR" sz="900">
                <a:solidFill>
                  <a:srgbClr val="000000"/>
                </a:solidFill>
                <a:latin typeface="Arial" panose="020B0604020202020204" pitchFamily="34" charset="0"/>
                <a:cs typeface="Arial" panose="020B0604020202020204" pitchFamily="34" charset="0"/>
              </a:rPr>
              <a:t>, 20</a:t>
            </a:r>
            <a:r>
              <a:rPr lang="ko-KR" altLang="en-US" sz="900">
                <a:solidFill>
                  <a:srgbClr val="000000"/>
                </a:solidFill>
                <a:latin typeface="Arial" panose="020B0604020202020204" pitchFamily="34" charset="0"/>
                <a:cs typeface="Arial" panose="020B0604020202020204" pitchFamily="34" charset="0"/>
              </a:rPr>
              <a:t>년 보유기간 만료 후 입회금 반환되는 보증금 성격의 회원권에 해당함</a:t>
            </a:r>
            <a:endParaRPr lang="en-US" altLang="ko-KR" sz="900">
              <a:solidFill>
                <a:srgbClr val="000000"/>
              </a:solidFill>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180975" algn="l"/>
              </a:tabLst>
              <a:defRPr/>
            </a:pPr>
            <a:r>
              <a:rPr lang="ko-KR" altLang="en-US" sz="900" err="1">
                <a:solidFill>
                  <a:srgbClr val="000000"/>
                </a:solidFill>
                <a:latin typeface="Arial" panose="020B0604020202020204" pitchFamily="34" charset="0"/>
                <a:cs typeface="Arial" panose="020B0604020202020204" pitchFamily="34" charset="0"/>
              </a:rPr>
              <a:t>소노빌회원권</a:t>
            </a:r>
            <a:r>
              <a:rPr lang="ko-KR" altLang="en-US" sz="900">
                <a:solidFill>
                  <a:srgbClr val="000000"/>
                </a:solidFill>
                <a:latin typeface="Arial" panose="020B0604020202020204" pitchFamily="34" charset="0"/>
                <a:cs typeface="Arial" panose="020B0604020202020204" pitchFamily="34" charset="0"/>
              </a:rPr>
              <a:t> 시세를 에이스회원권</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동아회원권 사이트에서 조회하여 </a:t>
            </a:r>
            <a:r>
              <a:rPr lang="ko-KR" altLang="en-US" sz="900" err="1">
                <a:solidFill>
                  <a:srgbClr val="000000"/>
                </a:solidFill>
                <a:latin typeface="Arial" panose="020B0604020202020204" pitchFamily="34" charset="0"/>
                <a:cs typeface="Arial" panose="020B0604020202020204" pitchFamily="34" charset="0"/>
              </a:rPr>
              <a:t>실사조정함</a:t>
            </a:r>
            <a:endParaRPr lang="en-US" altLang="ko-KR" sz="900">
              <a:solidFill>
                <a:srgbClr val="000000"/>
              </a:solidFill>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b="1" u="sng">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b="1" u="sng">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b="1" u="sng">
                <a:latin typeface="Arial" panose="020B0604020202020204" pitchFamily="34" charset="0"/>
                <a:cs typeface="Arial" panose="020B0604020202020204" pitchFamily="34" charset="0"/>
              </a:rPr>
              <a:t>임차권리금</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en-US" altLang="ko-KR" sz="900">
                <a:latin typeface="Arial" panose="020B0604020202020204" pitchFamily="34" charset="0"/>
                <a:cs typeface="Arial" panose="020B0604020202020204" pitchFamily="34" charset="0"/>
              </a:rPr>
              <a:t>IFRS16 </a:t>
            </a:r>
            <a:r>
              <a:rPr lang="ko-KR" altLang="en-US" sz="900">
                <a:latin typeface="Arial" panose="020B0604020202020204" pitchFamily="34" charset="0"/>
                <a:cs typeface="Arial" panose="020B0604020202020204" pitchFamily="34" charset="0"/>
              </a:rPr>
              <a:t>리스기준서의 도입으로 리스개설직접원가에 해당하는 임차권리금은 사용권자산으로 전액 계정대체됨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b="1" u="sng">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b="1" u="sng" err="1">
                <a:latin typeface="Arial" panose="020B0604020202020204" pitchFamily="34" charset="0"/>
                <a:cs typeface="Arial" panose="020B0604020202020204" pitchFamily="34" charset="0"/>
              </a:rPr>
              <a:t>기타의무형자산</a:t>
            </a:r>
            <a:r>
              <a:rPr lang="en-US" altLang="ko-KR" sz="900" b="1" u="sng">
                <a:latin typeface="Arial" panose="020B0604020202020204" pitchFamily="34" charset="0"/>
                <a:cs typeface="Arial" panose="020B0604020202020204" pitchFamily="34" charset="0"/>
              </a:rPr>
              <a:t>(</a:t>
            </a:r>
            <a:r>
              <a:rPr lang="ko-KR" altLang="en-US" sz="900" b="1" u="sng">
                <a:latin typeface="Arial" panose="020B0604020202020204" pitchFamily="34" charset="0"/>
                <a:cs typeface="Arial" panose="020B0604020202020204" pitchFamily="34" charset="0"/>
              </a:rPr>
              <a:t>산업재산권</a:t>
            </a:r>
            <a:r>
              <a:rPr lang="en-US" altLang="ko-KR" sz="900" b="1" u="sng">
                <a:latin typeface="Arial" panose="020B0604020202020204" pitchFamily="34" charset="0"/>
                <a:cs typeface="Arial" panose="020B0604020202020204" pitchFamily="34" charset="0"/>
              </a:rPr>
              <a:t>)</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회사는 </a:t>
            </a:r>
            <a:r>
              <a:rPr lang="en-US" altLang="ko-KR" sz="900">
                <a:latin typeface="Arial" panose="020B0604020202020204" pitchFamily="34" charset="0"/>
                <a:cs typeface="Arial" panose="020B0604020202020204" pitchFamily="34" charset="0"/>
              </a:rPr>
              <a:t>2019</a:t>
            </a:r>
            <a:r>
              <a:rPr lang="ko-KR" altLang="en-US" sz="900">
                <a:latin typeface="Arial" panose="020B0604020202020204" pitchFamily="34" charset="0"/>
                <a:cs typeface="Arial" panose="020B0604020202020204" pitchFamily="34" charset="0"/>
              </a:rPr>
              <a:t>년 </a:t>
            </a:r>
            <a:r>
              <a:rPr lang="ko-KR" altLang="en-US" sz="900" err="1">
                <a:latin typeface="Arial" panose="020B0604020202020204" pitchFamily="34" charset="0"/>
                <a:cs typeface="Arial" panose="020B0604020202020204" pitchFamily="34" charset="0"/>
              </a:rPr>
              <a:t>예스언더웨어닷컴</a:t>
            </a:r>
            <a:r>
              <a:rPr lang="ko-KR" altLang="en-US" sz="900">
                <a:latin typeface="Arial" panose="020B0604020202020204" pitchFamily="34" charset="0"/>
                <a:cs typeface="Arial" panose="020B0604020202020204" pitchFamily="34" charset="0"/>
              </a:rPr>
              <a:t> 등 도메인 </a:t>
            </a:r>
            <a:r>
              <a:rPr lang="en-US" altLang="ko-KR" sz="900">
                <a:latin typeface="Arial" panose="020B0604020202020204" pitchFamily="34" charset="0"/>
                <a:cs typeface="Arial" panose="020B0604020202020204" pitchFamily="34" charset="0"/>
              </a:rPr>
              <a:t>4</a:t>
            </a:r>
            <a:r>
              <a:rPr lang="ko-KR" altLang="en-US" sz="900">
                <a:latin typeface="Arial" panose="020B0604020202020204" pitchFamily="34" charset="0"/>
                <a:cs typeface="Arial" panose="020B0604020202020204" pitchFamily="34" charset="0"/>
              </a:rPr>
              <a:t>건과 </a:t>
            </a:r>
            <a:r>
              <a:rPr lang="ko-KR" altLang="en-US" sz="900" err="1">
                <a:latin typeface="Arial" panose="020B0604020202020204" pitchFamily="34" charset="0"/>
                <a:cs typeface="Arial" panose="020B0604020202020204" pitchFamily="34" charset="0"/>
              </a:rPr>
              <a:t>베비라</a:t>
            </a:r>
            <a:r>
              <a:rPr lang="en-US" altLang="ko-KR" sz="900">
                <a:latin typeface="Arial" panose="020B0604020202020204" pitchFamily="34" charset="0"/>
                <a:cs typeface="Arial" panose="020B0604020202020204" pitchFamily="34" charset="0"/>
              </a:rPr>
              <a:t>, </a:t>
            </a:r>
            <a:r>
              <a:rPr lang="ko-KR" altLang="en-US" sz="900" err="1">
                <a:latin typeface="Arial" panose="020B0604020202020204" pitchFamily="34" charset="0"/>
                <a:cs typeface="Arial" panose="020B0604020202020204" pitchFamily="34" charset="0"/>
              </a:rPr>
              <a:t>프레비니</a:t>
            </a:r>
            <a:r>
              <a:rPr lang="ko-KR" altLang="en-US" sz="900">
                <a:latin typeface="Arial" panose="020B0604020202020204" pitchFamily="34" charset="0"/>
                <a:cs typeface="Arial" panose="020B0604020202020204" pitchFamily="34" charset="0"/>
              </a:rPr>
              <a:t> 상표권에 대한 산업재산권을 인식하였으나 </a:t>
            </a:r>
            <a:r>
              <a:rPr lang="en-US" altLang="ko-KR" sz="900">
                <a:latin typeface="Arial" panose="020B0604020202020204" pitchFamily="34" charset="0"/>
                <a:cs typeface="Arial" panose="020B0604020202020204" pitchFamily="34" charset="0"/>
              </a:rPr>
              <a:t>2020</a:t>
            </a:r>
            <a:r>
              <a:rPr lang="ko-KR" altLang="en-US" sz="900">
                <a:latin typeface="Arial" panose="020B0604020202020204" pitchFamily="34" charset="0"/>
                <a:cs typeface="Arial" panose="020B0604020202020204" pitchFamily="34" charset="0"/>
              </a:rPr>
              <a:t>년 장부가액이 회수가능액을 초과하여 전액 </a:t>
            </a:r>
            <a:r>
              <a:rPr lang="ko-KR" altLang="en-US" sz="900" err="1">
                <a:latin typeface="Arial" panose="020B0604020202020204" pitchFamily="34" charset="0"/>
                <a:cs typeface="Arial" panose="020B0604020202020204" pitchFamily="34" charset="0"/>
              </a:rPr>
              <a:t>손상차손</a:t>
            </a:r>
            <a:r>
              <a:rPr lang="ko-KR" altLang="en-US" sz="900">
                <a:latin typeface="Arial" panose="020B0604020202020204" pitchFamily="34" charset="0"/>
                <a:cs typeface="Arial" panose="020B0604020202020204" pitchFamily="34" charset="0"/>
              </a:rPr>
              <a:t> 인식함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실사기준일 현재 </a:t>
            </a:r>
            <a:r>
              <a:rPr lang="en-US" altLang="ko-KR" sz="900">
                <a:latin typeface="Arial" panose="020B0604020202020204" pitchFamily="34" charset="0"/>
                <a:cs typeface="Arial" panose="020B0604020202020204" pitchFamily="34" charset="0"/>
              </a:rPr>
              <a:t>12</a:t>
            </a:r>
            <a:r>
              <a:rPr lang="ko-KR" altLang="en-US" sz="900">
                <a:latin typeface="Arial" panose="020B0604020202020204" pitchFamily="34" charset="0"/>
                <a:cs typeface="Arial" panose="020B0604020202020204" pitchFamily="34" charset="0"/>
              </a:rPr>
              <a:t>개의 브랜드 상표권과 </a:t>
            </a:r>
            <a:r>
              <a:rPr lang="en-US" altLang="ko-KR" sz="900">
                <a:latin typeface="Arial" panose="020B0604020202020204" pitchFamily="34" charset="0"/>
                <a:cs typeface="Arial" panose="020B0604020202020204" pitchFamily="34" charset="0"/>
              </a:rPr>
              <a:t>2</a:t>
            </a:r>
            <a:r>
              <a:rPr lang="ko-KR" altLang="en-US" sz="900">
                <a:latin typeface="Arial" panose="020B0604020202020204" pitchFamily="34" charset="0"/>
                <a:cs typeface="Arial" panose="020B0604020202020204" pitchFamily="34" charset="0"/>
              </a:rPr>
              <a:t>개의 라이선스를 보유하고 있으며</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 상표 출원 및 등록 원가를 기타무형자산</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산업재산권</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으로 계상하여야 하나 금액적으로 중요하지 않을 것으로 판단됨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en-US" altLang="ko-KR" sz="900" err="1">
                <a:latin typeface="Arial" panose="020B0604020202020204" pitchFamily="34" charset="0"/>
                <a:cs typeface="Arial" panose="020B0604020202020204" pitchFamily="34" charset="0"/>
              </a:rPr>
              <a:t>Levis</a:t>
            </a:r>
            <a:r>
              <a:rPr lang="ko-KR" altLang="en-US" sz="900">
                <a:latin typeface="Arial" panose="020B0604020202020204" pitchFamily="34" charset="0"/>
                <a:cs typeface="Arial" panose="020B0604020202020204" pitchFamily="34" charset="0"/>
              </a:rPr>
              <a:t> 라이선스 사용권은 </a:t>
            </a:r>
            <a:r>
              <a:rPr lang="en-US" altLang="ko-KR" sz="900">
                <a:latin typeface="Arial" panose="020B0604020202020204" pitchFamily="34" charset="0"/>
                <a:cs typeface="Arial" panose="020B0604020202020204" pitchFamily="34" charset="0"/>
              </a:rPr>
              <a:t>3</a:t>
            </a:r>
            <a:r>
              <a:rPr lang="ko-KR" altLang="en-US" sz="900">
                <a:latin typeface="Arial" panose="020B0604020202020204" pitchFamily="34" charset="0"/>
                <a:cs typeface="Arial" panose="020B0604020202020204" pitchFamily="34" charset="0"/>
              </a:rPr>
              <a:t>년에 나누어 최소 보장 로열티와 제품판매액의 </a:t>
            </a:r>
            <a:r>
              <a:rPr lang="en-US" altLang="ko-KR" sz="900">
                <a:latin typeface="Arial" panose="020B0604020202020204" pitchFamily="34" charset="0"/>
                <a:cs typeface="Arial" panose="020B0604020202020204" pitchFamily="34" charset="0"/>
              </a:rPr>
              <a:t>8%</a:t>
            </a:r>
            <a:r>
              <a:rPr lang="ko-KR" altLang="en-US" sz="900">
                <a:latin typeface="Arial" panose="020B0604020202020204" pitchFamily="34" charset="0"/>
                <a:cs typeface="Arial" panose="020B0604020202020204" pitchFamily="34" charset="0"/>
              </a:rPr>
              <a:t>를 로열티로 지급하여야 하며</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 이에 따라 판매수수료를 인식하고 있으나 무형자산 인식요건 충족 시 무형자산 계상 및 </a:t>
            </a:r>
            <a:r>
              <a:rPr lang="ko-KR" altLang="en-US" sz="900" err="1">
                <a:latin typeface="Arial" panose="020B0604020202020204" pitchFamily="34" charset="0"/>
                <a:cs typeface="Arial" panose="020B0604020202020204" pitchFamily="34" charset="0"/>
              </a:rPr>
              <a:t>상각이</a:t>
            </a:r>
            <a:r>
              <a:rPr lang="ko-KR" altLang="en-US" sz="900">
                <a:latin typeface="Arial" panose="020B0604020202020204" pitchFamily="34" charset="0"/>
                <a:cs typeface="Arial" panose="020B0604020202020204" pitchFamily="34" charset="0"/>
              </a:rPr>
              <a:t> </a:t>
            </a:r>
            <a:r>
              <a:rPr lang="ko-KR" altLang="en-US" sz="900" err="1">
                <a:latin typeface="Arial" panose="020B0604020202020204" pitchFamily="34" charset="0"/>
                <a:cs typeface="Arial" panose="020B0604020202020204" pitchFamily="34" charset="0"/>
              </a:rPr>
              <a:t>요구돨</a:t>
            </a:r>
            <a:r>
              <a:rPr lang="ko-KR" altLang="en-US" sz="900">
                <a:latin typeface="Arial" panose="020B0604020202020204" pitchFamily="34" charset="0"/>
                <a:cs typeface="Arial" panose="020B0604020202020204" pitchFamily="34" charset="0"/>
              </a:rPr>
              <a:t> 수 있음</a:t>
            </a:r>
            <a:endParaRPr lang="en-US" altLang="ko-KR" sz="900">
              <a:latin typeface="Arial" panose="020B0604020202020204" pitchFamily="34" charset="0"/>
              <a:cs typeface="Arial" panose="020B0604020202020204" pitchFamily="34" charset="0"/>
            </a:endParaRPr>
          </a:p>
          <a:p>
            <a:pPr marL="180975" lvl="0" indent="-180975" defTabSz="914400" latinLnBrk="1">
              <a:lnSpc>
                <a:spcPts val="1200"/>
              </a:lnSpc>
              <a:spcBef>
                <a:spcPts val="300"/>
              </a:spcBef>
              <a:buClr>
                <a:srgbClr val="00338D"/>
              </a:buClr>
              <a:buFont typeface="Arial" panose="020B0604020202020204" pitchFamily="34" charset="0"/>
              <a:buChar char="•"/>
              <a:tabLst>
                <a:tab pos="180975" algn="l"/>
              </a:tabLst>
              <a:defRPr/>
            </a:pPr>
            <a:r>
              <a:rPr lang="en-US" altLang="ko-KR" sz="900" b="1" u="sng">
                <a:latin typeface="Arial" panose="020B0604020202020204" pitchFamily="34" charset="0"/>
                <a:cs typeface="Arial" panose="020B0604020202020204" pitchFamily="34" charset="0"/>
              </a:rPr>
              <a:t>Adjustment</a:t>
            </a:r>
            <a:endParaRPr lang="en-US" altLang="ko-KR" sz="900">
              <a:latin typeface="Arial" panose="020B0604020202020204" pitchFamily="34" charset="0"/>
              <a:cs typeface="Arial" panose="020B0604020202020204" pitchFamily="34" charset="0"/>
            </a:endParaRPr>
          </a:p>
          <a:p>
            <a:pPr marL="179025" lvl="0" defTabSz="914400" latinLnBrk="1">
              <a:lnSpc>
                <a:spcPts val="1200"/>
              </a:lnSpc>
              <a:spcBef>
                <a:spcPts val="600"/>
              </a:spcBef>
              <a:buClr>
                <a:srgbClr val="00338D"/>
              </a:buClr>
              <a:tabLst>
                <a:tab pos="266700" algn="l"/>
              </a:tabLst>
              <a:defRPr/>
            </a:pPr>
            <a:endParaRPr lang="en-US" altLang="ko-KR" sz="900">
              <a:latin typeface="Arial" panose="020B0604020202020204" pitchFamily="34" charset="0"/>
              <a:cs typeface="Arial" panose="020B0604020202020204" pitchFamily="34" charset="0"/>
            </a:endParaRPr>
          </a:p>
        </p:txBody>
      </p:sp>
      <p:graphicFrame>
        <p:nvGraphicFramePr>
          <p:cNvPr id="13" name="표 12">
            <a:extLst>
              <a:ext uri="{FF2B5EF4-FFF2-40B4-BE49-F238E27FC236}">
                <a16:creationId xmlns:a16="http://schemas.microsoft.com/office/drawing/2014/main" id="{58BE8086-71E2-4631-8E94-81ADE25AE245}"/>
              </a:ext>
            </a:extLst>
          </p:cNvPr>
          <p:cNvGraphicFramePr>
            <a:graphicFrameLocks noGrp="1"/>
          </p:cNvGraphicFramePr>
          <p:nvPr>
            <p:extLst>
              <p:ext uri="{D42A27DB-BD31-4B8C-83A1-F6EECF244321}">
                <p14:modId xmlns:p14="http://schemas.microsoft.com/office/powerpoint/2010/main" val="444606198"/>
              </p:ext>
            </p:extLst>
          </p:nvPr>
        </p:nvGraphicFramePr>
        <p:xfrm>
          <a:off x="601200" y="1530000"/>
          <a:ext cx="3977856" cy="1000125"/>
        </p:xfrm>
        <a:graphic>
          <a:graphicData uri="http://schemas.openxmlformats.org/drawingml/2006/table">
            <a:tbl>
              <a:tblPr/>
              <a:tblGrid>
                <a:gridCol w="262866">
                  <a:extLst>
                    <a:ext uri="{9D8B030D-6E8A-4147-A177-3AD203B41FA5}">
                      <a16:colId xmlns:a16="http://schemas.microsoft.com/office/drawing/2014/main" val="3388307704"/>
                    </a:ext>
                  </a:extLst>
                </a:gridCol>
                <a:gridCol w="236389">
                  <a:extLst>
                    <a:ext uri="{9D8B030D-6E8A-4147-A177-3AD203B41FA5}">
                      <a16:colId xmlns:a16="http://schemas.microsoft.com/office/drawing/2014/main" val="257326949"/>
                    </a:ext>
                  </a:extLst>
                </a:gridCol>
                <a:gridCol w="610200">
                  <a:extLst>
                    <a:ext uri="{9D8B030D-6E8A-4147-A177-3AD203B41FA5}">
                      <a16:colId xmlns:a16="http://schemas.microsoft.com/office/drawing/2014/main" val="3680442816"/>
                    </a:ext>
                  </a:extLst>
                </a:gridCol>
                <a:gridCol w="285925">
                  <a:extLst>
                    <a:ext uri="{9D8B030D-6E8A-4147-A177-3AD203B41FA5}">
                      <a16:colId xmlns:a16="http://schemas.microsoft.com/office/drawing/2014/main" val="89563880"/>
                    </a:ext>
                  </a:extLst>
                </a:gridCol>
                <a:gridCol w="645619">
                  <a:extLst>
                    <a:ext uri="{9D8B030D-6E8A-4147-A177-3AD203B41FA5}">
                      <a16:colId xmlns:a16="http://schemas.microsoft.com/office/drawing/2014/main" val="3736886790"/>
                    </a:ext>
                  </a:extLst>
                </a:gridCol>
                <a:gridCol w="645619">
                  <a:extLst>
                    <a:ext uri="{9D8B030D-6E8A-4147-A177-3AD203B41FA5}">
                      <a16:colId xmlns:a16="http://schemas.microsoft.com/office/drawing/2014/main" val="3641078953"/>
                    </a:ext>
                  </a:extLst>
                </a:gridCol>
                <a:gridCol w="645619">
                  <a:extLst>
                    <a:ext uri="{9D8B030D-6E8A-4147-A177-3AD203B41FA5}">
                      <a16:colId xmlns:a16="http://schemas.microsoft.com/office/drawing/2014/main" val="4261459667"/>
                    </a:ext>
                  </a:extLst>
                </a:gridCol>
                <a:gridCol w="645619">
                  <a:extLst>
                    <a:ext uri="{9D8B030D-6E8A-4147-A177-3AD203B41FA5}">
                      <a16:colId xmlns:a16="http://schemas.microsoft.com/office/drawing/2014/main" val="4168474779"/>
                    </a:ext>
                  </a:extLst>
                </a:gridCol>
              </a:tblGrid>
              <a:tr h="142875">
                <a:tc gridSpan="4">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rPr>
                        <a:t>Intangible Assets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537994986"/>
                  </a:ext>
                </a:extLst>
              </a:tr>
              <a:tr h="142875">
                <a:tc gridSpan="2">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algn="l" rtl="0" fontAlgn="ctr"/>
                      <a:endParaRPr lang="ko-KR" altLang="en-US" sz="900" b="1" i="0" u="none" strike="noStrike">
                        <a:solidFill>
                          <a:srgbClr val="FFFFFF"/>
                        </a:solidFill>
                        <a:effectLst/>
                        <a:latin typeface="맑은 고딕" panose="020B0503020000020004" pitchFamily="50" charset="-127"/>
                        <a:ea typeface="맑은 고딕" panose="020B0503020000020004" pitchFamily="50" charset="-127"/>
                      </a:endParaRPr>
                    </a:p>
                  </a:txBody>
                  <a:tcPr marL="9525" marR="9525" marT="9525" marB="0" anchor="ctr">
                    <a:lnL w="6350" cap="flat" cmpd="sng" algn="ctr">
                      <a:noFill/>
                      <a:prstDash val="solid"/>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67796914"/>
                  </a:ext>
                </a:extLst>
              </a:tr>
              <a:tr h="142875">
                <a:tc gridSpan="3">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Apr-30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24199671"/>
                  </a:ext>
                </a:extLst>
              </a:tr>
              <a:tr h="142875">
                <a:tc gridSpan="4">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rPr>
                        <a:t>Intangible Assets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3,533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90885671"/>
                  </a:ext>
                </a:extLst>
              </a:tr>
              <a:tr h="142875">
                <a:tc>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회원권</a:t>
                      </a:r>
                      <a:endParaRPr lang="ko-KR" altLang="en-US" sz="9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회원권</a:t>
                      </a:r>
                    </a:p>
                  </a:txBody>
                  <a:tcPr marL="9525" marR="9525" marT="9525"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045568344"/>
                  </a:ext>
                </a:extLst>
              </a:tr>
              <a:tr h="142875">
                <a:tc>
                  <a:txBody>
                    <a:bodyPr/>
                    <a:lstStyle/>
                    <a:p>
                      <a:pPr algn="l" rtl="0" fontAlgn="ctr"/>
                      <a:endParaRPr lang="ko-KR" altLang="en-US" sz="9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임차권리금</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2,962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1405630970"/>
                  </a:ext>
                </a:extLst>
              </a:tr>
              <a:tr h="142875">
                <a:tc>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3">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기타의무형자산</a:t>
                      </a:r>
                      <a:endParaRPr lang="ko-KR" altLang="en-US" sz="9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기타의무형자산</a:t>
                      </a:r>
                    </a:p>
                  </a:txBody>
                  <a:tcPr marL="9525" marR="9525" marT="9525"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42058518"/>
                  </a:ext>
                </a:extLst>
              </a:tr>
            </a:tbl>
          </a:graphicData>
        </a:graphic>
      </p:graphicFrame>
      <p:graphicFrame>
        <p:nvGraphicFramePr>
          <p:cNvPr id="2" name="표 1">
            <a:extLst>
              <a:ext uri="{FF2B5EF4-FFF2-40B4-BE49-F238E27FC236}">
                <a16:creationId xmlns:a16="http://schemas.microsoft.com/office/drawing/2014/main" id="{FFFC89B2-C8D3-4DC2-98D1-9225A7D88BA3}"/>
              </a:ext>
            </a:extLst>
          </p:cNvPr>
          <p:cNvGraphicFramePr>
            <a:graphicFrameLocks noGrp="1"/>
          </p:cNvGraphicFramePr>
          <p:nvPr>
            <p:extLst>
              <p:ext uri="{D42A27DB-BD31-4B8C-83A1-F6EECF244321}">
                <p14:modId xmlns:p14="http://schemas.microsoft.com/office/powerpoint/2010/main" val="2561311331"/>
              </p:ext>
            </p:extLst>
          </p:nvPr>
        </p:nvGraphicFramePr>
        <p:xfrm>
          <a:off x="601200" y="2792043"/>
          <a:ext cx="3978000" cy="1828800"/>
        </p:xfrm>
        <a:graphic>
          <a:graphicData uri="http://schemas.openxmlformats.org/drawingml/2006/table">
            <a:tbl>
              <a:tblPr/>
              <a:tblGrid>
                <a:gridCol w="1228833">
                  <a:extLst>
                    <a:ext uri="{9D8B030D-6E8A-4147-A177-3AD203B41FA5}">
                      <a16:colId xmlns:a16="http://schemas.microsoft.com/office/drawing/2014/main" val="2242381538"/>
                    </a:ext>
                  </a:extLst>
                </a:gridCol>
                <a:gridCol w="1130828">
                  <a:extLst>
                    <a:ext uri="{9D8B030D-6E8A-4147-A177-3AD203B41FA5}">
                      <a16:colId xmlns:a16="http://schemas.microsoft.com/office/drawing/2014/main" val="2878358483"/>
                    </a:ext>
                  </a:extLst>
                </a:gridCol>
                <a:gridCol w="789066">
                  <a:extLst>
                    <a:ext uri="{9D8B030D-6E8A-4147-A177-3AD203B41FA5}">
                      <a16:colId xmlns:a16="http://schemas.microsoft.com/office/drawing/2014/main" val="257999127"/>
                    </a:ext>
                  </a:extLst>
                </a:gridCol>
                <a:gridCol w="829273">
                  <a:extLst>
                    <a:ext uri="{9D8B030D-6E8A-4147-A177-3AD203B41FA5}">
                      <a16:colId xmlns:a16="http://schemas.microsoft.com/office/drawing/2014/main" val="1214506773"/>
                    </a:ext>
                  </a:extLst>
                </a:gridCol>
              </a:tblGrid>
              <a:tr h="118842">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브랜드</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시작일</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만료일</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622208217"/>
                  </a:ext>
                </a:extLst>
              </a:tr>
              <a:tr h="118842">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좋은사람들</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상표 출원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등록</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2022-09-12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2032-09-12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2711720104"/>
                  </a:ext>
                </a:extLst>
              </a:tr>
              <a:tr h="118842">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보디가드</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상표 출원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등록</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2015-03-13</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2025-03-14</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2066843252"/>
                  </a:ext>
                </a:extLst>
              </a:tr>
              <a:tr h="118842">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Yes</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상표 출원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등록</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2015-09-27</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2025-09-28</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1091734799"/>
                  </a:ext>
                </a:extLst>
              </a:tr>
              <a:tr h="118842">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SEXYCOOKIE CITY</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상표 출원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등록</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2020-06-09</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2030-06-09</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1797814486"/>
                  </a:ext>
                </a:extLst>
              </a:tr>
              <a:tr h="118842">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Sexy Cookie</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상표 출원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등록</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2016-07-26</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2026-07-26</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1231852283"/>
                  </a:ext>
                </a:extLst>
              </a:tr>
              <a:tr h="118842">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SECRETBODY</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상표 출원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등록</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2022-07-25</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2032-07-25</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1118607040"/>
                  </a:ext>
                </a:extLst>
              </a:tr>
              <a:tr h="118842">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DON&amp;DONS</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상표 출원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등록</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2018-02-01</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2028-01-31</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53051154"/>
                  </a:ext>
                </a:extLst>
              </a:tr>
              <a:tr h="118842">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bonnienclyde</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상표 출원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등록</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2022-02-21</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2032-02-21</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3089992110"/>
                  </a:ext>
                </a:extLst>
              </a:tr>
              <a:tr h="118842">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BODYSECRET</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상표 출원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등록</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2016-09-13</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2026-09-13</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3519887897"/>
                  </a:ext>
                </a:extLst>
              </a:tr>
              <a:tr h="118842">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BODY GEAR</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상표 출원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등록</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2014-03-06</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2024-03-06</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3155498787"/>
                  </a:ext>
                </a:extLst>
              </a:tr>
              <a:tr h="118842">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BODY GEAR</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상표 출원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등록</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2015-05-15</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2025-05-15</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4156222616"/>
                  </a:ext>
                </a:extLst>
              </a:tr>
              <a:tr h="118842">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1St OLO</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상표 출원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등록</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2013-06-13</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2023-06-14</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2431788473"/>
                  </a:ext>
                </a:extLst>
              </a:tr>
              <a:tr h="118842">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Levis</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라이선스 이용</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2020-12-01</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2023-11-30</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1655377880"/>
                  </a:ext>
                </a:extLst>
              </a:tr>
              <a:tr h="118842">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JD(JAMES</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DEAN)</a:t>
                      </a:r>
                      <a:endPar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상표권 계약</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2018-05-01</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2028-04-30</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34677731"/>
                  </a:ext>
                </a:extLst>
              </a:tr>
            </a:tbl>
          </a:graphicData>
        </a:graphic>
      </p:graphicFrame>
      <p:graphicFrame>
        <p:nvGraphicFramePr>
          <p:cNvPr id="4" name="표 3">
            <a:extLst>
              <a:ext uri="{FF2B5EF4-FFF2-40B4-BE49-F238E27FC236}">
                <a16:creationId xmlns:a16="http://schemas.microsoft.com/office/drawing/2014/main" id="{440CD152-5602-4435-85B5-D4A5C9ECB989}"/>
              </a:ext>
            </a:extLst>
          </p:cNvPr>
          <p:cNvGraphicFramePr>
            <a:graphicFrameLocks noGrp="1"/>
          </p:cNvGraphicFramePr>
          <p:nvPr/>
        </p:nvGraphicFramePr>
        <p:xfrm>
          <a:off x="601055" y="4686885"/>
          <a:ext cx="3978001" cy="489600"/>
        </p:xfrm>
        <a:graphic>
          <a:graphicData uri="http://schemas.openxmlformats.org/drawingml/2006/table">
            <a:tbl>
              <a:tblPr/>
              <a:tblGrid>
                <a:gridCol w="864254">
                  <a:extLst>
                    <a:ext uri="{9D8B030D-6E8A-4147-A177-3AD203B41FA5}">
                      <a16:colId xmlns:a16="http://schemas.microsoft.com/office/drawing/2014/main" val="408559704"/>
                    </a:ext>
                  </a:extLst>
                </a:gridCol>
                <a:gridCol w="864254">
                  <a:extLst>
                    <a:ext uri="{9D8B030D-6E8A-4147-A177-3AD203B41FA5}">
                      <a16:colId xmlns:a16="http://schemas.microsoft.com/office/drawing/2014/main" val="2572091675"/>
                    </a:ext>
                  </a:extLst>
                </a:gridCol>
                <a:gridCol w="2249493">
                  <a:extLst>
                    <a:ext uri="{9D8B030D-6E8A-4147-A177-3AD203B41FA5}">
                      <a16:colId xmlns:a16="http://schemas.microsoft.com/office/drawing/2014/main" val="3220733072"/>
                    </a:ext>
                  </a:extLst>
                </a:gridCol>
              </a:tblGrid>
              <a:tr h="122400">
                <a:tc gridSpan="2">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rPr>
                        <a:t>Annual Period</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rPr>
                        <a:t>Guaranteed Minimum Royalty</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902864795"/>
                  </a:ext>
                </a:extLst>
              </a:tr>
              <a:tr h="122400">
                <a:tc>
                  <a:txBody>
                    <a:bodyPr/>
                    <a:lstStyle/>
                    <a:p>
                      <a:pPr algn="ct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2020-12-01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2021-11-30</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   773,042.00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871233391"/>
                  </a:ext>
                </a:extLst>
              </a:tr>
              <a:tr h="122400">
                <a:tc>
                  <a:txBody>
                    <a:bodyPr/>
                    <a:lstStyle/>
                    <a:p>
                      <a:pPr algn="ct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2021-12-01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2022-11-30</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   847,382.00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60215784"/>
                  </a:ext>
                </a:extLst>
              </a:tr>
              <a:tr h="122400">
                <a:tc>
                  <a:txBody>
                    <a:bodyPr/>
                    <a:lstStyle/>
                    <a:p>
                      <a:pPr algn="ct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2022-12-01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2023-11-30</a:t>
                      </a:r>
                    </a:p>
                  </a:txBody>
                  <a:tcPr marL="36000" marR="36000" marT="0" marB="0" anchor="ctr">
                    <a:lnL>
                      <a:noFill/>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   950,666.00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17505883"/>
                  </a:ext>
                </a:extLst>
              </a:tr>
            </a:tbl>
          </a:graphicData>
        </a:graphic>
      </p:graphicFrame>
      <p:sp>
        <p:nvSpPr>
          <p:cNvPr id="22" name="직사각형 21">
            <a:extLst>
              <a:ext uri="{FF2B5EF4-FFF2-40B4-BE49-F238E27FC236}">
                <a16:creationId xmlns:a16="http://schemas.microsoft.com/office/drawing/2014/main" id="{4CA0FD24-3BC5-4230-8EF5-C877F1CD7C8B}"/>
              </a:ext>
            </a:extLst>
          </p:cNvPr>
          <p:cNvSpPr/>
          <p:nvPr/>
        </p:nvSpPr>
        <p:spPr>
          <a:xfrm>
            <a:off x="601200" y="4366671"/>
            <a:ext cx="3977856" cy="122539"/>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연결선: 꺾임 22">
            <a:extLst>
              <a:ext uri="{FF2B5EF4-FFF2-40B4-BE49-F238E27FC236}">
                <a16:creationId xmlns:a16="http://schemas.microsoft.com/office/drawing/2014/main" id="{42F06E9A-65C5-4660-87E0-C1074BD3C0DA}"/>
              </a:ext>
            </a:extLst>
          </p:cNvPr>
          <p:cNvCxnSpPr>
            <a:cxnSpLocks/>
            <a:stCxn id="22" idx="1"/>
            <a:endCxn id="4" idx="1"/>
          </p:cNvCxnSpPr>
          <p:nvPr/>
        </p:nvCxnSpPr>
        <p:spPr>
          <a:xfrm rot="10800000" flipV="1">
            <a:off x="601056" y="4427941"/>
            <a:ext cx="145" cy="503744"/>
          </a:xfrm>
          <a:prstGeom prst="bentConnector3">
            <a:avLst>
              <a:gd name="adj1" fmla="val 8113793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810A9B-9D48-4156-A9B2-766151A111E2}"/>
              </a:ext>
            </a:extLst>
          </p:cNvPr>
          <p:cNvSpPr txBox="1"/>
          <p:nvPr/>
        </p:nvSpPr>
        <p:spPr>
          <a:xfrm>
            <a:off x="601200" y="2588593"/>
            <a:ext cx="1118543" cy="138499"/>
          </a:xfrm>
          <a:prstGeom prst="rect">
            <a:avLst/>
          </a:prstGeom>
          <a:noFill/>
        </p:spPr>
        <p:txBody>
          <a:bodyPr wrap="square" lIns="0" tIns="0" rIns="0" bIns="0" rtlCol="0">
            <a:spAutoFit/>
          </a:bodyPr>
          <a:lstStyle/>
          <a:p>
            <a:pPr>
              <a:spcBef>
                <a:spcPts val="100"/>
              </a:spcBef>
            </a:pPr>
            <a:r>
              <a:rPr lang="en-US" altLang="ko-KR" sz="900" b="1" u="sng">
                <a:latin typeface="Arial" panose="020B0604020202020204" pitchFamily="34" charset="0"/>
                <a:ea typeface="+mj-ea"/>
                <a:cs typeface="Arial" panose="020B0604020202020204" pitchFamily="34" charset="0"/>
              </a:rPr>
              <a:t>&lt;</a:t>
            </a:r>
            <a:r>
              <a:rPr lang="ko-KR" altLang="en-US" sz="900" b="1" u="sng">
                <a:latin typeface="Arial" panose="020B0604020202020204" pitchFamily="34" charset="0"/>
                <a:ea typeface="+mj-ea"/>
                <a:cs typeface="Arial" panose="020B0604020202020204" pitchFamily="34" charset="0"/>
              </a:rPr>
              <a:t>회사 보유 상표권</a:t>
            </a:r>
            <a:r>
              <a:rPr lang="en-US" altLang="ko-KR" sz="900" b="1" u="sng">
                <a:latin typeface="Arial" panose="020B0604020202020204" pitchFamily="34" charset="0"/>
                <a:ea typeface="+mj-ea"/>
                <a:cs typeface="Arial" panose="020B0604020202020204" pitchFamily="34" charset="0"/>
              </a:rPr>
              <a:t>&gt;</a:t>
            </a:r>
          </a:p>
        </p:txBody>
      </p:sp>
      <p:sp>
        <p:nvSpPr>
          <p:cNvPr id="25" name="순서도: 연결자 24">
            <a:extLst>
              <a:ext uri="{FF2B5EF4-FFF2-40B4-BE49-F238E27FC236}">
                <a16:creationId xmlns:a16="http://schemas.microsoft.com/office/drawing/2014/main" id="{93FA21F3-322B-4FF8-BDA9-15C2B77CF6C8}"/>
              </a:ext>
            </a:extLst>
          </p:cNvPr>
          <p:cNvSpPr/>
          <p:nvPr/>
        </p:nvSpPr>
        <p:spPr bwMode="auto">
          <a:xfrm>
            <a:off x="4986556" y="499696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26" name="순서도: 연결자 25">
            <a:extLst>
              <a:ext uri="{FF2B5EF4-FFF2-40B4-BE49-F238E27FC236}">
                <a16:creationId xmlns:a16="http://schemas.microsoft.com/office/drawing/2014/main" id="{846BE4B6-F3E9-46A8-A238-C2BE0699AB14}"/>
              </a:ext>
            </a:extLst>
          </p:cNvPr>
          <p:cNvSpPr/>
          <p:nvPr/>
        </p:nvSpPr>
        <p:spPr bwMode="auto">
          <a:xfrm>
            <a:off x="529055" y="428394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graphicFrame>
        <p:nvGraphicFramePr>
          <p:cNvPr id="10" name="표 9">
            <a:extLst>
              <a:ext uri="{FF2B5EF4-FFF2-40B4-BE49-F238E27FC236}">
                <a16:creationId xmlns:a16="http://schemas.microsoft.com/office/drawing/2014/main" id="{B803AA42-6174-499B-9F5E-C4F3D5AFD59D}"/>
              </a:ext>
            </a:extLst>
          </p:cNvPr>
          <p:cNvGraphicFramePr>
            <a:graphicFrameLocks noGrp="1"/>
          </p:cNvGraphicFramePr>
          <p:nvPr>
            <p:extLst>
              <p:ext uri="{D42A27DB-BD31-4B8C-83A1-F6EECF244321}">
                <p14:modId xmlns:p14="http://schemas.microsoft.com/office/powerpoint/2010/main" val="3111084666"/>
              </p:ext>
            </p:extLst>
          </p:nvPr>
        </p:nvGraphicFramePr>
        <p:xfrm>
          <a:off x="5115600" y="2623799"/>
          <a:ext cx="3978001" cy="243840"/>
        </p:xfrm>
        <a:graphic>
          <a:graphicData uri="http://schemas.openxmlformats.org/drawingml/2006/table">
            <a:tbl>
              <a:tblPr/>
              <a:tblGrid>
                <a:gridCol w="1107775">
                  <a:extLst>
                    <a:ext uri="{9D8B030D-6E8A-4147-A177-3AD203B41FA5}">
                      <a16:colId xmlns:a16="http://schemas.microsoft.com/office/drawing/2014/main" val="3506713763"/>
                    </a:ext>
                  </a:extLst>
                </a:gridCol>
                <a:gridCol w="843314">
                  <a:extLst>
                    <a:ext uri="{9D8B030D-6E8A-4147-A177-3AD203B41FA5}">
                      <a16:colId xmlns:a16="http://schemas.microsoft.com/office/drawing/2014/main" val="4008739568"/>
                    </a:ext>
                  </a:extLst>
                </a:gridCol>
                <a:gridCol w="506728">
                  <a:extLst>
                    <a:ext uri="{9D8B030D-6E8A-4147-A177-3AD203B41FA5}">
                      <a16:colId xmlns:a16="http://schemas.microsoft.com/office/drawing/2014/main" val="133952749"/>
                    </a:ext>
                  </a:extLst>
                </a:gridCol>
                <a:gridCol w="506728">
                  <a:extLst>
                    <a:ext uri="{9D8B030D-6E8A-4147-A177-3AD203B41FA5}">
                      <a16:colId xmlns:a16="http://schemas.microsoft.com/office/drawing/2014/main" val="3526843993"/>
                    </a:ext>
                  </a:extLst>
                </a:gridCol>
                <a:gridCol w="506728">
                  <a:extLst>
                    <a:ext uri="{9D8B030D-6E8A-4147-A177-3AD203B41FA5}">
                      <a16:colId xmlns:a16="http://schemas.microsoft.com/office/drawing/2014/main" val="3391759541"/>
                    </a:ext>
                  </a:extLst>
                </a:gridCol>
                <a:gridCol w="506728">
                  <a:extLst>
                    <a:ext uri="{9D8B030D-6E8A-4147-A177-3AD203B41FA5}">
                      <a16:colId xmlns:a16="http://schemas.microsoft.com/office/drawing/2014/main" val="3872475821"/>
                    </a:ext>
                  </a:extLst>
                </a:gridCol>
              </a:tblGrid>
              <a:tr h="92645">
                <a:tc gridSpan="2">
                  <a:txBody>
                    <a:bodyPr/>
                    <a:lstStyle/>
                    <a:p>
                      <a:pPr algn="l"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취득원가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장부가액</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실사조정</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실사가치</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302951833"/>
                  </a:ext>
                </a:extLst>
              </a:tr>
              <a:tr h="98822">
                <a:tc>
                  <a:txBody>
                    <a:bodyPr/>
                    <a:lstStyle/>
                    <a:p>
                      <a:pPr algn="l" rtl="0"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소노빌</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회원권</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스위트형 </a:t>
                      </a:r>
                      <a:r>
                        <a:rPr lang="en-US" altLang="ko-KR" sz="800" b="0" i="0" u="none" strike="noStrike">
                          <a:solidFill>
                            <a:srgbClr val="000000"/>
                          </a:solidFill>
                          <a:effectLst/>
                          <a:latin typeface="Arial" panose="020B0604020202020204" pitchFamily="34" charset="0"/>
                          <a:ea typeface="맑은 고딕" panose="020B0503020000020004" pitchFamily="50" charset="-127"/>
                        </a:rPr>
                        <a:t>7</a:t>
                      </a:r>
                      <a:r>
                        <a:rPr lang="ko-KR" altLang="en-US" sz="800" b="0" i="0" u="none" strike="noStrike">
                          <a:solidFill>
                            <a:srgbClr val="000000"/>
                          </a:solidFill>
                          <a:effectLst/>
                          <a:latin typeface="Arial" panose="020B0604020202020204" pitchFamily="34" charset="0"/>
                          <a:ea typeface="맑은 고딕" panose="020B0503020000020004" pitchFamily="50" charset="-127"/>
                        </a:rPr>
                        <a:t>구좌</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93178338"/>
                  </a:ext>
                </a:extLst>
              </a:tr>
            </a:tbl>
          </a:graphicData>
        </a:graphic>
      </p:graphicFrame>
      <p:graphicFrame>
        <p:nvGraphicFramePr>
          <p:cNvPr id="27" name="표 26">
            <a:extLst>
              <a:ext uri="{FF2B5EF4-FFF2-40B4-BE49-F238E27FC236}">
                <a16:creationId xmlns:a16="http://schemas.microsoft.com/office/drawing/2014/main" id="{9C35CE6C-1496-457D-A3D0-3360699ACA77}"/>
              </a:ext>
            </a:extLst>
          </p:cNvPr>
          <p:cNvGraphicFramePr>
            <a:graphicFrameLocks noGrp="1"/>
          </p:cNvGraphicFramePr>
          <p:nvPr>
            <p:extLst>
              <p:ext uri="{D42A27DB-BD31-4B8C-83A1-F6EECF244321}">
                <p14:modId xmlns:p14="http://schemas.microsoft.com/office/powerpoint/2010/main" val="555029177"/>
              </p:ext>
            </p:extLst>
          </p:nvPr>
        </p:nvGraphicFramePr>
        <p:xfrm>
          <a:off x="5115600" y="5678227"/>
          <a:ext cx="3977999" cy="365760"/>
        </p:xfrm>
        <a:graphic>
          <a:graphicData uri="http://schemas.openxmlformats.org/drawingml/2006/table">
            <a:tbl>
              <a:tblPr/>
              <a:tblGrid>
                <a:gridCol w="1016505">
                  <a:extLst>
                    <a:ext uri="{9D8B030D-6E8A-4147-A177-3AD203B41FA5}">
                      <a16:colId xmlns:a16="http://schemas.microsoft.com/office/drawing/2014/main" val="697981116"/>
                    </a:ext>
                  </a:extLst>
                </a:gridCol>
                <a:gridCol w="924122">
                  <a:extLst>
                    <a:ext uri="{9D8B030D-6E8A-4147-A177-3AD203B41FA5}">
                      <a16:colId xmlns:a16="http://schemas.microsoft.com/office/drawing/2014/main" val="4157376632"/>
                    </a:ext>
                  </a:extLst>
                </a:gridCol>
                <a:gridCol w="679124">
                  <a:extLst>
                    <a:ext uri="{9D8B030D-6E8A-4147-A177-3AD203B41FA5}">
                      <a16:colId xmlns:a16="http://schemas.microsoft.com/office/drawing/2014/main" val="94388060"/>
                    </a:ext>
                  </a:extLst>
                </a:gridCol>
                <a:gridCol w="679124">
                  <a:extLst>
                    <a:ext uri="{9D8B030D-6E8A-4147-A177-3AD203B41FA5}">
                      <a16:colId xmlns:a16="http://schemas.microsoft.com/office/drawing/2014/main" val="4249817789"/>
                    </a:ext>
                  </a:extLst>
                </a:gridCol>
                <a:gridCol w="679124">
                  <a:extLst>
                    <a:ext uri="{9D8B030D-6E8A-4147-A177-3AD203B41FA5}">
                      <a16:colId xmlns:a16="http://schemas.microsoft.com/office/drawing/2014/main" val="1226740810"/>
                    </a:ext>
                  </a:extLst>
                </a:gridCol>
              </a:tblGrid>
              <a:tr h="108969">
                <a:tc>
                  <a:txBody>
                    <a:bodyPr/>
                    <a:lstStyle/>
                    <a:p>
                      <a:pPr algn="l"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Arial" panose="020B0604020202020204" pitchFamily="34" charset="0"/>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Arial" panose="020B0604020202020204" pitchFamily="34" charset="0"/>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endParaRPr lang="en-US"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장부가액</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실사조정</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실사가치</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144814981"/>
                  </a:ext>
                </a:extLst>
              </a:tr>
              <a:tr h="10896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회원권</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4914828"/>
                  </a:ext>
                </a:extLst>
              </a:tr>
              <a:tr h="108969">
                <a:tc>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무형자산</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214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203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299603750"/>
                  </a:ext>
                </a:extLst>
              </a:tr>
            </a:tbl>
          </a:graphicData>
        </a:graphic>
      </p:graphicFrame>
      <p:sp>
        <p:nvSpPr>
          <p:cNvPr id="28" name="직사각형 119">
            <a:extLst>
              <a:ext uri="{FF2B5EF4-FFF2-40B4-BE49-F238E27FC236}">
                <a16:creationId xmlns:a16="http://schemas.microsoft.com/office/drawing/2014/main" id="{111142DE-3422-4111-B1F2-384F70F82C48}"/>
              </a:ext>
            </a:extLst>
          </p:cNvPr>
          <p:cNvSpPr/>
          <p:nvPr/>
        </p:nvSpPr>
        <p:spPr bwMode="auto">
          <a:xfrm>
            <a:off x="2353189" y="132891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34" name="TextBox 33">
            <a:extLst>
              <a:ext uri="{FF2B5EF4-FFF2-40B4-BE49-F238E27FC236}">
                <a16:creationId xmlns:a16="http://schemas.microsoft.com/office/drawing/2014/main" id="{6B438296-6C75-4246-8191-8C28981F3D65}"/>
              </a:ext>
            </a:extLst>
          </p:cNvPr>
          <p:cNvSpPr txBox="1"/>
          <p:nvPr/>
        </p:nvSpPr>
        <p:spPr>
          <a:xfrm>
            <a:off x="576898" y="5248130"/>
            <a:ext cx="4010342" cy="887422"/>
          </a:xfrm>
          <a:prstGeom prst="rect">
            <a:avLst/>
          </a:prstGeom>
          <a:noFill/>
        </p:spPr>
        <p:txBody>
          <a:bodyPr wrap="square" lIns="0" tIns="0" rIns="0" bIns="0" rtlCol="0">
            <a:spAutoFit/>
          </a:bodyPr>
          <a:lstStyle/>
          <a:p>
            <a:pPr>
              <a:spcBef>
                <a:spcPts val="100"/>
              </a:spcBef>
            </a:pPr>
            <a:r>
              <a:rPr lang="en-US" altLang="ko-KR" sz="800" i="1">
                <a:latin typeface="Arial" panose="020B0604020202020204" pitchFamily="34" charset="0"/>
                <a:ea typeface="+mj-ea"/>
                <a:cs typeface="Arial" panose="020B0604020202020204" pitchFamily="34" charset="0"/>
              </a:rPr>
              <a:t>[Limitation]</a:t>
            </a:r>
          </a:p>
          <a:p>
            <a:pPr>
              <a:spcBef>
                <a:spcPts val="100"/>
              </a:spcBef>
            </a:pPr>
            <a:r>
              <a:rPr lang="en-US" altLang="ko-KR" sz="800" i="1">
                <a:latin typeface="Arial" panose="020B0604020202020204" pitchFamily="34" charset="0"/>
                <a:ea typeface="+mj-ea"/>
                <a:cs typeface="Arial" panose="020B0604020202020204" pitchFamily="34" charset="0"/>
              </a:rPr>
              <a:t>1. 2022</a:t>
            </a:r>
            <a:r>
              <a:rPr lang="ko-KR" altLang="en-US" sz="800" i="1">
                <a:latin typeface="Arial" panose="020B0604020202020204" pitchFamily="34" charset="0"/>
                <a:ea typeface="+mj-ea"/>
                <a:cs typeface="Arial" panose="020B0604020202020204" pitchFamily="34" charset="0"/>
              </a:rPr>
              <a:t>년은 </a:t>
            </a:r>
            <a:r>
              <a:rPr lang="en-US" altLang="ko-KR" sz="800" i="1">
                <a:latin typeface="Arial" panose="020B0604020202020204" pitchFamily="34" charset="0"/>
                <a:ea typeface="+mj-ea"/>
                <a:cs typeface="Arial" panose="020B0604020202020204" pitchFamily="34" charset="0"/>
              </a:rPr>
              <a:t>4</a:t>
            </a:r>
            <a:r>
              <a:rPr lang="ko-KR" altLang="en-US" sz="800" i="1">
                <a:latin typeface="Arial" panose="020B0604020202020204" pitchFamily="34" charset="0"/>
                <a:ea typeface="+mj-ea"/>
                <a:cs typeface="Arial" panose="020B0604020202020204" pitchFamily="34" charset="0"/>
              </a:rPr>
              <a:t>월말 재무제표 금액을 토대로 작성하였음</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기준일의 잔액을 확인하기 위해서는 기준일의 계정 명세서 및 원장 등이 필요하나</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 회사는 보안상 이유로 제공 불가 의사를 표명함</a:t>
            </a:r>
            <a:endParaRPr lang="en-US" altLang="ko-KR" sz="800" i="1">
              <a:latin typeface="Arial" panose="020B0604020202020204" pitchFamily="34" charset="0"/>
              <a:ea typeface="+mj-ea"/>
              <a:cs typeface="Arial" panose="020B0604020202020204" pitchFamily="34" charset="0"/>
            </a:endParaRPr>
          </a:p>
          <a:p>
            <a:pPr>
              <a:spcBef>
                <a:spcPts val="100"/>
              </a:spcBef>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해당 계정에 대한 내용은 회사가 제공한 일부 내용을 토대로 작성하였음</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구체적인 내역을 확인하기 위해서는 계정명세서</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원장 및 인터뷰가 필요하나</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회사는 보안상 이유로 제공 불가의사를 표명하여 제한된 자료를 토대로 증감분석 및 실사조정 수행함</a:t>
            </a:r>
            <a:endParaRPr lang="en-US" altLang="ko-KR" sz="800" i="1">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920156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41">
            <a:extLst>
              <a:ext uri="{FF2B5EF4-FFF2-40B4-BE49-F238E27FC236}">
                <a16:creationId xmlns:a16="http://schemas.microsoft.com/office/drawing/2014/main" id="{F5E954EE-12C6-4094-9DA7-928202944113}"/>
              </a:ext>
            </a:extLst>
          </p:cNvPr>
          <p:cNvSpPr>
            <a:spLocks noChangeArrowheads="1"/>
          </p:cNvSpPr>
          <p:nvPr/>
        </p:nvSpPr>
        <p:spPr bwMode="auto">
          <a:xfrm>
            <a:off x="550783" y="1170254"/>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a:t>
            </a:r>
            <a:r>
              <a:rPr lang="en-US" altLang="ko-KR" sz="1200" b="1">
                <a:solidFill>
                  <a:srgbClr val="00338D"/>
                </a:solidFill>
                <a:latin typeface="Arial" panose="020B0604020202020204" pitchFamily="34" charset="0"/>
                <a:cs typeface="Arial" panose="020B0604020202020204" pitchFamily="34" charset="0"/>
              </a:rPr>
              <a:t>Company Overview</a:t>
            </a:r>
            <a:endParaRPr lang="en-US" altLang="ko-KR" sz="1400" b="1">
              <a:solidFill>
                <a:srgbClr val="00338D"/>
              </a:solidFill>
              <a:latin typeface="Arial" panose="020B0604020202020204" pitchFamily="34" charset="0"/>
              <a:cs typeface="Arial" panose="020B0604020202020204" pitchFamily="34" charset="0"/>
            </a:endParaRPr>
          </a:p>
        </p:txBody>
      </p:sp>
      <p:sp>
        <p:nvSpPr>
          <p:cNvPr id="55" name="Rectangle 41">
            <a:extLst>
              <a:ext uri="{FF2B5EF4-FFF2-40B4-BE49-F238E27FC236}">
                <a16:creationId xmlns:a16="http://schemas.microsoft.com/office/drawing/2014/main" id="{702F92A5-4503-407B-BBF7-0E79D4A96600}"/>
              </a:ext>
            </a:extLst>
          </p:cNvPr>
          <p:cNvSpPr>
            <a:spLocks noChangeArrowheads="1"/>
          </p:cNvSpPr>
          <p:nvPr/>
        </p:nvSpPr>
        <p:spPr bwMode="auto">
          <a:xfrm>
            <a:off x="4916918" y="1170254"/>
            <a:ext cx="3624289"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a:t>
            </a:r>
            <a:r>
              <a:rPr lang="en-US" altLang="ko-KR" sz="1200" b="1">
                <a:solidFill>
                  <a:srgbClr val="00338D"/>
                </a:solidFill>
                <a:latin typeface="Arial" panose="020B0604020202020204" pitchFamily="34" charset="0"/>
                <a:cs typeface="Arial" panose="020B0604020202020204" pitchFamily="34" charset="0"/>
              </a:rPr>
              <a:t> Governance</a:t>
            </a:r>
            <a:endParaRPr lang="en-US" altLang="ko-KR" sz="1400" b="1">
              <a:solidFill>
                <a:srgbClr val="00338D"/>
              </a:solidFill>
              <a:latin typeface="Arial" panose="020B0604020202020204" pitchFamily="34" charset="0"/>
              <a:cs typeface="Arial" panose="020B0604020202020204" pitchFamily="34" charset="0"/>
            </a:endParaRPr>
          </a:p>
        </p:txBody>
      </p:sp>
      <p:graphicFrame>
        <p:nvGraphicFramePr>
          <p:cNvPr id="56" name="Table 2">
            <a:extLst>
              <a:ext uri="{FF2B5EF4-FFF2-40B4-BE49-F238E27FC236}">
                <a16:creationId xmlns:a16="http://schemas.microsoft.com/office/drawing/2014/main" id="{20B3D59A-D0EC-409E-8077-CECCAEA32093}"/>
              </a:ext>
            </a:extLst>
          </p:cNvPr>
          <p:cNvGraphicFramePr>
            <a:graphicFrameLocks noGrp="1"/>
          </p:cNvGraphicFramePr>
          <p:nvPr>
            <p:extLst>
              <p:ext uri="{D42A27DB-BD31-4B8C-83A1-F6EECF244321}">
                <p14:modId xmlns:p14="http://schemas.microsoft.com/office/powerpoint/2010/main" val="1810111752"/>
              </p:ext>
            </p:extLst>
          </p:nvPr>
        </p:nvGraphicFramePr>
        <p:xfrm>
          <a:off x="539999" y="1515586"/>
          <a:ext cx="3824165" cy="1447800"/>
        </p:xfrm>
        <a:graphic>
          <a:graphicData uri="http://schemas.openxmlformats.org/drawingml/2006/table">
            <a:tbl>
              <a:tblPr/>
              <a:tblGrid>
                <a:gridCol w="825251">
                  <a:extLst>
                    <a:ext uri="{9D8B030D-6E8A-4147-A177-3AD203B41FA5}">
                      <a16:colId xmlns:a16="http://schemas.microsoft.com/office/drawing/2014/main" val="20000"/>
                    </a:ext>
                  </a:extLst>
                </a:gridCol>
                <a:gridCol w="2998914">
                  <a:extLst>
                    <a:ext uri="{9D8B030D-6E8A-4147-A177-3AD203B41FA5}">
                      <a16:colId xmlns:a16="http://schemas.microsoft.com/office/drawing/2014/main" val="20001"/>
                    </a:ext>
                  </a:extLst>
                </a:gridCol>
              </a:tblGrid>
              <a:tr h="0">
                <a:tc>
                  <a:txBody>
                    <a:bodyPr/>
                    <a:lstStyle/>
                    <a:p>
                      <a:pPr algn="ctr" fontAlgn="ctr" latinLnBrk="0"/>
                      <a:r>
                        <a:rPr lang="ko-KR" altLang="en-US" sz="900" b="1" i="0" u="none" strike="noStrike">
                          <a:solidFill>
                            <a:srgbClr val="FFFFFF"/>
                          </a:solidFill>
                          <a:effectLst/>
                          <a:latin typeface="Arial" panose="020B0604020202020204" pitchFamily="34" charset="0"/>
                          <a:ea typeface="+mn-ea"/>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latinLnBrk="0"/>
                      <a:r>
                        <a:rPr lang="ko-KR" altLang="en-US" sz="900" b="1" i="0" u="none" strike="noStrike">
                          <a:solidFill>
                            <a:srgbClr val="FFFFFF"/>
                          </a:solidFill>
                          <a:effectLst/>
                          <a:latin typeface="Arial" panose="020B0604020202020204" pitchFamily="34" charset="0"/>
                          <a:ea typeface="+mn-ea"/>
                          <a:cs typeface="Arial" panose="020B0604020202020204" pitchFamily="34" charset="0"/>
                        </a:rPr>
                        <a:t>내용</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0000"/>
                  </a:ext>
                </a:extLst>
              </a:tr>
              <a:tr h="144827">
                <a:tc>
                  <a:txBody>
                    <a:bodyPr/>
                    <a:lstStyle/>
                    <a:p>
                      <a:pPr algn="ctr" fontAlgn="ctr" latinLnBrk="0">
                        <a:spcBef>
                          <a:spcPts val="0"/>
                        </a:spcBef>
                        <a:spcAft>
                          <a:spcPts val="0"/>
                        </a:spcAft>
                      </a:pPr>
                      <a:r>
                        <a:rPr lang="ko-KR" altLang="en-US" sz="900" b="1" i="0" u="none" strike="noStrike" kern="1200">
                          <a:solidFill>
                            <a:srgbClr val="000000"/>
                          </a:solidFill>
                          <a:effectLst/>
                          <a:latin typeface="Arial" panose="020B0604020202020204" pitchFamily="34" charset="0"/>
                          <a:ea typeface="+mn-ea"/>
                          <a:cs typeface="Arial" panose="020B0604020202020204" pitchFamily="34" charset="0"/>
                        </a:rPr>
                        <a:t>회사명</a:t>
                      </a:r>
                    </a:p>
                  </a:txBody>
                  <a:tcPr marL="35941" marR="35941"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주식회사 </a:t>
                      </a:r>
                      <a:r>
                        <a:rPr lang="ko-KR" altLang="en-US" sz="900" b="0" i="0" u="none" strike="noStrike" err="1">
                          <a:solidFill>
                            <a:srgbClr val="000000"/>
                          </a:solidFill>
                          <a:effectLst/>
                          <a:latin typeface="Arial" panose="020B0604020202020204" pitchFamily="34" charset="0"/>
                          <a:ea typeface="+mn-ea"/>
                          <a:cs typeface="Arial" panose="020B0604020202020204" pitchFamily="34" charset="0"/>
                        </a:rPr>
                        <a:t>좋은사람들</a:t>
                      </a:r>
                      <a:endParaRPr lang="ko-KR" altLang="en-US" sz="900" b="0" i="0" u="none" strike="noStrike">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1"/>
                  </a:ext>
                </a:extLst>
              </a:tr>
              <a:tr h="144827">
                <a:tc>
                  <a:txBody>
                    <a:bodyPr/>
                    <a:lstStyle/>
                    <a:p>
                      <a:pPr algn="ctr" fontAlgn="ctr" latinLnBrk="0">
                        <a:spcBef>
                          <a:spcPts val="0"/>
                        </a:spcBef>
                        <a:spcAft>
                          <a:spcPts val="0"/>
                        </a:spcAft>
                      </a:pPr>
                      <a:r>
                        <a:rPr lang="ko-KR" altLang="en-US" sz="900" b="1" i="0" u="none" strike="noStrike" kern="1200">
                          <a:solidFill>
                            <a:srgbClr val="000000"/>
                          </a:solidFill>
                          <a:effectLst/>
                          <a:latin typeface="Arial" panose="020B0604020202020204" pitchFamily="34" charset="0"/>
                          <a:ea typeface="+mn-ea"/>
                          <a:cs typeface="Arial" panose="020B0604020202020204" pitchFamily="34" charset="0"/>
                        </a:rPr>
                        <a:t>대표집행임원</a:t>
                      </a:r>
                      <a:r>
                        <a:rPr lang="en-US" altLang="ko-KR" sz="900" b="1" i="0" u="none" strike="noStrike" kern="1200" baseline="30000">
                          <a:solidFill>
                            <a:srgbClr val="000000"/>
                          </a:solidFill>
                          <a:effectLst/>
                          <a:latin typeface="Arial" panose="020B0604020202020204" pitchFamily="34" charset="0"/>
                          <a:ea typeface="+mn-ea"/>
                          <a:cs typeface="Arial" panose="020B0604020202020204" pitchFamily="34" charset="0"/>
                        </a:rPr>
                        <a:t>1</a:t>
                      </a:r>
                      <a:endParaRPr lang="ko-KR" altLang="en-US" sz="900" b="1" i="0" u="none" strike="noStrike" kern="1200" baseline="30000">
                        <a:solidFill>
                          <a:srgbClr val="000000"/>
                        </a:solidFill>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ko-KR" altLang="en-US" sz="900" b="0" i="0" u="none" strike="noStrike">
                          <a:solidFill>
                            <a:srgbClr val="000000"/>
                          </a:solidFill>
                          <a:effectLst/>
                          <a:latin typeface="Arial" panose="020B0604020202020204" pitchFamily="34" charset="0"/>
                          <a:ea typeface="+mn-ea"/>
                          <a:cs typeface="Arial" panose="020B0604020202020204" pitchFamily="34" charset="0"/>
                        </a:rPr>
                        <a:t>김상현</a:t>
                      </a:r>
                      <a:endParaRPr lang="ko-KR" altLang="en-US" sz="900" b="0" i="0" u="none" strike="noStrike" baseline="30000">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2"/>
                  </a:ext>
                </a:extLst>
              </a:tr>
              <a:tr h="144827">
                <a:tc>
                  <a:txBody>
                    <a:bodyPr/>
                    <a:lstStyle/>
                    <a:p>
                      <a:pPr algn="ctr" fontAlgn="ctr" latinLnBrk="0">
                        <a:spcBef>
                          <a:spcPts val="0"/>
                        </a:spcBef>
                        <a:spcAft>
                          <a:spcPts val="0"/>
                        </a:spcAft>
                      </a:pPr>
                      <a:r>
                        <a:rPr lang="ko-KR" altLang="en-US" sz="900" b="1" i="0" u="none" strike="noStrike" kern="1200">
                          <a:solidFill>
                            <a:srgbClr val="000000"/>
                          </a:solidFill>
                          <a:effectLst/>
                          <a:latin typeface="Arial" panose="020B0604020202020204" pitchFamily="34" charset="0"/>
                          <a:ea typeface="+mn-ea"/>
                          <a:cs typeface="Arial" panose="020B0604020202020204" pitchFamily="34" charset="0"/>
                        </a:rPr>
                        <a:t>주요사업</a:t>
                      </a:r>
                    </a:p>
                  </a:txBody>
                  <a:tcPr marL="35941" marR="35941"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속옷 및 잠옷 제조업</a:t>
                      </a:r>
                      <a:endParaRPr lang="ko-KR" altLang="en-US" sz="900" b="0" i="0" u="none" strike="noStrike">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3"/>
                  </a:ext>
                </a:extLst>
              </a:tr>
              <a:tr h="144827">
                <a:tc>
                  <a:txBody>
                    <a:bodyPr/>
                    <a:lstStyle/>
                    <a:p>
                      <a:pPr algn="ctr" fontAlgn="ctr" latinLnBrk="0">
                        <a:spcBef>
                          <a:spcPts val="0"/>
                        </a:spcBef>
                        <a:spcAft>
                          <a:spcPts val="0"/>
                        </a:spcAft>
                      </a:pPr>
                      <a:r>
                        <a:rPr lang="ko-KR" altLang="en-US" sz="900" b="1" i="0" u="none" strike="noStrike" kern="1200">
                          <a:solidFill>
                            <a:srgbClr val="000000"/>
                          </a:solidFill>
                          <a:effectLst/>
                          <a:latin typeface="Arial" panose="020B0604020202020204" pitchFamily="34" charset="0"/>
                          <a:ea typeface="+mn-ea"/>
                          <a:cs typeface="Arial" panose="020B0604020202020204" pitchFamily="34" charset="0"/>
                        </a:rPr>
                        <a:t>본사</a:t>
                      </a:r>
                      <a:r>
                        <a:rPr lang="en-US" altLang="ko-KR" sz="900" b="1" i="0" u="none" strike="noStrike" kern="1200" baseline="30000">
                          <a:solidFill>
                            <a:srgbClr val="000000"/>
                          </a:solidFill>
                          <a:effectLst/>
                          <a:latin typeface="Arial" panose="020B0604020202020204" pitchFamily="34" charset="0"/>
                          <a:ea typeface="+mn-ea"/>
                          <a:cs typeface="Arial" panose="020B0604020202020204" pitchFamily="34" charset="0"/>
                        </a:rPr>
                        <a:t>2</a:t>
                      </a:r>
                      <a:endParaRPr lang="ko-KR" altLang="en-US" sz="900" b="1" i="0" u="none" strike="noStrike" kern="1200">
                        <a:solidFill>
                          <a:srgbClr val="000000"/>
                        </a:solidFill>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ko-KR" altLang="en-US" sz="900" b="0" i="0" u="none" strike="noStrike">
                          <a:effectLst/>
                          <a:latin typeface="Arial" panose="020B0604020202020204" pitchFamily="34" charset="0"/>
                          <a:ea typeface="+mn-ea"/>
                          <a:cs typeface="Arial" panose="020B0604020202020204" pitchFamily="34" charset="0"/>
                        </a:rPr>
                        <a:t>서울특별시 마포구 연희로 </a:t>
                      </a:r>
                      <a:r>
                        <a:rPr lang="en-US" altLang="ko-KR" sz="900" b="0" i="0" u="none" strike="noStrike">
                          <a:effectLst/>
                          <a:latin typeface="Arial" panose="020B0604020202020204" pitchFamily="34" charset="0"/>
                          <a:ea typeface="+mn-ea"/>
                          <a:cs typeface="Arial" panose="020B0604020202020204" pitchFamily="34" charset="0"/>
                        </a:rPr>
                        <a:t>11, 5</a:t>
                      </a:r>
                      <a:r>
                        <a:rPr lang="ko-KR" altLang="en-US" sz="900" b="0" i="0" u="none" strike="noStrike">
                          <a:effectLst/>
                          <a:latin typeface="Arial" panose="020B0604020202020204" pitchFamily="34" charset="0"/>
                          <a:ea typeface="+mn-ea"/>
                          <a:cs typeface="Arial" panose="020B0604020202020204" pitchFamily="34" charset="0"/>
                        </a:rPr>
                        <a:t>층 </a:t>
                      </a:r>
                      <a:r>
                        <a:rPr lang="ko-KR" altLang="en-US" sz="900" b="0" i="0" u="none" strike="noStrike" err="1">
                          <a:effectLst/>
                          <a:latin typeface="Arial" panose="020B0604020202020204" pitchFamily="34" charset="0"/>
                          <a:ea typeface="+mn-ea"/>
                          <a:cs typeface="Arial" panose="020B0604020202020204" pitchFamily="34" charset="0"/>
                        </a:rPr>
                        <a:t>에스</a:t>
                      </a:r>
                      <a:r>
                        <a:rPr lang="en-US" altLang="ko-KR" sz="900" b="0" i="0" u="none" strike="noStrike">
                          <a:effectLst/>
                          <a:latin typeface="Arial" panose="020B0604020202020204" pitchFamily="34" charset="0"/>
                          <a:ea typeface="+mn-ea"/>
                          <a:cs typeface="Arial" panose="020B0604020202020204" pitchFamily="34" charset="0"/>
                        </a:rPr>
                        <a:t>-559</a:t>
                      </a:r>
                      <a:r>
                        <a:rPr lang="ko-KR" altLang="en-US" sz="900" b="0" i="0" u="none" strike="noStrike">
                          <a:effectLst/>
                          <a:latin typeface="Arial" panose="020B0604020202020204" pitchFamily="34" charset="0"/>
                          <a:ea typeface="+mn-ea"/>
                          <a:cs typeface="Arial" panose="020B0604020202020204" pitchFamily="34" charset="0"/>
                        </a:rPr>
                        <a:t>호</a:t>
                      </a:r>
                      <a:br>
                        <a:rPr lang="en-US" altLang="ko-KR" sz="900" b="0" i="0" u="none" strike="noStrike">
                          <a:effectLst/>
                          <a:latin typeface="Arial" panose="020B0604020202020204" pitchFamily="34" charset="0"/>
                          <a:ea typeface="+mn-ea"/>
                          <a:cs typeface="Arial" panose="020B0604020202020204" pitchFamily="34" charset="0"/>
                        </a:rPr>
                      </a:br>
                      <a:r>
                        <a:rPr lang="en-US" altLang="ko-KR" sz="900" b="0" i="0" u="none" strike="noStrike">
                          <a:effectLst/>
                          <a:latin typeface="Arial" panose="020B0604020202020204" pitchFamily="34" charset="0"/>
                          <a:ea typeface="+mn-ea"/>
                          <a:cs typeface="Arial" panose="020B0604020202020204" pitchFamily="34" charset="0"/>
                        </a:rPr>
                        <a:t>(</a:t>
                      </a:r>
                      <a:r>
                        <a:rPr lang="ko-KR" altLang="en-US" sz="900" b="0" i="0" u="none" strike="noStrike">
                          <a:effectLst/>
                          <a:latin typeface="Arial" panose="020B0604020202020204" pitchFamily="34" charset="0"/>
                          <a:ea typeface="+mn-ea"/>
                          <a:cs typeface="Arial" panose="020B0604020202020204" pitchFamily="34" charset="0"/>
                        </a:rPr>
                        <a:t>동교동</a:t>
                      </a:r>
                      <a:r>
                        <a:rPr lang="en-US" altLang="ko-KR" sz="900" b="0" i="0" u="none" strike="noStrike">
                          <a:effectLst/>
                          <a:latin typeface="Arial" panose="020B0604020202020204" pitchFamily="34" charset="0"/>
                          <a:ea typeface="+mn-ea"/>
                          <a:cs typeface="Arial" panose="020B0604020202020204" pitchFamily="34" charset="0"/>
                        </a:rPr>
                        <a:t>, </a:t>
                      </a:r>
                      <a:r>
                        <a:rPr lang="ko-KR" altLang="en-US" sz="900" b="0" i="0" u="none" strike="noStrike" err="1">
                          <a:effectLst/>
                          <a:latin typeface="Arial" panose="020B0604020202020204" pitchFamily="34" charset="0"/>
                          <a:ea typeface="+mn-ea"/>
                          <a:cs typeface="Arial" panose="020B0604020202020204" pitchFamily="34" charset="0"/>
                        </a:rPr>
                        <a:t>한국특허정보원빌딩</a:t>
                      </a:r>
                      <a:r>
                        <a:rPr lang="en-US" altLang="ko-KR" sz="900" b="0" i="0" u="none" strike="noStrike">
                          <a:effectLst/>
                          <a:latin typeface="Arial" panose="020B0604020202020204" pitchFamily="34" charset="0"/>
                          <a:ea typeface="+mn-ea"/>
                          <a:cs typeface="Arial" panose="020B0604020202020204" pitchFamily="34" charset="0"/>
                        </a:rPr>
                        <a:t>)</a:t>
                      </a:r>
                      <a:endParaRPr lang="ko-KR" altLang="en-US" sz="900" b="0" i="0" u="none" strike="noStrike">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4178919880"/>
                  </a:ext>
                </a:extLst>
              </a:tr>
              <a:tr h="144827">
                <a:tc>
                  <a:txBody>
                    <a:bodyPr/>
                    <a:lstStyle/>
                    <a:p>
                      <a:pPr algn="ctr" fontAlgn="ctr" latinLnBrk="0">
                        <a:spcBef>
                          <a:spcPts val="0"/>
                        </a:spcBef>
                        <a:spcAft>
                          <a:spcPts val="0"/>
                        </a:spcAft>
                      </a:pPr>
                      <a:r>
                        <a:rPr lang="ko-KR" altLang="en-US" sz="900" b="1" i="0" u="none" strike="noStrike" kern="1200">
                          <a:solidFill>
                            <a:srgbClr val="000000"/>
                          </a:solidFill>
                          <a:effectLst/>
                          <a:latin typeface="Arial" panose="020B0604020202020204" pitchFamily="34" charset="0"/>
                          <a:ea typeface="+mn-ea"/>
                          <a:cs typeface="Arial" panose="020B0604020202020204" pitchFamily="34" charset="0"/>
                        </a:rPr>
                        <a:t>설립일</a:t>
                      </a:r>
                    </a:p>
                  </a:txBody>
                  <a:tcPr marL="35941" marR="35941"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en-US" altLang="ko-KR" sz="900" b="0" i="0" u="none" strike="noStrike">
                          <a:solidFill>
                            <a:srgbClr val="000000"/>
                          </a:solidFill>
                          <a:effectLst/>
                          <a:latin typeface="Arial" panose="020B0604020202020204" pitchFamily="34" charset="0"/>
                          <a:ea typeface="+mn-ea"/>
                          <a:cs typeface="Arial" panose="020B0604020202020204" pitchFamily="34" charset="0"/>
                        </a:rPr>
                        <a:t>1993</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년 </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05</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월</a:t>
                      </a:r>
                      <a:endParaRPr lang="en-US" altLang="ko-KR" sz="900" b="0" i="0" u="none" strike="noStrike">
                        <a:effectLst/>
                        <a:latin typeface="Arial" panose="020B0604020202020204" pitchFamily="34" charset="0"/>
                        <a:ea typeface="+mn-ea"/>
                        <a:cs typeface="Arial" panose="020B0604020202020204" pitchFamily="34" charset="0"/>
                      </a:endParaRPr>
                    </a:p>
                  </a:txBody>
                  <a:tcPr marL="35941" marR="35941"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4"/>
                  </a:ext>
                </a:extLst>
              </a:tr>
              <a:tr h="144827">
                <a:tc>
                  <a:txBody>
                    <a:bodyPr/>
                    <a:lstStyle/>
                    <a:p>
                      <a:pPr algn="ctr" fontAlgn="ctr" latinLnBrk="0">
                        <a:spcBef>
                          <a:spcPts val="0"/>
                        </a:spcBef>
                        <a:spcAft>
                          <a:spcPts val="0"/>
                        </a:spcAft>
                      </a:pPr>
                      <a:r>
                        <a:rPr lang="ko-KR" altLang="en-US" sz="900" b="1" i="0" u="none" strike="noStrike" kern="1200">
                          <a:solidFill>
                            <a:srgbClr val="000000"/>
                          </a:solidFill>
                          <a:effectLst/>
                          <a:latin typeface="Arial" panose="020B0604020202020204" pitchFamily="34" charset="0"/>
                          <a:ea typeface="+mn-ea"/>
                          <a:cs typeface="Arial" panose="020B0604020202020204" pitchFamily="34" charset="0"/>
                        </a:rPr>
                        <a:t>임직원 수</a:t>
                      </a:r>
                      <a:r>
                        <a:rPr lang="en-US" altLang="ko-KR" sz="900" b="1" i="0" u="none" strike="noStrike" kern="1200" baseline="30000">
                          <a:solidFill>
                            <a:srgbClr val="000000"/>
                          </a:solidFill>
                          <a:effectLst/>
                          <a:latin typeface="Arial" panose="020B0604020202020204" pitchFamily="34" charset="0"/>
                          <a:ea typeface="+mn-ea"/>
                          <a:cs typeface="Arial" panose="020B0604020202020204" pitchFamily="34" charset="0"/>
                        </a:rPr>
                        <a:t>3</a:t>
                      </a:r>
                      <a:endParaRPr lang="ko-KR" altLang="en-US" sz="900" b="1" i="0" u="none" strike="noStrike" kern="1200">
                        <a:solidFill>
                          <a:srgbClr val="000000"/>
                        </a:solidFill>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en-US" altLang="ko-KR" sz="900" b="0" i="0" u="none" strike="noStrike">
                          <a:solidFill>
                            <a:srgbClr val="000000"/>
                          </a:solidFill>
                          <a:effectLst/>
                          <a:latin typeface="Arial" panose="020B0604020202020204" pitchFamily="34" charset="0"/>
                          <a:ea typeface="+mn-ea"/>
                          <a:cs typeface="Arial" panose="020B0604020202020204" pitchFamily="34" charset="0"/>
                        </a:rPr>
                        <a:t>150</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명</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임원 </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9</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명</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 </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직원 </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141</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명</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a:t>
                      </a:r>
                      <a:endParaRPr lang="ko-KR" altLang="en-US" sz="900" b="0" i="0" u="none" strike="noStrike">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5"/>
                  </a:ext>
                </a:extLst>
              </a:tr>
              <a:tr h="144827">
                <a:tc>
                  <a:txBody>
                    <a:bodyPr/>
                    <a:lstStyle/>
                    <a:p>
                      <a:pPr algn="ctr" fontAlgn="ctr" latinLnBrk="0">
                        <a:spcBef>
                          <a:spcPts val="0"/>
                        </a:spcBef>
                        <a:spcAft>
                          <a:spcPts val="0"/>
                        </a:spcAft>
                      </a:pPr>
                      <a:r>
                        <a:rPr lang="ko-KR" altLang="en-US" sz="900" b="1" i="0" u="none" strike="noStrike" kern="1200">
                          <a:solidFill>
                            <a:srgbClr val="000000"/>
                          </a:solidFill>
                          <a:effectLst/>
                          <a:latin typeface="Arial" panose="020B0604020202020204" pitchFamily="34" charset="0"/>
                          <a:ea typeface="+mn-ea"/>
                          <a:cs typeface="Arial" panose="020B0604020202020204" pitchFamily="34" charset="0"/>
                        </a:rPr>
                        <a:t>자본금</a:t>
                      </a:r>
                    </a:p>
                  </a:txBody>
                  <a:tcPr marL="35941" marR="35941"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en-US" altLang="ko-KR" sz="900" b="0" i="0" u="none" strike="noStrike">
                          <a:solidFill>
                            <a:schemeClr val="tx1"/>
                          </a:solidFill>
                          <a:effectLst/>
                          <a:latin typeface="Arial" panose="020B0604020202020204" pitchFamily="34" charset="0"/>
                          <a:ea typeface="+mn-ea"/>
                          <a:cs typeface="Arial" panose="020B0604020202020204" pitchFamily="34" charset="0"/>
                        </a:rPr>
                        <a:t>24,954</a:t>
                      </a:r>
                      <a:r>
                        <a:rPr lang="ko-KR" altLang="en-US" sz="900" b="0" i="0" u="none" strike="noStrike">
                          <a:solidFill>
                            <a:schemeClr val="tx1"/>
                          </a:solidFill>
                          <a:effectLst/>
                          <a:latin typeface="Arial" panose="020B0604020202020204" pitchFamily="34" charset="0"/>
                          <a:ea typeface="+mn-ea"/>
                          <a:cs typeface="Arial" panose="020B0604020202020204" pitchFamily="34" charset="0"/>
                        </a:rPr>
                        <a:t>백만원</a:t>
                      </a:r>
                    </a:p>
                  </a:txBody>
                  <a:tcPr marL="35941" marR="35941"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6"/>
                  </a:ext>
                </a:extLst>
              </a:tr>
              <a:tr h="144827">
                <a:tc>
                  <a:txBody>
                    <a:bodyPr/>
                    <a:lstStyle/>
                    <a:p>
                      <a:pPr algn="ctr" fontAlgn="ctr" latinLnBrk="0">
                        <a:spcBef>
                          <a:spcPts val="0"/>
                        </a:spcBef>
                        <a:spcAft>
                          <a:spcPts val="0"/>
                        </a:spcAft>
                      </a:pPr>
                      <a:r>
                        <a:rPr lang="ko-KR" altLang="en-US" sz="900" b="1" i="0" u="none" strike="noStrike" kern="1200">
                          <a:solidFill>
                            <a:srgbClr val="000000"/>
                          </a:solidFill>
                          <a:effectLst/>
                          <a:latin typeface="Arial" panose="020B0604020202020204" pitchFamily="34" charset="0"/>
                          <a:ea typeface="+mn-ea"/>
                          <a:cs typeface="Arial" panose="020B0604020202020204" pitchFamily="34" charset="0"/>
                        </a:rPr>
                        <a:t>주식현황</a:t>
                      </a:r>
                    </a:p>
                  </a:txBody>
                  <a:tcPr marL="35941" marR="35941"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en-US" altLang="ko-KR" sz="900" b="0" i="0" u="none" strike="noStrike">
                          <a:solidFill>
                            <a:schemeClr val="tx1"/>
                          </a:solidFill>
                          <a:effectLst/>
                          <a:latin typeface="Arial" panose="020B0604020202020204" pitchFamily="34" charset="0"/>
                          <a:ea typeface="+mn-ea"/>
                          <a:cs typeface="Arial" panose="020B0604020202020204" pitchFamily="34" charset="0"/>
                        </a:rPr>
                        <a:t>49,908,224</a:t>
                      </a:r>
                      <a:r>
                        <a:rPr lang="ko-KR" altLang="en-US" sz="900" b="0" i="0" u="none" strike="noStrike">
                          <a:solidFill>
                            <a:schemeClr val="tx1"/>
                          </a:solidFill>
                          <a:effectLst/>
                          <a:latin typeface="Arial" panose="020B0604020202020204" pitchFamily="34" charset="0"/>
                          <a:ea typeface="+mn-ea"/>
                          <a:cs typeface="Arial" panose="020B0604020202020204" pitchFamily="34" charset="0"/>
                        </a:rPr>
                        <a:t>주</a:t>
                      </a:r>
                      <a:endParaRPr lang="ko-KR" altLang="en-US" sz="900" b="0" i="0" u="none" strike="noStrike" baseline="30000">
                        <a:solidFill>
                          <a:schemeClr val="tx1"/>
                        </a:solidFill>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68" name="직사각형 119">
            <a:extLst>
              <a:ext uri="{FF2B5EF4-FFF2-40B4-BE49-F238E27FC236}">
                <a16:creationId xmlns:a16="http://schemas.microsoft.com/office/drawing/2014/main" id="{16B8BC73-B8AA-47C1-BEF6-1364AEC7BF85}"/>
              </a:ext>
            </a:extLst>
          </p:cNvPr>
          <p:cNvSpPr/>
          <p:nvPr/>
        </p:nvSpPr>
        <p:spPr bwMode="auto">
          <a:xfrm>
            <a:off x="2138296" y="1256686"/>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(’22</a:t>
            </a:r>
            <a:r>
              <a:rPr lang="ko-KR" altLang="en-US" sz="800">
                <a:solidFill>
                  <a:prstClr val="black"/>
                </a:solidFill>
                <a:latin typeface="Arial" panose="020B0604020202020204" pitchFamily="34" charset="0"/>
                <a:ea typeface="+mj-ea"/>
                <a:cs typeface="Arial" panose="020B0604020202020204" pitchFamily="34" charset="0"/>
              </a:rPr>
              <a:t>년 </a:t>
            </a:r>
            <a:r>
              <a:rPr lang="en-US" altLang="ko-KR" sz="800">
                <a:solidFill>
                  <a:prstClr val="black"/>
                </a:solidFill>
                <a:latin typeface="Arial" panose="020B0604020202020204" pitchFamily="34" charset="0"/>
                <a:ea typeface="+mj-ea"/>
                <a:cs typeface="Arial" panose="020B0604020202020204" pitchFamily="34" charset="0"/>
              </a:rPr>
              <a:t>7</a:t>
            </a:r>
            <a:r>
              <a:rPr lang="ko-KR" altLang="en-US" sz="800">
                <a:solidFill>
                  <a:prstClr val="black"/>
                </a:solidFill>
                <a:latin typeface="Arial" panose="020B0604020202020204" pitchFamily="34" charset="0"/>
                <a:ea typeface="+mj-ea"/>
                <a:cs typeface="Arial" panose="020B0604020202020204" pitchFamily="34" charset="0"/>
              </a:rPr>
              <a:t>월말 기준</a:t>
            </a:r>
            <a:r>
              <a:rPr lang="en-US" altLang="ko-KR" sz="800">
                <a:solidFill>
                  <a:prstClr val="black"/>
                </a:solidFill>
                <a:latin typeface="Arial" panose="020B0604020202020204" pitchFamily="34" charset="0"/>
                <a:ea typeface="+mj-ea"/>
                <a:cs typeface="Arial" panose="020B0604020202020204" pitchFamily="34" charset="0"/>
              </a:rPr>
              <a:t>)</a:t>
            </a:r>
          </a:p>
          <a:p>
            <a:pPr algn="r" defTabSz="826710">
              <a:buClr>
                <a:srgbClr val="99CC00"/>
              </a:buClr>
              <a:tabLst>
                <a:tab pos="241125" algn="l"/>
              </a:tabLst>
            </a:pPr>
            <a:r>
              <a:rPr lang="en-US" altLang="ko-KR" sz="800">
                <a:solidFill>
                  <a:prstClr val="black"/>
                </a:solidFill>
                <a:latin typeface="Arial" panose="020B0604020202020204" pitchFamily="34" charset="0"/>
                <a:cs typeface="Arial" panose="020B0604020202020204" pitchFamily="34" charset="0"/>
              </a:rPr>
              <a:t>(Source: </a:t>
            </a:r>
            <a:r>
              <a:rPr lang="ko-KR" altLang="en-US" sz="800">
                <a:solidFill>
                  <a:prstClr val="black"/>
                </a:solidFill>
                <a:latin typeface="Arial" panose="020B0604020202020204" pitchFamily="34" charset="0"/>
                <a:cs typeface="Arial" panose="020B0604020202020204" pitchFamily="34" charset="0"/>
              </a:rPr>
              <a:t>조사보고서</a:t>
            </a:r>
            <a:r>
              <a:rPr lang="en-US" altLang="ko-KR" sz="800">
                <a:solidFill>
                  <a:prstClr val="black"/>
                </a:solidFill>
                <a:latin typeface="Arial" panose="020B0604020202020204" pitchFamily="34" charset="0"/>
                <a:cs typeface="Arial" panose="020B0604020202020204" pitchFamily="34" charset="0"/>
              </a:rPr>
              <a:t>, </a:t>
            </a:r>
            <a:r>
              <a:rPr lang="ko-KR" altLang="en-US" sz="800">
                <a:solidFill>
                  <a:prstClr val="black"/>
                </a:solidFill>
                <a:latin typeface="Arial" panose="020B0604020202020204" pitchFamily="34" charset="0"/>
                <a:cs typeface="Arial" panose="020B0604020202020204" pitchFamily="34" charset="0"/>
              </a:rPr>
              <a:t>회사제공자료</a:t>
            </a:r>
            <a:r>
              <a:rPr lang="en-US" altLang="ko-KR" sz="800">
                <a:solidFill>
                  <a:prstClr val="black"/>
                </a:solidFill>
                <a:latin typeface="Arial" panose="020B0604020202020204" pitchFamily="34" charset="0"/>
                <a:cs typeface="Arial" panose="020B0604020202020204" pitchFamily="34" charset="0"/>
              </a:rPr>
              <a:t>, DART)</a:t>
            </a:r>
          </a:p>
        </p:txBody>
      </p:sp>
      <p:sp>
        <p:nvSpPr>
          <p:cNvPr id="83" name="제목 2">
            <a:extLst>
              <a:ext uri="{FF2B5EF4-FFF2-40B4-BE49-F238E27FC236}">
                <a16:creationId xmlns:a16="http://schemas.microsoft.com/office/drawing/2014/main" id="{3AD7705A-186A-40DD-86C0-121D8913363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Understanding of target</a:t>
            </a:r>
          </a:p>
        </p:txBody>
      </p:sp>
      <p:sp>
        <p:nvSpPr>
          <p:cNvPr id="119" name="Rectangle 41">
            <a:extLst>
              <a:ext uri="{FF2B5EF4-FFF2-40B4-BE49-F238E27FC236}">
                <a16:creationId xmlns:a16="http://schemas.microsoft.com/office/drawing/2014/main" id="{5EF72908-FDD9-4AAD-A8F1-D612F15B1076}"/>
              </a:ext>
            </a:extLst>
          </p:cNvPr>
          <p:cNvSpPr>
            <a:spLocks noChangeArrowheads="1"/>
          </p:cNvSpPr>
          <p:nvPr/>
        </p:nvSpPr>
        <p:spPr bwMode="auto">
          <a:xfrm>
            <a:off x="539999" y="3476785"/>
            <a:ext cx="3728507"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a:t>
            </a:r>
            <a:r>
              <a:rPr lang="en-US" altLang="ko-KR" sz="1200" b="1">
                <a:solidFill>
                  <a:srgbClr val="00338D"/>
                </a:solidFill>
                <a:latin typeface="Arial" panose="020B0604020202020204" pitchFamily="34" charset="0"/>
                <a:cs typeface="Arial" panose="020B0604020202020204" pitchFamily="34" charset="0"/>
              </a:rPr>
              <a:t> History</a:t>
            </a:r>
            <a:endParaRPr lang="en-US" altLang="ko-KR" sz="1400" b="1">
              <a:solidFill>
                <a:srgbClr val="00338D"/>
              </a:solidFill>
              <a:latin typeface="Arial" panose="020B0604020202020204" pitchFamily="34" charset="0"/>
              <a:cs typeface="Arial" panose="020B0604020202020204" pitchFamily="34" charset="0"/>
            </a:endParaRPr>
          </a:p>
        </p:txBody>
      </p:sp>
      <p:sp>
        <p:nvSpPr>
          <p:cNvPr id="106" name="직사각형 119">
            <a:extLst>
              <a:ext uri="{FF2B5EF4-FFF2-40B4-BE49-F238E27FC236}">
                <a16:creationId xmlns:a16="http://schemas.microsoft.com/office/drawing/2014/main" id="{DBECCAC8-DCD0-4310-B9B2-CF7621F0918A}"/>
              </a:ext>
            </a:extLst>
          </p:cNvPr>
          <p:cNvSpPr/>
          <p:nvPr/>
        </p:nvSpPr>
        <p:spPr bwMode="auto">
          <a:xfrm>
            <a:off x="7764436" y="1256686"/>
            <a:ext cx="1433310"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(’22</a:t>
            </a:r>
            <a:r>
              <a:rPr lang="ko-KR" altLang="en-US" sz="800">
                <a:solidFill>
                  <a:prstClr val="black"/>
                </a:solidFill>
                <a:latin typeface="Arial" panose="020B0604020202020204" pitchFamily="34" charset="0"/>
                <a:ea typeface="+mj-ea"/>
                <a:cs typeface="Arial" panose="020B0604020202020204" pitchFamily="34" charset="0"/>
              </a:rPr>
              <a:t>년 </a:t>
            </a:r>
            <a:r>
              <a:rPr lang="en-US" altLang="ko-KR" sz="800">
                <a:solidFill>
                  <a:prstClr val="black"/>
                </a:solidFill>
                <a:latin typeface="Arial" panose="020B0604020202020204" pitchFamily="34" charset="0"/>
                <a:ea typeface="+mj-ea"/>
                <a:cs typeface="Arial" panose="020B0604020202020204" pitchFamily="34" charset="0"/>
              </a:rPr>
              <a:t>5</a:t>
            </a:r>
            <a:r>
              <a:rPr lang="ko-KR" altLang="en-US" sz="800">
                <a:solidFill>
                  <a:prstClr val="black"/>
                </a:solidFill>
                <a:latin typeface="Arial" panose="020B0604020202020204" pitchFamily="34" charset="0"/>
                <a:ea typeface="+mj-ea"/>
                <a:cs typeface="Arial" panose="020B0604020202020204" pitchFamily="34" charset="0"/>
              </a:rPr>
              <a:t>월 </a:t>
            </a:r>
            <a:r>
              <a:rPr lang="en-US" altLang="ko-KR" sz="800">
                <a:solidFill>
                  <a:prstClr val="black"/>
                </a:solidFill>
                <a:latin typeface="Arial" panose="020B0604020202020204" pitchFamily="34" charset="0"/>
                <a:ea typeface="+mj-ea"/>
                <a:cs typeface="Arial" panose="020B0604020202020204" pitchFamily="34" charset="0"/>
              </a:rPr>
              <a:t>16</a:t>
            </a:r>
            <a:r>
              <a:rPr lang="ko-KR" altLang="en-US" sz="800">
                <a:solidFill>
                  <a:prstClr val="black"/>
                </a:solidFill>
                <a:latin typeface="Arial" panose="020B0604020202020204" pitchFamily="34" charset="0"/>
                <a:ea typeface="+mj-ea"/>
                <a:cs typeface="Arial" panose="020B0604020202020204" pitchFamily="34" charset="0"/>
              </a:rPr>
              <a:t>일 기준</a:t>
            </a:r>
            <a:r>
              <a:rPr lang="en-US" altLang="ko-KR" sz="800">
                <a:solidFill>
                  <a:prstClr val="black"/>
                </a:solidFill>
                <a:latin typeface="Arial" panose="020B0604020202020204" pitchFamily="34" charset="0"/>
                <a:ea typeface="+mj-ea"/>
                <a:cs typeface="Arial" panose="020B0604020202020204" pitchFamily="34" charset="0"/>
              </a:rPr>
              <a:t>)</a:t>
            </a:r>
          </a:p>
          <a:p>
            <a:pPr algn="r" defTabSz="826710">
              <a:buClr>
                <a:srgbClr val="99CC00"/>
              </a:buClr>
              <a:tabLst>
                <a:tab pos="241125" algn="l"/>
              </a:tabLst>
            </a:pPr>
            <a:r>
              <a:rPr lang="en-US" altLang="ko-KR" sz="800">
                <a:solidFill>
                  <a:prstClr val="black"/>
                </a:solidFill>
                <a:latin typeface="Arial" panose="020B0604020202020204" pitchFamily="34" charset="0"/>
                <a:cs typeface="Arial" panose="020B0604020202020204" pitchFamily="34" charset="0"/>
              </a:rPr>
              <a:t>(Source: </a:t>
            </a:r>
            <a:r>
              <a:rPr lang="ko-KR" altLang="en-US" sz="800">
                <a:solidFill>
                  <a:prstClr val="black"/>
                </a:solidFill>
                <a:latin typeface="Arial" panose="020B0604020202020204" pitchFamily="34" charset="0"/>
                <a:cs typeface="Arial" panose="020B0604020202020204" pitchFamily="34" charset="0"/>
              </a:rPr>
              <a:t>조사보고서</a:t>
            </a:r>
            <a:r>
              <a:rPr lang="en-US" altLang="ko-KR" sz="800">
                <a:solidFill>
                  <a:prstClr val="black"/>
                </a:solidFill>
                <a:latin typeface="Arial" panose="020B0604020202020204" pitchFamily="34" charset="0"/>
                <a:cs typeface="Arial" panose="020B0604020202020204" pitchFamily="34" charset="0"/>
              </a:rPr>
              <a:t>)</a:t>
            </a:r>
          </a:p>
        </p:txBody>
      </p:sp>
      <p:sp>
        <p:nvSpPr>
          <p:cNvPr id="108" name="Rectangle 41">
            <a:extLst>
              <a:ext uri="{FF2B5EF4-FFF2-40B4-BE49-F238E27FC236}">
                <a16:creationId xmlns:a16="http://schemas.microsoft.com/office/drawing/2014/main" id="{3F4598C2-A793-4029-9F72-FA63C327E24C}"/>
              </a:ext>
            </a:extLst>
          </p:cNvPr>
          <p:cNvSpPr>
            <a:spLocks noChangeArrowheads="1"/>
          </p:cNvSpPr>
          <p:nvPr/>
        </p:nvSpPr>
        <p:spPr bwMode="auto">
          <a:xfrm>
            <a:off x="4916918" y="3476785"/>
            <a:ext cx="3624289"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a:t>
            </a:r>
            <a:r>
              <a:rPr lang="en-US" altLang="ko-KR" sz="1200" b="1">
                <a:solidFill>
                  <a:srgbClr val="00338D"/>
                </a:solidFill>
                <a:latin typeface="Arial" panose="020B0604020202020204" pitchFamily="34" charset="0"/>
                <a:cs typeface="Arial" panose="020B0604020202020204" pitchFamily="34" charset="0"/>
              </a:rPr>
              <a:t> Organizational Chart</a:t>
            </a:r>
            <a:endParaRPr lang="en-US" altLang="ko-KR" sz="1400" b="1">
              <a:solidFill>
                <a:srgbClr val="00338D"/>
              </a:solidFill>
              <a:latin typeface="Arial" panose="020B0604020202020204" pitchFamily="34" charset="0"/>
              <a:cs typeface="Arial" panose="020B0604020202020204" pitchFamily="34" charset="0"/>
            </a:endParaRPr>
          </a:p>
        </p:txBody>
      </p:sp>
      <p:sp>
        <p:nvSpPr>
          <p:cNvPr id="109" name="직사각형 119">
            <a:extLst>
              <a:ext uri="{FF2B5EF4-FFF2-40B4-BE49-F238E27FC236}">
                <a16:creationId xmlns:a16="http://schemas.microsoft.com/office/drawing/2014/main" id="{E4C8BC00-F54D-4B76-8937-CC808916AF7F}"/>
              </a:ext>
            </a:extLst>
          </p:cNvPr>
          <p:cNvSpPr/>
          <p:nvPr/>
        </p:nvSpPr>
        <p:spPr bwMode="auto">
          <a:xfrm>
            <a:off x="7764436" y="3624586"/>
            <a:ext cx="1433310"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(’22</a:t>
            </a:r>
            <a:r>
              <a:rPr lang="ko-KR" altLang="en-US" sz="800">
                <a:solidFill>
                  <a:prstClr val="black"/>
                </a:solidFill>
                <a:latin typeface="Arial" panose="020B0604020202020204" pitchFamily="34" charset="0"/>
                <a:ea typeface="+mj-ea"/>
                <a:cs typeface="Arial" panose="020B0604020202020204" pitchFamily="34" charset="0"/>
              </a:rPr>
              <a:t>년 </a:t>
            </a:r>
            <a:r>
              <a:rPr lang="en-US" altLang="ko-KR" sz="800">
                <a:solidFill>
                  <a:prstClr val="black"/>
                </a:solidFill>
                <a:latin typeface="Arial" panose="020B0604020202020204" pitchFamily="34" charset="0"/>
                <a:ea typeface="+mj-ea"/>
                <a:cs typeface="Arial" panose="020B0604020202020204" pitchFamily="34" charset="0"/>
              </a:rPr>
              <a:t>5</a:t>
            </a:r>
            <a:r>
              <a:rPr lang="ko-KR" altLang="en-US" sz="800">
                <a:solidFill>
                  <a:prstClr val="black"/>
                </a:solidFill>
                <a:latin typeface="Arial" panose="020B0604020202020204" pitchFamily="34" charset="0"/>
                <a:ea typeface="+mj-ea"/>
                <a:cs typeface="Arial" panose="020B0604020202020204" pitchFamily="34" charset="0"/>
              </a:rPr>
              <a:t>월 </a:t>
            </a:r>
            <a:r>
              <a:rPr lang="en-US" altLang="ko-KR" sz="800">
                <a:solidFill>
                  <a:prstClr val="black"/>
                </a:solidFill>
                <a:latin typeface="Arial" panose="020B0604020202020204" pitchFamily="34" charset="0"/>
                <a:ea typeface="+mj-ea"/>
                <a:cs typeface="Arial" panose="020B0604020202020204" pitchFamily="34" charset="0"/>
              </a:rPr>
              <a:t>16</a:t>
            </a:r>
            <a:r>
              <a:rPr lang="ko-KR" altLang="en-US" sz="800">
                <a:solidFill>
                  <a:prstClr val="black"/>
                </a:solidFill>
                <a:latin typeface="Arial" panose="020B0604020202020204" pitchFamily="34" charset="0"/>
                <a:ea typeface="+mj-ea"/>
                <a:cs typeface="Arial" panose="020B0604020202020204" pitchFamily="34" charset="0"/>
              </a:rPr>
              <a:t>일 기준</a:t>
            </a:r>
            <a:r>
              <a:rPr lang="en-US" altLang="ko-KR" sz="800">
                <a:solidFill>
                  <a:prstClr val="black"/>
                </a:solidFill>
                <a:latin typeface="Arial" panose="020B0604020202020204" pitchFamily="34" charset="0"/>
                <a:ea typeface="+mj-ea"/>
                <a:cs typeface="Arial" panose="020B0604020202020204" pitchFamily="34" charset="0"/>
              </a:rPr>
              <a:t>)</a:t>
            </a:r>
          </a:p>
          <a:p>
            <a:pPr algn="r" defTabSz="826710">
              <a:buClr>
                <a:srgbClr val="99CC00"/>
              </a:buClr>
              <a:tabLst>
                <a:tab pos="241125" algn="l"/>
              </a:tabLst>
            </a:pPr>
            <a:r>
              <a:rPr lang="en-US" altLang="ko-KR" sz="800">
                <a:solidFill>
                  <a:prstClr val="black"/>
                </a:solidFill>
                <a:latin typeface="Arial" panose="020B0604020202020204" pitchFamily="34" charset="0"/>
                <a:cs typeface="Arial" panose="020B0604020202020204" pitchFamily="34" charset="0"/>
              </a:rPr>
              <a:t>(Source: </a:t>
            </a:r>
            <a:r>
              <a:rPr lang="ko-KR" altLang="en-US" sz="800">
                <a:solidFill>
                  <a:prstClr val="black"/>
                </a:solidFill>
                <a:latin typeface="Arial" panose="020B0604020202020204" pitchFamily="34" charset="0"/>
                <a:cs typeface="Arial" panose="020B0604020202020204" pitchFamily="34" charset="0"/>
              </a:rPr>
              <a:t>조사보고서</a:t>
            </a:r>
            <a:r>
              <a:rPr lang="en-US" altLang="ko-KR" sz="800">
                <a:solidFill>
                  <a:prstClr val="black"/>
                </a:solidFill>
                <a:latin typeface="Arial" panose="020B0604020202020204" pitchFamily="34" charset="0"/>
                <a:cs typeface="Arial" panose="020B0604020202020204" pitchFamily="34" charset="0"/>
              </a:rPr>
              <a:t>)</a:t>
            </a:r>
          </a:p>
        </p:txBody>
      </p:sp>
      <p:sp>
        <p:nvSpPr>
          <p:cNvPr id="110" name="모서리가 둥근 직사각형 97">
            <a:extLst>
              <a:ext uri="{FF2B5EF4-FFF2-40B4-BE49-F238E27FC236}">
                <a16:creationId xmlns:a16="http://schemas.microsoft.com/office/drawing/2014/main" id="{3BAACAA5-A380-4E99-B863-AA16ACEFBA84}"/>
              </a:ext>
            </a:extLst>
          </p:cNvPr>
          <p:cNvSpPr/>
          <p:nvPr/>
        </p:nvSpPr>
        <p:spPr>
          <a:xfrm>
            <a:off x="6706735" y="3821545"/>
            <a:ext cx="784800" cy="216000"/>
          </a:xfrm>
          <a:prstGeom prst="roundRect">
            <a:avLst>
              <a:gd name="adj" fmla="val 0"/>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ko-KR" altLang="en-US" sz="700" b="1">
                <a:solidFill>
                  <a:srgbClr val="FFFFFF"/>
                </a:solidFill>
                <a:latin typeface="Arial" panose="020B0604020202020204" pitchFamily="34" charset="0"/>
                <a:ea typeface="+mj-ea"/>
                <a:cs typeface="Arial" panose="020B0604020202020204" pitchFamily="34" charset="0"/>
              </a:rPr>
              <a:t>관리인</a:t>
            </a:r>
            <a:endParaRPr lang="ko-KR" altLang="en-US" sz="700" b="1" baseline="30000">
              <a:solidFill>
                <a:srgbClr val="FFFFFF"/>
              </a:solidFill>
              <a:latin typeface="Arial" panose="020B0604020202020204" pitchFamily="34" charset="0"/>
              <a:ea typeface="+mj-ea"/>
              <a:cs typeface="Arial" panose="020B0604020202020204" pitchFamily="34" charset="0"/>
            </a:endParaRPr>
          </a:p>
        </p:txBody>
      </p:sp>
      <p:sp>
        <p:nvSpPr>
          <p:cNvPr id="112" name="모서리가 둥근 직사각형 97">
            <a:extLst>
              <a:ext uri="{FF2B5EF4-FFF2-40B4-BE49-F238E27FC236}">
                <a16:creationId xmlns:a16="http://schemas.microsoft.com/office/drawing/2014/main" id="{D9FAC037-6818-4AC4-85D0-95BBC11BF964}"/>
              </a:ext>
            </a:extLst>
          </p:cNvPr>
          <p:cNvSpPr/>
          <p:nvPr/>
        </p:nvSpPr>
        <p:spPr>
          <a:xfrm>
            <a:off x="5769858" y="4942876"/>
            <a:ext cx="648000" cy="252000"/>
          </a:xfrm>
          <a:prstGeom prst="roundRect">
            <a:avLst>
              <a:gd name="adj" fmla="val 0"/>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700" b="1">
                <a:solidFill>
                  <a:srgbClr val="FFFFFF"/>
                </a:solidFill>
                <a:latin typeface="Arial" panose="020B0604020202020204" pitchFamily="34" charset="0"/>
                <a:ea typeface="+mj-ea"/>
                <a:cs typeface="Arial" panose="020B0604020202020204" pitchFamily="34" charset="0"/>
              </a:rPr>
              <a:t>영업</a:t>
            </a:r>
            <a:r>
              <a:rPr lang="en-US" altLang="ko-KR" sz="700" b="1">
                <a:solidFill>
                  <a:srgbClr val="FFFFFF"/>
                </a:solidFill>
                <a:latin typeface="Arial" panose="020B0604020202020204" pitchFamily="34" charset="0"/>
                <a:ea typeface="+mj-ea"/>
                <a:cs typeface="Arial" panose="020B0604020202020204" pitchFamily="34" charset="0"/>
              </a:rPr>
              <a:t>2</a:t>
            </a:r>
            <a:r>
              <a:rPr lang="ko-KR" altLang="en-US" sz="700" b="1">
                <a:solidFill>
                  <a:srgbClr val="FFFFFF"/>
                </a:solidFill>
                <a:latin typeface="Arial" panose="020B0604020202020204" pitchFamily="34" charset="0"/>
                <a:ea typeface="+mj-ea"/>
                <a:cs typeface="Arial" panose="020B0604020202020204" pitchFamily="34" charset="0"/>
              </a:rPr>
              <a:t>본부</a:t>
            </a:r>
            <a:br>
              <a:rPr lang="en-US" altLang="ko-KR" sz="700" b="1">
                <a:solidFill>
                  <a:srgbClr val="FFFFFF"/>
                </a:solidFill>
                <a:latin typeface="Arial" panose="020B0604020202020204" pitchFamily="34" charset="0"/>
                <a:ea typeface="+mj-ea"/>
                <a:cs typeface="Arial" panose="020B0604020202020204" pitchFamily="34" charset="0"/>
              </a:rPr>
            </a:br>
            <a:r>
              <a:rPr lang="en-US" altLang="ko-KR" sz="700" b="1">
                <a:solidFill>
                  <a:srgbClr val="FFFFFF"/>
                </a:solidFill>
                <a:latin typeface="Arial" panose="020B0604020202020204" pitchFamily="34" charset="0"/>
                <a:ea typeface="+mj-ea"/>
                <a:cs typeface="Arial" panose="020B0604020202020204" pitchFamily="34" charset="0"/>
              </a:rPr>
              <a:t>(38)</a:t>
            </a:r>
          </a:p>
        </p:txBody>
      </p:sp>
      <p:sp>
        <p:nvSpPr>
          <p:cNvPr id="113" name="모서리가 둥근 직사각형 97">
            <a:extLst>
              <a:ext uri="{FF2B5EF4-FFF2-40B4-BE49-F238E27FC236}">
                <a16:creationId xmlns:a16="http://schemas.microsoft.com/office/drawing/2014/main" id="{001D58D6-E113-4EDF-8A30-354189390E4D}"/>
              </a:ext>
            </a:extLst>
          </p:cNvPr>
          <p:cNvSpPr/>
          <p:nvPr/>
        </p:nvSpPr>
        <p:spPr>
          <a:xfrm>
            <a:off x="6457484" y="4942876"/>
            <a:ext cx="648000" cy="252000"/>
          </a:xfrm>
          <a:prstGeom prst="roundRect">
            <a:avLst>
              <a:gd name="adj" fmla="val 0"/>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700" b="1">
                <a:solidFill>
                  <a:srgbClr val="FFFFFF"/>
                </a:solidFill>
                <a:latin typeface="Arial" panose="020B0604020202020204" pitchFamily="34" charset="0"/>
                <a:ea typeface="+mj-ea"/>
                <a:cs typeface="Arial" panose="020B0604020202020204" pitchFamily="34" charset="0"/>
              </a:rPr>
              <a:t>마케팅본부</a:t>
            </a:r>
            <a:endParaRPr lang="en-US" altLang="ko-KR" sz="700" b="1">
              <a:solidFill>
                <a:srgbClr val="FFFFFF"/>
              </a:solidFill>
              <a:latin typeface="Arial" panose="020B0604020202020204" pitchFamily="34" charset="0"/>
              <a:ea typeface="+mj-ea"/>
              <a:cs typeface="Arial" panose="020B0604020202020204" pitchFamily="34" charset="0"/>
            </a:endParaRPr>
          </a:p>
          <a:p>
            <a:pPr algn="ctr" defTabSz="844083">
              <a:defRPr/>
            </a:pPr>
            <a:r>
              <a:rPr lang="en-US" altLang="ko-KR" sz="700" b="1">
                <a:solidFill>
                  <a:srgbClr val="FFFFFF"/>
                </a:solidFill>
                <a:latin typeface="Arial" panose="020B0604020202020204" pitchFamily="34" charset="0"/>
                <a:ea typeface="+mj-ea"/>
                <a:cs typeface="Arial" panose="020B0604020202020204" pitchFamily="34" charset="0"/>
              </a:rPr>
              <a:t>(9)</a:t>
            </a:r>
          </a:p>
        </p:txBody>
      </p:sp>
      <p:sp>
        <p:nvSpPr>
          <p:cNvPr id="114" name="모서리가 둥근 직사각형 97">
            <a:extLst>
              <a:ext uri="{FF2B5EF4-FFF2-40B4-BE49-F238E27FC236}">
                <a16:creationId xmlns:a16="http://schemas.microsoft.com/office/drawing/2014/main" id="{AD76E9F4-E50E-4B66-A867-F00C717723B5}"/>
              </a:ext>
            </a:extLst>
          </p:cNvPr>
          <p:cNvSpPr/>
          <p:nvPr/>
        </p:nvSpPr>
        <p:spPr>
          <a:xfrm>
            <a:off x="7145110" y="4942876"/>
            <a:ext cx="648000" cy="252000"/>
          </a:xfrm>
          <a:prstGeom prst="roundRect">
            <a:avLst>
              <a:gd name="adj" fmla="val 0"/>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9846" rIns="0" bIns="49846" rtlCol="0" anchor="ctr"/>
          <a:lstStyle/>
          <a:p>
            <a:pPr algn="ctr" defTabSz="844083">
              <a:defRPr/>
            </a:pPr>
            <a:r>
              <a:rPr lang="ko-KR" altLang="en-US" sz="700" b="1">
                <a:solidFill>
                  <a:srgbClr val="FFFFFF"/>
                </a:solidFill>
                <a:latin typeface="Arial" panose="020B0604020202020204" pitchFamily="34" charset="0"/>
                <a:ea typeface="+mj-ea"/>
                <a:cs typeface="Arial" panose="020B0604020202020204" pitchFamily="34" charset="0"/>
              </a:rPr>
              <a:t>생산본부</a:t>
            </a:r>
            <a:endParaRPr lang="en-US" altLang="ko-KR" sz="700" b="1">
              <a:solidFill>
                <a:srgbClr val="FFFFFF"/>
              </a:solidFill>
              <a:latin typeface="Arial" panose="020B0604020202020204" pitchFamily="34" charset="0"/>
              <a:ea typeface="+mj-ea"/>
              <a:cs typeface="Arial" panose="020B0604020202020204" pitchFamily="34" charset="0"/>
            </a:endParaRPr>
          </a:p>
          <a:p>
            <a:pPr algn="ctr" defTabSz="844083">
              <a:defRPr/>
            </a:pPr>
            <a:r>
              <a:rPr lang="en-US" altLang="ko-KR" sz="700" b="1">
                <a:solidFill>
                  <a:srgbClr val="FFFFFF"/>
                </a:solidFill>
                <a:latin typeface="Arial" panose="020B0604020202020204" pitchFamily="34" charset="0"/>
                <a:ea typeface="+mj-ea"/>
                <a:cs typeface="Arial" panose="020B0604020202020204" pitchFamily="34" charset="0"/>
              </a:rPr>
              <a:t>(31)</a:t>
            </a:r>
            <a:endParaRPr lang="ko-KR" altLang="en-US" sz="700" b="1" baseline="30000">
              <a:solidFill>
                <a:srgbClr val="FFFFFF"/>
              </a:solidFill>
              <a:latin typeface="Arial" panose="020B0604020202020204" pitchFamily="34" charset="0"/>
              <a:ea typeface="+mj-ea"/>
              <a:cs typeface="Arial" panose="020B0604020202020204" pitchFamily="34" charset="0"/>
            </a:endParaRPr>
          </a:p>
        </p:txBody>
      </p:sp>
      <p:cxnSp>
        <p:nvCxnSpPr>
          <p:cNvPr id="125" name="꺾인 연결선 151">
            <a:extLst>
              <a:ext uri="{FF2B5EF4-FFF2-40B4-BE49-F238E27FC236}">
                <a16:creationId xmlns:a16="http://schemas.microsoft.com/office/drawing/2014/main" id="{79BAFF62-A190-478D-8161-303E5E54FFF5}"/>
              </a:ext>
            </a:extLst>
          </p:cNvPr>
          <p:cNvCxnSpPr>
            <a:cxnSpLocks/>
          </p:cNvCxnSpPr>
          <p:nvPr/>
        </p:nvCxnSpPr>
        <p:spPr>
          <a:xfrm rot="5400000" flipH="1" flipV="1">
            <a:off x="6437671" y="3918705"/>
            <a:ext cx="12700" cy="2062878"/>
          </a:xfrm>
          <a:prstGeom prst="bentConnector3">
            <a:avLst>
              <a:gd name="adj1" fmla="val 1100000"/>
            </a:avLst>
          </a:prstGeom>
          <a:ln>
            <a:solidFill>
              <a:srgbClr val="483698"/>
            </a:solidFill>
            <a:tailEnd type="none"/>
          </a:ln>
        </p:spPr>
        <p:style>
          <a:lnRef idx="1">
            <a:schemeClr val="accent1"/>
          </a:lnRef>
          <a:fillRef idx="0">
            <a:schemeClr val="accent1"/>
          </a:fillRef>
          <a:effectRef idx="0">
            <a:schemeClr val="accent1"/>
          </a:effectRef>
          <a:fontRef idx="minor">
            <a:schemeClr val="tx1"/>
          </a:fontRef>
        </p:style>
      </p:cxnSp>
      <p:sp>
        <p:nvSpPr>
          <p:cNvPr id="126" name="모서리가 둥근 직사각형 97">
            <a:extLst>
              <a:ext uri="{FF2B5EF4-FFF2-40B4-BE49-F238E27FC236}">
                <a16:creationId xmlns:a16="http://schemas.microsoft.com/office/drawing/2014/main" id="{F33312C2-286E-4EEF-AFB6-BD366B7F801C}"/>
              </a:ext>
            </a:extLst>
          </p:cNvPr>
          <p:cNvSpPr/>
          <p:nvPr/>
        </p:nvSpPr>
        <p:spPr>
          <a:xfrm>
            <a:off x="5082232" y="4942876"/>
            <a:ext cx="648000" cy="252000"/>
          </a:xfrm>
          <a:prstGeom prst="roundRect">
            <a:avLst>
              <a:gd name="adj" fmla="val 0"/>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700" b="1">
                <a:solidFill>
                  <a:srgbClr val="FFFFFF"/>
                </a:solidFill>
                <a:latin typeface="Arial" panose="020B0604020202020204" pitchFamily="34" charset="0"/>
                <a:ea typeface="+mj-ea"/>
                <a:cs typeface="Arial" panose="020B0604020202020204" pitchFamily="34" charset="0"/>
              </a:rPr>
              <a:t>영업</a:t>
            </a:r>
            <a:r>
              <a:rPr lang="en-US" altLang="ko-KR" sz="700" b="1">
                <a:solidFill>
                  <a:srgbClr val="FFFFFF"/>
                </a:solidFill>
                <a:latin typeface="Arial" panose="020B0604020202020204" pitchFamily="34" charset="0"/>
                <a:ea typeface="+mj-ea"/>
                <a:cs typeface="Arial" panose="020B0604020202020204" pitchFamily="34" charset="0"/>
              </a:rPr>
              <a:t>1</a:t>
            </a:r>
            <a:r>
              <a:rPr lang="ko-KR" altLang="en-US" sz="700" b="1">
                <a:solidFill>
                  <a:srgbClr val="FFFFFF"/>
                </a:solidFill>
                <a:latin typeface="Arial" panose="020B0604020202020204" pitchFamily="34" charset="0"/>
                <a:ea typeface="+mj-ea"/>
                <a:cs typeface="Arial" panose="020B0604020202020204" pitchFamily="34" charset="0"/>
              </a:rPr>
              <a:t>본부</a:t>
            </a:r>
            <a:endParaRPr lang="en-US" altLang="ko-KR" sz="700" b="1" baseline="30000">
              <a:solidFill>
                <a:srgbClr val="FFFFFF"/>
              </a:solidFill>
              <a:latin typeface="Arial" panose="020B0604020202020204" pitchFamily="34" charset="0"/>
              <a:ea typeface="+mj-ea"/>
              <a:cs typeface="Arial" panose="020B0604020202020204" pitchFamily="34" charset="0"/>
            </a:endParaRPr>
          </a:p>
          <a:p>
            <a:pPr algn="ctr" defTabSz="844083">
              <a:defRPr/>
            </a:pPr>
            <a:r>
              <a:rPr lang="en-US" altLang="ko-KR" sz="700" b="1">
                <a:solidFill>
                  <a:srgbClr val="FFFFFF"/>
                </a:solidFill>
                <a:latin typeface="Arial" panose="020B0604020202020204" pitchFamily="34" charset="0"/>
                <a:ea typeface="+mj-ea"/>
                <a:cs typeface="Arial" panose="020B0604020202020204" pitchFamily="34" charset="0"/>
              </a:rPr>
              <a:t>(39)</a:t>
            </a:r>
          </a:p>
        </p:txBody>
      </p:sp>
      <p:cxnSp>
        <p:nvCxnSpPr>
          <p:cNvPr id="129" name="꺾인 연결선 151">
            <a:extLst>
              <a:ext uri="{FF2B5EF4-FFF2-40B4-BE49-F238E27FC236}">
                <a16:creationId xmlns:a16="http://schemas.microsoft.com/office/drawing/2014/main" id="{3BA3AE7D-0167-4028-B681-6EF8E9629404}"/>
              </a:ext>
            </a:extLst>
          </p:cNvPr>
          <p:cNvCxnSpPr>
            <a:cxnSpLocks/>
            <a:stCxn id="110" idx="2"/>
          </p:cNvCxnSpPr>
          <p:nvPr/>
        </p:nvCxnSpPr>
        <p:spPr>
          <a:xfrm>
            <a:off x="7099135" y="4037545"/>
            <a:ext cx="0" cy="773037"/>
          </a:xfrm>
          <a:prstGeom prst="straightConnector1">
            <a:avLst/>
          </a:prstGeom>
          <a:ln>
            <a:solidFill>
              <a:srgbClr val="483698"/>
            </a:solidFill>
            <a:tailEnd type="none"/>
          </a:ln>
        </p:spPr>
        <p:style>
          <a:lnRef idx="1">
            <a:schemeClr val="accent1"/>
          </a:lnRef>
          <a:fillRef idx="0">
            <a:schemeClr val="accent1"/>
          </a:fillRef>
          <a:effectRef idx="0">
            <a:schemeClr val="accent1"/>
          </a:effectRef>
          <a:fontRef idx="minor">
            <a:schemeClr val="tx1"/>
          </a:fontRef>
        </p:style>
      </p:cxnSp>
      <p:cxnSp>
        <p:nvCxnSpPr>
          <p:cNvPr id="130" name="꺾인 연결선 151">
            <a:extLst>
              <a:ext uri="{FF2B5EF4-FFF2-40B4-BE49-F238E27FC236}">
                <a16:creationId xmlns:a16="http://schemas.microsoft.com/office/drawing/2014/main" id="{B21AE340-F579-461D-BC22-F188D5315AFB}"/>
              </a:ext>
            </a:extLst>
          </p:cNvPr>
          <p:cNvCxnSpPr>
            <a:cxnSpLocks/>
          </p:cNvCxnSpPr>
          <p:nvPr/>
        </p:nvCxnSpPr>
        <p:spPr>
          <a:xfrm>
            <a:off x="6093858" y="4810582"/>
            <a:ext cx="0" cy="139562"/>
          </a:xfrm>
          <a:prstGeom prst="straightConnector1">
            <a:avLst/>
          </a:prstGeom>
          <a:ln>
            <a:solidFill>
              <a:srgbClr val="483698"/>
            </a:solidFill>
            <a:tailEnd type="none"/>
          </a:ln>
        </p:spPr>
        <p:style>
          <a:lnRef idx="1">
            <a:schemeClr val="accent1"/>
          </a:lnRef>
          <a:fillRef idx="0">
            <a:schemeClr val="accent1"/>
          </a:fillRef>
          <a:effectRef idx="0">
            <a:schemeClr val="accent1"/>
          </a:effectRef>
          <a:fontRef idx="minor">
            <a:schemeClr val="tx1"/>
          </a:fontRef>
        </p:style>
      </p:cxnSp>
      <p:cxnSp>
        <p:nvCxnSpPr>
          <p:cNvPr id="131" name="꺾인 연결선 151">
            <a:extLst>
              <a:ext uri="{FF2B5EF4-FFF2-40B4-BE49-F238E27FC236}">
                <a16:creationId xmlns:a16="http://schemas.microsoft.com/office/drawing/2014/main" id="{A11B9709-4805-49D7-A2E7-62FF77B334BE}"/>
              </a:ext>
            </a:extLst>
          </p:cNvPr>
          <p:cNvCxnSpPr>
            <a:cxnSpLocks/>
          </p:cNvCxnSpPr>
          <p:nvPr/>
        </p:nvCxnSpPr>
        <p:spPr>
          <a:xfrm>
            <a:off x="6781484" y="4814851"/>
            <a:ext cx="0" cy="135293"/>
          </a:xfrm>
          <a:prstGeom prst="straightConnector1">
            <a:avLst/>
          </a:prstGeom>
          <a:ln>
            <a:solidFill>
              <a:srgbClr val="483698"/>
            </a:solidFill>
            <a:tailEnd type="none"/>
          </a:ln>
        </p:spPr>
        <p:style>
          <a:lnRef idx="1">
            <a:schemeClr val="accent1"/>
          </a:lnRef>
          <a:fillRef idx="0">
            <a:schemeClr val="accent1"/>
          </a:fillRef>
          <a:effectRef idx="0">
            <a:schemeClr val="accent1"/>
          </a:effectRef>
          <a:fontRef idx="minor">
            <a:schemeClr val="tx1"/>
          </a:fontRef>
        </p:style>
      </p:cxnSp>
      <p:sp>
        <p:nvSpPr>
          <p:cNvPr id="50" name="제목 2">
            <a:extLst>
              <a:ext uri="{FF2B5EF4-FFF2-40B4-BE49-F238E27FC236}">
                <a16:creationId xmlns:a16="http://schemas.microsoft.com/office/drawing/2014/main" id="{B8C88126-5723-4970-91C6-533D70EB3A9B}"/>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General Information</a:t>
            </a:r>
          </a:p>
        </p:txBody>
      </p:sp>
      <p:sp>
        <p:nvSpPr>
          <p:cNvPr id="52" name="TextBox 51">
            <a:extLst>
              <a:ext uri="{FF2B5EF4-FFF2-40B4-BE49-F238E27FC236}">
                <a16:creationId xmlns:a16="http://schemas.microsoft.com/office/drawing/2014/main" id="{9615184A-CB06-4BB8-A080-EE88D79B2951}"/>
              </a:ext>
            </a:extLst>
          </p:cNvPr>
          <p:cNvSpPr txBox="1"/>
          <p:nvPr/>
        </p:nvSpPr>
        <p:spPr>
          <a:xfrm>
            <a:off x="540000" y="2998610"/>
            <a:ext cx="3824164" cy="461665"/>
          </a:xfrm>
          <a:prstGeom prst="rect">
            <a:avLst/>
          </a:prstGeom>
          <a:noFill/>
        </p:spPr>
        <p:txBody>
          <a:bodyPr wrap="square" lIns="0" tIns="0" rIns="0" bIns="0">
            <a:spAutoFit/>
          </a:bodyPr>
          <a:lstStyle/>
          <a:p>
            <a:r>
              <a:rPr lang="en-US" altLang="ko-KR" sz="600">
                <a:solidFill>
                  <a:srgbClr val="000000"/>
                </a:solidFill>
                <a:latin typeface="Arial" panose="020B0604020202020204" pitchFamily="34" charset="0"/>
                <a:ea typeface="맑은 고딕"/>
                <a:cs typeface="Arial" panose="020B0604020202020204" pitchFamily="34" charset="0"/>
              </a:rPr>
              <a:t>Note 1: 2021</a:t>
            </a:r>
            <a:r>
              <a:rPr lang="ko-KR" altLang="en-US" sz="600">
                <a:solidFill>
                  <a:srgbClr val="000000"/>
                </a:solidFill>
                <a:latin typeface="Arial" panose="020B0604020202020204" pitchFamily="34" charset="0"/>
                <a:ea typeface="맑은 고딕"/>
                <a:cs typeface="Arial" panose="020B0604020202020204" pitchFamily="34" charset="0"/>
              </a:rPr>
              <a:t>년 </a:t>
            </a:r>
            <a:r>
              <a:rPr lang="en-US" altLang="ko-KR" sz="600">
                <a:solidFill>
                  <a:srgbClr val="000000"/>
                </a:solidFill>
                <a:latin typeface="Arial" panose="020B0604020202020204" pitchFamily="34" charset="0"/>
                <a:ea typeface="맑은 고딕"/>
                <a:cs typeface="Arial" panose="020B0604020202020204" pitchFamily="34" charset="0"/>
              </a:rPr>
              <a:t>4</a:t>
            </a:r>
            <a:r>
              <a:rPr lang="ko-KR" altLang="en-US" sz="600">
                <a:solidFill>
                  <a:srgbClr val="000000"/>
                </a:solidFill>
                <a:latin typeface="Arial" panose="020B0604020202020204" pitchFamily="34" charset="0"/>
                <a:ea typeface="맑은 고딕"/>
                <a:cs typeface="Arial" panose="020B0604020202020204" pitchFamily="34" charset="0"/>
              </a:rPr>
              <a:t>월 대표이사 사임 및 공동대표집행임원이 선임되었으며</a:t>
            </a:r>
            <a:r>
              <a:rPr lang="en-US" altLang="ko-KR" sz="600">
                <a:solidFill>
                  <a:srgbClr val="000000"/>
                </a:solidFill>
                <a:latin typeface="Arial" panose="020B0604020202020204" pitchFamily="34" charset="0"/>
                <a:ea typeface="맑은 고딕"/>
                <a:cs typeface="Arial" panose="020B0604020202020204" pitchFamily="34" charset="0"/>
              </a:rPr>
              <a:t>, 2022</a:t>
            </a:r>
            <a:r>
              <a:rPr lang="ko-KR" altLang="en-US" sz="600">
                <a:solidFill>
                  <a:srgbClr val="000000"/>
                </a:solidFill>
                <a:latin typeface="Arial" panose="020B0604020202020204" pitchFamily="34" charset="0"/>
                <a:ea typeface="맑은 고딕"/>
                <a:cs typeface="Arial" panose="020B0604020202020204" pitchFamily="34" charset="0"/>
              </a:rPr>
              <a:t>년 </a:t>
            </a:r>
            <a:r>
              <a:rPr lang="en-US" altLang="ko-KR" sz="600">
                <a:solidFill>
                  <a:srgbClr val="000000"/>
                </a:solidFill>
                <a:latin typeface="Arial" panose="020B0604020202020204" pitchFamily="34" charset="0"/>
                <a:ea typeface="맑은 고딕"/>
                <a:cs typeface="Arial" panose="020B0604020202020204" pitchFamily="34" charset="0"/>
              </a:rPr>
              <a:t>3</a:t>
            </a:r>
            <a:r>
              <a:rPr lang="ko-KR" altLang="en-US" sz="600">
                <a:solidFill>
                  <a:srgbClr val="000000"/>
                </a:solidFill>
                <a:latin typeface="Arial" panose="020B0604020202020204" pitchFamily="34" charset="0"/>
                <a:ea typeface="맑은 고딕"/>
                <a:cs typeface="Arial" panose="020B0604020202020204" pitchFamily="34" charset="0"/>
              </a:rPr>
              <a:t>월 현재 대표집행임원이 선임되었음</a:t>
            </a:r>
            <a:endParaRPr lang="en-US" altLang="ko-KR" sz="600">
              <a:solidFill>
                <a:srgbClr val="000000"/>
              </a:solidFill>
              <a:latin typeface="Arial" panose="020B0604020202020204" pitchFamily="34" charset="0"/>
              <a:ea typeface="맑은 고딕"/>
              <a:cs typeface="Arial" panose="020B0604020202020204" pitchFamily="34" charset="0"/>
            </a:endParaRPr>
          </a:p>
          <a:p>
            <a:r>
              <a:rPr lang="en-US" altLang="ko-KR" sz="600">
                <a:solidFill>
                  <a:srgbClr val="000000"/>
                </a:solidFill>
                <a:latin typeface="Arial" panose="020B0604020202020204" pitchFamily="34" charset="0"/>
                <a:ea typeface="맑은 고딕"/>
                <a:cs typeface="Arial" panose="020B0604020202020204" pitchFamily="34" charset="0"/>
              </a:rPr>
              <a:t>Note</a:t>
            </a:r>
            <a:r>
              <a:rPr lang="ko-KR" altLang="en-US" sz="600">
                <a:solidFill>
                  <a:srgbClr val="000000"/>
                </a:solidFill>
                <a:latin typeface="Arial" panose="020B0604020202020204" pitchFamily="34" charset="0"/>
                <a:ea typeface="맑은 고딕"/>
                <a:cs typeface="Arial" panose="020B0604020202020204" pitchFamily="34" charset="0"/>
              </a:rPr>
              <a:t> </a:t>
            </a:r>
            <a:r>
              <a:rPr lang="en-US" altLang="ko-KR" sz="600">
                <a:solidFill>
                  <a:srgbClr val="000000"/>
                </a:solidFill>
                <a:latin typeface="Arial" panose="020B0604020202020204" pitchFamily="34" charset="0"/>
                <a:ea typeface="맑은 고딕"/>
                <a:cs typeface="Arial" panose="020B0604020202020204" pitchFamily="34" charset="0"/>
              </a:rPr>
              <a:t>2:</a:t>
            </a:r>
            <a:r>
              <a:rPr lang="ko-KR" altLang="en-US" sz="600">
                <a:solidFill>
                  <a:srgbClr val="000000"/>
                </a:solidFill>
                <a:latin typeface="Arial" panose="020B0604020202020204" pitchFamily="34" charset="0"/>
                <a:ea typeface="맑은 고딕"/>
                <a:cs typeface="Arial" panose="020B0604020202020204" pitchFamily="34" charset="0"/>
              </a:rPr>
              <a:t> 법인등기부등본 상 본사이며</a:t>
            </a:r>
            <a:r>
              <a:rPr lang="en-US" altLang="ko-KR" sz="600">
                <a:solidFill>
                  <a:srgbClr val="000000"/>
                </a:solidFill>
                <a:latin typeface="Arial" panose="020B0604020202020204" pitchFamily="34" charset="0"/>
                <a:ea typeface="맑은 고딕"/>
                <a:cs typeface="Arial" panose="020B0604020202020204" pitchFamily="34" charset="0"/>
              </a:rPr>
              <a:t>, </a:t>
            </a:r>
            <a:r>
              <a:rPr lang="ko-KR" altLang="en-US" sz="600">
                <a:solidFill>
                  <a:srgbClr val="000000"/>
                </a:solidFill>
                <a:latin typeface="Arial" panose="020B0604020202020204" pitchFamily="34" charset="0"/>
                <a:ea typeface="맑은 고딕"/>
                <a:cs typeface="Arial" panose="020B0604020202020204" pitchFamily="34" charset="0"/>
              </a:rPr>
              <a:t>현재 경영본부가 있는 서울시 성동구 성수동 </a:t>
            </a:r>
            <a:r>
              <a:rPr lang="en-US" altLang="ko-KR" sz="600">
                <a:solidFill>
                  <a:srgbClr val="000000"/>
                </a:solidFill>
                <a:latin typeface="Arial" panose="020B0604020202020204" pitchFamily="34" charset="0"/>
                <a:ea typeface="맑은 고딕"/>
                <a:cs typeface="Arial" panose="020B0604020202020204" pitchFamily="34" charset="0"/>
              </a:rPr>
              <a:t>2</a:t>
            </a:r>
            <a:r>
              <a:rPr lang="ko-KR" altLang="en-US" sz="600">
                <a:solidFill>
                  <a:srgbClr val="000000"/>
                </a:solidFill>
                <a:latin typeface="Arial" panose="020B0604020202020204" pitchFamily="34" charset="0"/>
                <a:ea typeface="맑은 고딕"/>
                <a:cs typeface="Arial" panose="020B0604020202020204" pitchFamily="34" charset="0"/>
              </a:rPr>
              <a:t>가 성수 </a:t>
            </a:r>
            <a:r>
              <a:rPr lang="en-US" altLang="ko-KR" sz="600">
                <a:solidFill>
                  <a:srgbClr val="000000"/>
                </a:solidFill>
                <a:latin typeface="Arial" panose="020B0604020202020204" pitchFamily="34" charset="0"/>
                <a:ea typeface="맑은 고딕"/>
                <a:cs typeface="Arial" panose="020B0604020202020204" pitchFamily="34" charset="0"/>
              </a:rPr>
              <a:t>SKV1 </a:t>
            </a:r>
            <a:r>
              <a:rPr lang="ko-KR" altLang="en-US" sz="600">
                <a:solidFill>
                  <a:srgbClr val="000000"/>
                </a:solidFill>
                <a:latin typeface="Arial" panose="020B0604020202020204" pitchFamily="34" charset="0"/>
                <a:ea typeface="맑은 고딕"/>
                <a:cs typeface="Arial" panose="020B0604020202020204" pitchFamily="34" charset="0"/>
              </a:rPr>
              <a:t>센터 </a:t>
            </a:r>
            <a:r>
              <a:rPr lang="en-US" altLang="ko-KR" sz="600">
                <a:solidFill>
                  <a:srgbClr val="000000"/>
                </a:solidFill>
                <a:latin typeface="Arial" panose="020B0604020202020204" pitchFamily="34" charset="0"/>
                <a:ea typeface="맑은 고딕"/>
                <a:cs typeface="Arial" panose="020B0604020202020204" pitchFamily="34" charset="0"/>
              </a:rPr>
              <a:t>1</a:t>
            </a:r>
            <a:r>
              <a:rPr lang="ko-KR" altLang="en-US" sz="600">
                <a:solidFill>
                  <a:srgbClr val="000000"/>
                </a:solidFill>
                <a:latin typeface="Arial" panose="020B0604020202020204" pitchFamily="34" charset="0"/>
                <a:ea typeface="맑은 고딕"/>
                <a:cs typeface="Arial" panose="020B0604020202020204" pitchFamily="34" charset="0"/>
              </a:rPr>
              <a:t>동 </a:t>
            </a:r>
            <a:r>
              <a:rPr lang="en-US" altLang="ko-KR" sz="600">
                <a:solidFill>
                  <a:srgbClr val="000000"/>
                </a:solidFill>
                <a:latin typeface="Arial" panose="020B0604020202020204" pitchFamily="34" charset="0"/>
                <a:ea typeface="맑은 고딕"/>
                <a:cs typeface="Arial" panose="020B0604020202020204" pitchFamily="34" charset="0"/>
              </a:rPr>
              <a:t>15</a:t>
            </a:r>
            <a:r>
              <a:rPr lang="ko-KR" altLang="en-US" sz="600">
                <a:solidFill>
                  <a:srgbClr val="000000"/>
                </a:solidFill>
                <a:latin typeface="Arial" panose="020B0604020202020204" pitchFamily="34" charset="0"/>
                <a:ea typeface="맑은 고딕"/>
                <a:cs typeface="Arial" panose="020B0604020202020204" pitchFamily="34" charset="0"/>
              </a:rPr>
              <a:t>층이 실질적인 본사에 해당함</a:t>
            </a:r>
            <a:endParaRPr lang="en-US" altLang="ko-KR" sz="600">
              <a:solidFill>
                <a:srgbClr val="000000"/>
              </a:solidFill>
              <a:latin typeface="Arial" panose="020B0604020202020204" pitchFamily="34" charset="0"/>
              <a:ea typeface="맑은 고딕"/>
              <a:cs typeface="Arial" panose="020B0604020202020204" pitchFamily="34" charset="0"/>
            </a:endParaRPr>
          </a:p>
          <a:p>
            <a:r>
              <a:rPr lang="en-US" altLang="ko-KR" sz="600">
                <a:solidFill>
                  <a:srgbClr val="000000"/>
                </a:solidFill>
                <a:latin typeface="Arial" panose="020B0604020202020204" pitchFamily="34" charset="0"/>
                <a:ea typeface="맑은 고딕"/>
                <a:cs typeface="Arial" panose="020B0604020202020204" pitchFamily="34" charset="0"/>
              </a:rPr>
              <a:t>Note</a:t>
            </a:r>
            <a:r>
              <a:rPr lang="ko-KR" altLang="en-US" sz="600">
                <a:solidFill>
                  <a:srgbClr val="000000"/>
                </a:solidFill>
                <a:latin typeface="Arial" panose="020B0604020202020204" pitchFamily="34" charset="0"/>
                <a:ea typeface="맑은 고딕"/>
                <a:cs typeface="Arial" panose="020B0604020202020204" pitchFamily="34" charset="0"/>
              </a:rPr>
              <a:t> </a:t>
            </a:r>
            <a:r>
              <a:rPr lang="en-US" altLang="ko-KR" sz="600">
                <a:solidFill>
                  <a:srgbClr val="000000"/>
                </a:solidFill>
                <a:latin typeface="Arial" panose="020B0604020202020204" pitchFamily="34" charset="0"/>
                <a:ea typeface="맑은 고딕"/>
                <a:cs typeface="Arial" panose="020B0604020202020204" pitchFamily="34" charset="0"/>
              </a:rPr>
              <a:t>3:</a:t>
            </a:r>
            <a:r>
              <a:rPr lang="ko-KR" altLang="en-US" sz="600">
                <a:solidFill>
                  <a:srgbClr val="000000"/>
                </a:solidFill>
                <a:latin typeface="Arial" panose="020B0604020202020204" pitchFamily="34" charset="0"/>
                <a:ea typeface="맑은 고딕"/>
                <a:cs typeface="Arial" panose="020B0604020202020204" pitchFamily="34" charset="0"/>
              </a:rPr>
              <a:t> 조사보고서 상 조직 현황 기준임</a:t>
            </a:r>
            <a:endParaRPr lang="en-US" altLang="ko-KR" sz="600">
              <a:solidFill>
                <a:srgbClr val="000000"/>
              </a:solidFill>
              <a:latin typeface="Arial" panose="020B0604020202020204" pitchFamily="34" charset="0"/>
              <a:ea typeface="맑은 고딕"/>
              <a:cs typeface="Arial" panose="020B0604020202020204" pitchFamily="34" charset="0"/>
            </a:endParaRPr>
          </a:p>
        </p:txBody>
      </p:sp>
      <p:sp>
        <p:nvSpPr>
          <p:cNvPr id="65" name="모서리가 둥근 직사각형 97">
            <a:extLst>
              <a:ext uri="{FF2B5EF4-FFF2-40B4-BE49-F238E27FC236}">
                <a16:creationId xmlns:a16="http://schemas.microsoft.com/office/drawing/2014/main" id="{37935B9C-AECB-46C9-9E90-05413D48A48E}"/>
              </a:ext>
            </a:extLst>
          </p:cNvPr>
          <p:cNvSpPr/>
          <p:nvPr/>
        </p:nvSpPr>
        <p:spPr>
          <a:xfrm>
            <a:off x="6706518" y="4165228"/>
            <a:ext cx="785234" cy="216000"/>
          </a:xfrm>
          <a:prstGeom prst="roundRect">
            <a:avLst>
              <a:gd name="adj" fmla="val 0"/>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ko-KR" altLang="en-US" sz="700" b="1">
                <a:solidFill>
                  <a:srgbClr val="FFFFFF"/>
                </a:solidFill>
                <a:latin typeface="Arial" panose="020B0604020202020204" pitchFamily="34" charset="0"/>
                <a:ea typeface="+mj-ea"/>
                <a:cs typeface="Arial" panose="020B0604020202020204" pitchFamily="34" charset="0"/>
              </a:rPr>
              <a:t>이사회</a:t>
            </a:r>
            <a:endParaRPr lang="ko-KR" altLang="en-US" sz="700" b="1" baseline="30000">
              <a:solidFill>
                <a:srgbClr val="FFFFFF"/>
              </a:solidFill>
              <a:latin typeface="Arial" panose="020B0604020202020204" pitchFamily="34" charset="0"/>
              <a:ea typeface="+mj-ea"/>
              <a:cs typeface="Arial" panose="020B0604020202020204" pitchFamily="34" charset="0"/>
            </a:endParaRPr>
          </a:p>
        </p:txBody>
      </p:sp>
      <p:sp>
        <p:nvSpPr>
          <p:cNvPr id="39" name="직사각형 119">
            <a:extLst>
              <a:ext uri="{FF2B5EF4-FFF2-40B4-BE49-F238E27FC236}">
                <a16:creationId xmlns:a16="http://schemas.microsoft.com/office/drawing/2014/main" id="{ECA08759-2BF6-47FE-AFB2-5360EA65278A}"/>
              </a:ext>
            </a:extLst>
          </p:cNvPr>
          <p:cNvSpPr/>
          <p:nvPr/>
        </p:nvSpPr>
        <p:spPr bwMode="auto">
          <a:xfrm>
            <a:off x="2138296" y="3624586"/>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 DART)</a:t>
            </a:r>
          </a:p>
        </p:txBody>
      </p:sp>
      <p:graphicFrame>
        <p:nvGraphicFramePr>
          <p:cNvPr id="4" name="표 3">
            <a:extLst>
              <a:ext uri="{FF2B5EF4-FFF2-40B4-BE49-F238E27FC236}">
                <a16:creationId xmlns:a16="http://schemas.microsoft.com/office/drawing/2014/main" id="{5E107C4B-DF94-4C84-B85E-6077FD3B5447}"/>
              </a:ext>
            </a:extLst>
          </p:cNvPr>
          <p:cNvGraphicFramePr>
            <a:graphicFrameLocks noGrp="1"/>
          </p:cNvGraphicFramePr>
          <p:nvPr>
            <p:extLst>
              <p:ext uri="{D42A27DB-BD31-4B8C-83A1-F6EECF244321}">
                <p14:modId xmlns:p14="http://schemas.microsoft.com/office/powerpoint/2010/main" val="2075426668"/>
              </p:ext>
            </p:extLst>
          </p:nvPr>
        </p:nvGraphicFramePr>
        <p:xfrm>
          <a:off x="539999" y="3821545"/>
          <a:ext cx="3824164" cy="2331720"/>
        </p:xfrm>
        <a:graphic>
          <a:graphicData uri="http://schemas.openxmlformats.org/drawingml/2006/table">
            <a:tbl>
              <a:tblPr/>
              <a:tblGrid>
                <a:gridCol w="841761">
                  <a:extLst>
                    <a:ext uri="{9D8B030D-6E8A-4147-A177-3AD203B41FA5}">
                      <a16:colId xmlns:a16="http://schemas.microsoft.com/office/drawing/2014/main" val="3913098539"/>
                    </a:ext>
                  </a:extLst>
                </a:gridCol>
                <a:gridCol w="2982403">
                  <a:extLst>
                    <a:ext uri="{9D8B030D-6E8A-4147-A177-3AD203B41FA5}">
                      <a16:colId xmlns:a16="http://schemas.microsoft.com/office/drawing/2014/main" val="553143890"/>
                    </a:ext>
                  </a:extLst>
                </a:gridCol>
              </a:tblGrid>
              <a:tr h="116696">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내용</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455666613"/>
                  </a:ext>
                </a:extLst>
              </a:tr>
              <a:tr h="116863">
                <a:tc>
                  <a:txBody>
                    <a:bodyPr/>
                    <a:lstStyle/>
                    <a:p>
                      <a:pPr algn="ctr" rtl="0" fontAlgn="ctr"/>
                      <a:r>
                        <a:rPr lang="en-US" sz="900" b="1" i="0" u="none" strike="noStrike">
                          <a:solidFill>
                            <a:srgbClr val="000000"/>
                          </a:solidFill>
                          <a:effectLst/>
                          <a:latin typeface="Arial" panose="020B0604020202020204" pitchFamily="34" charset="0"/>
                          <a:ea typeface="맑은 고딕" panose="020B0503020000020004" pitchFamily="50" charset="-127"/>
                        </a:rPr>
                        <a:t>1993.05.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err="1">
                          <a:solidFill>
                            <a:srgbClr val="000000"/>
                          </a:solidFill>
                          <a:effectLst/>
                          <a:latin typeface="Arial" panose="020B0604020202020204" pitchFamily="34" charset="0"/>
                          <a:ea typeface="맑은 고딕" panose="020B0503020000020004" pitchFamily="50" charset="-127"/>
                        </a:rPr>
                        <a:t>좋은사람들</a:t>
                      </a:r>
                      <a:r>
                        <a:rPr lang="ko-KR" altLang="en-US" sz="900" b="0" i="0" u="none" strike="noStrike">
                          <a:solidFill>
                            <a:srgbClr val="000000"/>
                          </a:solidFill>
                          <a:effectLst/>
                          <a:latin typeface="Arial" panose="020B0604020202020204" pitchFamily="34" charset="0"/>
                          <a:ea typeface="맑은 고딕" panose="020B0503020000020004" pitchFamily="50" charset="-127"/>
                        </a:rPr>
                        <a:t> 법인설립</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005387414"/>
                  </a:ext>
                </a:extLst>
              </a:tr>
              <a:tr h="233392">
                <a:tc>
                  <a:txBody>
                    <a:bodyPr/>
                    <a:lstStyle/>
                    <a:p>
                      <a:pPr algn="ctr" rtl="0" fontAlgn="ctr"/>
                      <a:r>
                        <a:rPr lang="en-US" sz="900" b="1" i="0" u="none" strike="noStrike">
                          <a:solidFill>
                            <a:srgbClr val="000000"/>
                          </a:solidFill>
                          <a:effectLst/>
                          <a:latin typeface="Arial" panose="020B0604020202020204" pitchFamily="34" charset="0"/>
                          <a:ea typeface="맑은 고딕" panose="020B0503020000020004" pitchFamily="50" charset="-127"/>
                        </a:rPr>
                        <a:t>1995.02.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감각내의 “</a:t>
                      </a:r>
                      <a:r>
                        <a:rPr lang="en-US" altLang="ko-KR" sz="900" b="0" i="0" u="none" strike="noStrike">
                          <a:solidFill>
                            <a:srgbClr val="000000"/>
                          </a:solidFill>
                          <a:effectLst/>
                          <a:latin typeface="Arial" panose="020B0604020202020204" pitchFamily="34" charset="0"/>
                          <a:ea typeface="맑은 고딕" panose="020B0503020000020004" pitchFamily="50" charset="-127"/>
                        </a:rPr>
                        <a:t>BODYGUARD” </a:t>
                      </a:r>
                      <a:r>
                        <a:rPr lang="ko-KR" altLang="en-US" sz="900" b="0" i="0" u="none" strike="noStrike">
                          <a:solidFill>
                            <a:srgbClr val="000000"/>
                          </a:solidFill>
                          <a:effectLst/>
                          <a:latin typeface="Arial" panose="020B0604020202020204" pitchFamily="34" charset="0"/>
                          <a:ea typeface="맑은 고딕" panose="020B0503020000020004" pitchFamily="50" charset="-127"/>
                        </a:rPr>
                        <a:t>런칭 및 국내 최초 속옷 패션쇼 개최</a:t>
                      </a: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Arial" panose="020B0604020202020204" pitchFamily="34" charset="0"/>
                          <a:ea typeface="맑은 고딕" panose="020B0503020000020004" pitchFamily="50" charset="-127"/>
                        </a:rPr>
                        <a:t>전주 공장 </a:t>
                      </a:r>
                      <a:r>
                        <a:rPr lang="en-US" altLang="ko-KR" sz="900" b="0" i="0" u="none" strike="noStrike">
                          <a:solidFill>
                            <a:srgbClr val="000000"/>
                          </a:solidFill>
                          <a:effectLst/>
                          <a:latin typeface="Arial" panose="020B0604020202020204" pitchFamily="34" charset="0"/>
                          <a:ea typeface="맑은 고딕" panose="020B0503020000020004" pitchFamily="50" charset="-127"/>
                        </a:rPr>
                        <a:t>CAD </a:t>
                      </a:r>
                      <a:r>
                        <a:rPr lang="ko-KR" altLang="en-US" sz="900" b="0" i="0" u="none" strike="noStrike">
                          <a:solidFill>
                            <a:srgbClr val="000000"/>
                          </a:solidFill>
                          <a:effectLst/>
                          <a:latin typeface="Arial" panose="020B0604020202020204" pitchFamily="34" charset="0"/>
                          <a:ea typeface="맑은 고딕" panose="020B0503020000020004" pitchFamily="50" charset="-127"/>
                        </a:rPr>
                        <a:t>및 </a:t>
                      </a:r>
                      <a:r>
                        <a:rPr lang="en-US" altLang="ko-KR" sz="900" b="0" i="0" u="none" strike="noStrike">
                          <a:solidFill>
                            <a:srgbClr val="000000"/>
                          </a:solidFill>
                          <a:effectLst/>
                          <a:latin typeface="Arial" panose="020B0604020202020204" pitchFamily="34" charset="0"/>
                          <a:ea typeface="맑은 고딕" panose="020B0503020000020004" pitchFamily="50" charset="-127"/>
                        </a:rPr>
                        <a:t>CAD SYSTEM </a:t>
                      </a:r>
                      <a:r>
                        <a:rPr lang="ko-KR" altLang="en-US" sz="900" b="0" i="0" u="none" strike="noStrike">
                          <a:solidFill>
                            <a:srgbClr val="000000"/>
                          </a:solidFill>
                          <a:effectLst/>
                          <a:latin typeface="Arial" panose="020B0604020202020204" pitchFamily="34" charset="0"/>
                          <a:ea typeface="맑은 고딕" panose="020B0503020000020004" pitchFamily="50" charset="-127"/>
                        </a:rPr>
                        <a:t>도입</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103051273"/>
                  </a:ext>
                </a:extLst>
              </a:tr>
              <a:tr h="116863">
                <a:tc>
                  <a:txBody>
                    <a:bodyPr/>
                    <a:lstStyle/>
                    <a:p>
                      <a:pPr algn="ctr" rtl="0" fontAlgn="ctr"/>
                      <a:r>
                        <a:rPr lang="en-US" sz="900" b="1" i="0" u="none" strike="noStrike">
                          <a:solidFill>
                            <a:srgbClr val="000000"/>
                          </a:solidFill>
                          <a:effectLst/>
                          <a:latin typeface="Arial" panose="020B0604020202020204" pitchFamily="34" charset="0"/>
                          <a:ea typeface="맑은 고딕" panose="020B0503020000020004" pitchFamily="50" charset="-127"/>
                        </a:rPr>
                        <a:t>1997.11.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err="1">
                          <a:solidFill>
                            <a:srgbClr val="000000"/>
                          </a:solidFill>
                          <a:effectLst/>
                          <a:latin typeface="Arial" panose="020B0604020202020204" pitchFamily="34" charset="0"/>
                          <a:ea typeface="맑은 고딕" panose="020B0503020000020004" pitchFamily="50" charset="-127"/>
                        </a:rPr>
                        <a:t>코스닥장외시장</a:t>
                      </a:r>
                      <a:r>
                        <a:rPr lang="ko-KR" altLang="en-US" sz="900" b="0" i="0" u="none" strike="noStrike">
                          <a:solidFill>
                            <a:srgbClr val="000000"/>
                          </a:solidFill>
                          <a:effectLst/>
                          <a:latin typeface="Arial" panose="020B0604020202020204" pitchFamily="34" charset="0"/>
                          <a:ea typeface="맑은 고딕" panose="020B0503020000020004" pitchFamily="50" charset="-127"/>
                        </a:rPr>
                        <a:t> 등록</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153912144"/>
                  </a:ext>
                </a:extLst>
              </a:tr>
              <a:tr h="116863">
                <a:tc>
                  <a:txBody>
                    <a:bodyPr/>
                    <a:lstStyle/>
                    <a:p>
                      <a:pPr algn="ctr" rtl="0" fontAlgn="ctr"/>
                      <a:r>
                        <a:rPr lang="en-US" sz="900" b="1" i="0" u="none" strike="noStrike">
                          <a:solidFill>
                            <a:srgbClr val="000000"/>
                          </a:solidFill>
                          <a:effectLst/>
                          <a:latin typeface="Arial" panose="020B0604020202020204" pitchFamily="34" charset="0"/>
                          <a:ea typeface="맑은 고딕" panose="020B0503020000020004" pitchFamily="50" charset="-127"/>
                        </a:rPr>
                        <a:t>1999.07.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파주 종합물류센터 개소</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519824351"/>
                  </a:ext>
                </a:extLst>
              </a:tr>
              <a:tr h="116863">
                <a:tc>
                  <a:txBody>
                    <a:bodyPr/>
                    <a:lstStyle/>
                    <a:p>
                      <a:pPr algn="ctr" rtl="0" fontAlgn="ctr"/>
                      <a:r>
                        <a:rPr lang="en-US" sz="900" b="1" i="0" u="none" strike="noStrike">
                          <a:solidFill>
                            <a:srgbClr val="000000"/>
                          </a:solidFill>
                          <a:effectLst/>
                          <a:latin typeface="Arial" panose="020B0604020202020204" pitchFamily="34" charset="0"/>
                          <a:ea typeface="맑은 고딕" panose="020B0503020000020004" pitchFamily="50" charset="-127"/>
                        </a:rPr>
                        <a:t>2004.02.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a:t>
                      </a:r>
                      <a:r>
                        <a:rPr lang="en-US" altLang="ko-KR" sz="900" b="0" i="0" u="none" strike="noStrike">
                          <a:solidFill>
                            <a:srgbClr val="000000"/>
                          </a:solidFill>
                          <a:effectLst/>
                          <a:latin typeface="Arial" panose="020B0604020202020204" pitchFamily="34" charset="0"/>
                          <a:ea typeface="맑은 고딕" panose="020B0503020000020004" pitchFamily="50" charset="-127"/>
                        </a:rPr>
                        <a:t>YES” </a:t>
                      </a:r>
                      <a:r>
                        <a:rPr lang="ko-KR" altLang="en-US" sz="900" b="0" i="0" u="none" strike="noStrike">
                          <a:solidFill>
                            <a:srgbClr val="000000"/>
                          </a:solidFill>
                          <a:effectLst/>
                          <a:latin typeface="Arial" panose="020B0604020202020204" pitchFamily="34" charset="0"/>
                          <a:ea typeface="맑은 고딕" panose="020B0503020000020004" pitchFamily="50" charset="-127"/>
                        </a:rPr>
                        <a:t>브랜드 런칭</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690806379"/>
                  </a:ext>
                </a:extLst>
              </a:tr>
              <a:tr h="116863">
                <a:tc>
                  <a:txBody>
                    <a:bodyPr/>
                    <a:lstStyle/>
                    <a:p>
                      <a:pPr algn="ctr" rtl="0" fontAlgn="ctr"/>
                      <a:r>
                        <a:rPr lang="en-US" sz="900" b="1" i="0" u="none" strike="noStrike">
                          <a:solidFill>
                            <a:srgbClr val="000000"/>
                          </a:solidFill>
                          <a:effectLst/>
                          <a:latin typeface="Arial" panose="020B0604020202020204" pitchFamily="34" charset="0"/>
                          <a:ea typeface="맑은 고딕" panose="020B0503020000020004" pitchFamily="50" charset="-127"/>
                        </a:rPr>
                        <a:t>2005.08.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err="1">
                          <a:solidFill>
                            <a:srgbClr val="000000"/>
                          </a:solidFill>
                          <a:effectLst/>
                          <a:latin typeface="Arial" panose="020B0604020202020204" pitchFamily="34" charset="0"/>
                          <a:ea typeface="맑은 고딕" panose="020B0503020000020004" pitchFamily="50" charset="-127"/>
                        </a:rPr>
                        <a:t>섹시쿠키</a:t>
                      </a:r>
                      <a:r>
                        <a:rPr lang="ko-KR" altLang="en-US" sz="900" b="0" i="0" u="none" strike="noStrike">
                          <a:solidFill>
                            <a:srgbClr val="000000"/>
                          </a:solidFill>
                          <a:effectLst/>
                          <a:latin typeface="Arial" panose="020B0604020202020204" pitchFamily="34" charset="0"/>
                          <a:ea typeface="맑은 고딕" panose="020B0503020000020004" pitchFamily="50" charset="-127"/>
                        </a:rPr>
                        <a:t>” 브랜드 런칭</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697024742"/>
                  </a:ext>
                </a:extLst>
              </a:tr>
              <a:tr h="116863">
                <a:tc>
                  <a:txBody>
                    <a:bodyPr/>
                    <a:lstStyle/>
                    <a:p>
                      <a:pPr algn="ctr" rtl="0" fontAlgn="ctr"/>
                      <a:r>
                        <a:rPr lang="en-US" sz="900" b="1" i="0" u="none" strike="noStrike">
                          <a:solidFill>
                            <a:srgbClr val="000000"/>
                          </a:solidFill>
                          <a:effectLst/>
                          <a:latin typeface="Arial" panose="020B0604020202020204" pitchFamily="34" charset="0"/>
                          <a:ea typeface="맑은 고딕" panose="020B0503020000020004" pitchFamily="50" charset="-127"/>
                        </a:rPr>
                        <a:t>2009.04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Levi’s Bodywear </a:t>
                      </a:r>
                      <a:r>
                        <a:rPr lang="ko-KR" altLang="en-US" sz="900" b="0" i="0" u="none" strike="noStrike">
                          <a:solidFill>
                            <a:srgbClr val="000000"/>
                          </a:solidFill>
                          <a:effectLst/>
                          <a:latin typeface="Arial" panose="020B0604020202020204" pitchFamily="34" charset="0"/>
                          <a:ea typeface="맑은 고딕" panose="020B0503020000020004" pitchFamily="50" charset="-127"/>
                        </a:rPr>
                        <a:t>한국 내 런칭</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694141589"/>
                  </a:ext>
                </a:extLst>
              </a:tr>
              <a:tr h="116863">
                <a:tc>
                  <a:txBody>
                    <a:bodyPr/>
                    <a:lstStyle/>
                    <a:p>
                      <a:pPr algn="ctr" rtl="0" fontAlgn="ctr"/>
                      <a:r>
                        <a:rPr lang="en-US" sz="900" b="1" i="0" u="none" strike="noStrike">
                          <a:solidFill>
                            <a:srgbClr val="000000"/>
                          </a:solidFill>
                          <a:effectLst/>
                          <a:latin typeface="Arial" panose="020B0604020202020204" pitchFamily="34" charset="0"/>
                          <a:ea typeface="맑은 고딕" panose="020B0503020000020004" pitchFamily="50" charset="-127"/>
                        </a:rPr>
                        <a:t>2012.04.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err="1">
                          <a:solidFill>
                            <a:srgbClr val="000000"/>
                          </a:solidFill>
                          <a:effectLst/>
                          <a:latin typeface="Arial" panose="020B0604020202020204" pitchFamily="34" charset="0"/>
                          <a:ea typeface="맑은 고딕" panose="020B0503020000020004" pitchFamily="50" charset="-127"/>
                        </a:rPr>
                        <a:t>퍼스트올로</a:t>
                      </a:r>
                      <a:r>
                        <a:rPr lang="ko-KR" altLang="en-US" sz="900" b="0" i="0" u="none" strike="noStrike">
                          <a:solidFill>
                            <a:srgbClr val="000000"/>
                          </a:solidFill>
                          <a:effectLst/>
                          <a:latin typeface="Arial" panose="020B0604020202020204" pitchFamily="34" charset="0"/>
                          <a:ea typeface="맑은 고딕" panose="020B0503020000020004" pitchFamily="50" charset="-127"/>
                        </a:rPr>
                        <a:t>” 브랜드 런칭</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533191375"/>
                  </a:ext>
                </a:extLst>
              </a:tr>
              <a:tr h="116863">
                <a:tc>
                  <a:txBody>
                    <a:bodyPr/>
                    <a:lstStyle/>
                    <a:p>
                      <a:pPr algn="ctr" rtl="0" fontAlgn="ctr"/>
                      <a:r>
                        <a:rPr lang="en-US" sz="900" b="1" i="0" u="none" strike="noStrike">
                          <a:solidFill>
                            <a:srgbClr val="000000"/>
                          </a:solidFill>
                          <a:effectLst/>
                          <a:latin typeface="Arial" panose="020B0604020202020204" pitchFamily="34" charset="0"/>
                          <a:ea typeface="맑은 고딕" panose="020B0503020000020004" pitchFamily="50" charset="-127"/>
                        </a:rPr>
                        <a:t>2014.07.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err="1">
                          <a:solidFill>
                            <a:srgbClr val="000000"/>
                          </a:solidFill>
                          <a:effectLst/>
                          <a:latin typeface="Arial" panose="020B0604020202020204" pitchFamily="34" charset="0"/>
                          <a:ea typeface="맑은 고딕" panose="020B0503020000020004" pitchFamily="50" charset="-127"/>
                        </a:rPr>
                        <a:t>좋은사람들</a:t>
                      </a: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Arial" panose="020B0604020202020204" pitchFamily="34" charset="0"/>
                          <a:ea typeface="맑은 고딕" panose="020B0503020000020004" pitchFamily="50" charset="-127"/>
                        </a:rPr>
                        <a:t>브랜드 통합 </a:t>
                      </a:r>
                      <a:r>
                        <a:rPr lang="ko-KR" altLang="en-US" sz="900" b="0" i="0" u="none" strike="noStrike" err="1">
                          <a:solidFill>
                            <a:srgbClr val="000000"/>
                          </a:solidFill>
                          <a:effectLst/>
                          <a:latin typeface="Arial" panose="020B0604020202020204" pitchFamily="34" charset="0"/>
                          <a:ea typeface="맑은 고딕" panose="020B0503020000020004" pitchFamily="50" charset="-127"/>
                        </a:rPr>
                        <a:t>온라인샵</a:t>
                      </a:r>
                      <a:r>
                        <a:rPr lang="ko-KR" altLang="en-US" sz="900" b="0" i="0" u="none" strike="noStrike">
                          <a:solidFill>
                            <a:srgbClr val="000000"/>
                          </a:solidFill>
                          <a:effectLst/>
                          <a:latin typeface="Arial" panose="020B0604020202020204" pitchFamily="34" charset="0"/>
                          <a:ea typeface="맑은 고딕" panose="020B0503020000020004" pitchFamily="50" charset="-127"/>
                        </a:rPr>
                        <a:t> 오픈</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953909158"/>
                  </a:ext>
                </a:extLst>
              </a:tr>
              <a:tr h="116863">
                <a:tc>
                  <a:txBody>
                    <a:bodyPr/>
                    <a:lstStyle/>
                    <a:p>
                      <a:pPr algn="ct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2019.03.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대표이사 변경</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Arial" panose="020B0604020202020204" pitchFamily="34" charset="0"/>
                          <a:ea typeface="맑은 고딕" panose="020B0503020000020004" pitchFamily="50" charset="-127"/>
                        </a:rPr>
                        <a:t>이종현</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954853393"/>
                  </a:ext>
                </a:extLst>
              </a:tr>
              <a:tr h="116863">
                <a:tc>
                  <a:txBody>
                    <a:bodyPr/>
                    <a:lstStyle/>
                    <a:p>
                      <a:pPr algn="ctr" rtl="0" fontAlgn="ctr"/>
                      <a:r>
                        <a:rPr lang="en-US" sz="900" b="1" i="0" u="none" strike="noStrike">
                          <a:solidFill>
                            <a:srgbClr val="000000"/>
                          </a:solidFill>
                          <a:effectLst/>
                          <a:latin typeface="Arial" panose="020B0604020202020204" pitchFamily="34" charset="0"/>
                          <a:ea typeface="맑은 고딕" panose="020B0503020000020004" pitchFamily="50" charset="-127"/>
                        </a:rPr>
                        <a:t>2020.04.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유상증자</a:t>
                      </a:r>
                      <a:r>
                        <a:rPr lang="en-US" altLang="ko-KR" sz="900" b="0" i="0" u="none" strike="noStrike">
                          <a:solidFill>
                            <a:srgbClr val="000000"/>
                          </a:solidFill>
                          <a:effectLst/>
                          <a:latin typeface="Arial" panose="020B0604020202020204" pitchFamily="34" charset="0"/>
                          <a:ea typeface="맑은 고딕" panose="020B0503020000020004" pitchFamily="50" charset="-127"/>
                        </a:rPr>
                        <a:t>(348</a:t>
                      </a:r>
                      <a:r>
                        <a:rPr lang="ko-KR" altLang="en-US" sz="900" b="0" i="0" u="none" strike="noStrike">
                          <a:solidFill>
                            <a:srgbClr val="000000"/>
                          </a:solidFill>
                          <a:effectLst/>
                          <a:latin typeface="Arial" panose="020B0604020202020204" pitchFamily="34" charset="0"/>
                          <a:ea typeface="맑은 고딕" panose="020B0503020000020004" pitchFamily="50" charset="-127"/>
                        </a:rPr>
                        <a:t>억 주주배정 후 </a:t>
                      </a:r>
                      <a:r>
                        <a:rPr lang="ko-KR" altLang="en-US" sz="900" b="0" i="0" u="none" strike="noStrike" err="1">
                          <a:solidFill>
                            <a:srgbClr val="000000"/>
                          </a:solidFill>
                          <a:effectLst/>
                          <a:latin typeface="Arial" panose="020B0604020202020204" pitchFamily="34" charset="0"/>
                          <a:ea typeface="맑은 고딕" panose="020B0503020000020004" pitchFamily="50" charset="-127"/>
                        </a:rPr>
                        <a:t>실권주</a:t>
                      </a:r>
                      <a:r>
                        <a:rPr lang="ko-KR" altLang="en-US" sz="900" b="0" i="0" u="none" strike="noStrike">
                          <a:solidFill>
                            <a:srgbClr val="000000"/>
                          </a:solidFill>
                          <a:effectLst/>
                          <a:latin typeface="Arial" panose="020B0604020202020204" pitchFamily="34" charset="0"/>
                          <a:ea typeface="맑은 고딕" panose="020B0503020000020004" pitchFamily="50" charset="-127"/>
                        </a:rPr>
                        <a:t> 일반공모</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370686534"/>
                  </a:ext>
                </a:extLst>
              </a:tr>
              <a:tr h="116863">
                <a:tc>
                  <a:txBody>
                    <a:bodyPr/>
                    <a:lstStyle/>
                    <a:p>
                      <a:pPr algn="ctr" rtl="0" fontAlgn="ctr"/>
                      <a:r>
                        <a:rPr lang="en-US" sz="900" b="1" i="0" u="none" strike="noStrike">
                          <a:solidFill>
                            <a:srgbClr val="000000"/>
                          </a:solidFill>
                          <a:effectLst/>
                          <a:latin typeface="Arial" panose="020B0604020202020204" pitchFamily="34" charset="0"/>
                          <a:ea typeface="맑은 고딕" panose="020B0503020000020004" pitchFamily="50" charset="-127"/>
                        </a:rPr>
                        <a:t>2020.05.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종속회사 쵸코스퀘어 설립</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013391212"/>
                  </a:ext>
                </a:extLst>
              </a:tr>
              <a:tr h="116863">
                <a:tc>
                  <a:txBody>
                    <a:bodyPr/>
                    <a:lstStyle/>
                    <a:p>
                      <a:pPr algn="ct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2021.04.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공동대표집행임원 선임</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err="1">
                          <a:solidFill>
                            <a:srgbClr val="000000"/>
                          </a:solidFill>
                          <a:effectLst/>
                          <a:latin typeface="Arial" panose="020B0604020202020204" pitchFamily="34" charset="0"/>
                          <a:ea typeface="맑은 고딕" panose="020B0503020000020004" pitchFamily="50" charset="-127"/>
                        </a:rPr>
                        <a:t>백승윤</a:t>
                      </a: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err="1">
                          <a:solidFill>
                            <a:srgbClr val="000000"/>
                          </a:solidFill>
                          <a:effectLst/>
                          <a:latin typeface="Arial" panose="020B0604020202020204" pitchFamily="34" charset="0"/>
                          <a:ea typeface="맑은 고딕" panose="020B0503020000020004" pitchFamily="50" charset="-127"/>
                        </a:rPr>
                        <a:t>최문석</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893923967"/>
                  </a:ext>
                </a:extLst>
              </a:tr>
              <a:tr h="116863">
                <a:tc>
                  <a:txBody>
                    <a:bodyPr/>
                    <a:lstStyle/>
                    <a:p>
                      <a:pPr algn="ct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2022.03.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대표집행임원 변경</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Arial" panose="020B0604020202020204" pitchFamily="34" charset="0"/>
                          <a:ea typeface="맑은 고딕" panose="020B0503020000020004" pitchFamily="50" charset="-127"/>
                        </a:rPr>
                        <a:t>김상현</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31780162"/>
                  </a:ext>
                </a:extLst>
              </a:tr>
              <a:tr h="116863">
                <a:tc>
                  <a:txBody>
                    <a:bodyPr/>
                    <a:lstStyle/>
                    <a:p>
                      <a:pPr algn="ct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2022.05.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회생절차 개시</a:t>
                      </a:r>
                      <a:endParaRPr lang="en-US" altLang="ko-KR"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23988028"/>
                  </a:ext>
                </a:extLst>
              </a:tr>
            </a:tbl>
          </a:graphicData>
        </a:graphic>
      </p:graphicFrame>
      <p:sp>
        <p:nvSpPr>
          <p:cNvPr id="76" name="Rounded Rectangle 117">
            <a:extLst>
              <a:ext uri="{FF2B5EF4-FFF2-40B4-BE49-F238E27FC236}">
                <a16:creationId xmlns:a16="http://schemas.microsoft.com/office/drawing/2014/main" id="{7661A658-5034-41F2-B4A4-705EE741E816}"/>
              </a:ext>
            </a:extLst>
          </p:cNvPr>
          <p:cNvSpPr/>
          <p:nvPr/>
        </p:nvSpPr>
        <p:spPr bwMode="auto">
          <a:xfrm>
            <a:off x="6668826" y="2804658"/>
            <a:ext cx="936000" cy="238325"/>
          </a:xfrm>
          <a:prstGeom prst="roundRect">
            <a:avLst>
              <a:gd name="adj" fmla="val 0"/>
            </a:avLst>
          </a:prstGeom>
          <a:solidFill>
            <a:srgbClr val="0091DA"/>
          </a:solidFill>
          <a:ln w="6350" cap="flat" cmpd="sng" algn="ctr">
            <a:solidFill>
              <a:srgbClr val="0091DA"/>
            </a:solidFill>
            <a:prstDash val="solid"/>
            <a:round/>
            <a:headEnd type="none" w="med" len="med"/>
            <a:tailEnd type="none" w="med" len="med"/>
          </a:ln>
          <a:effectLst/>
        </p:spPr>
        <p:txBody>
          <a:bodyPr lIns="30788" tIns="30788" rIns="30788" bIns="30788" rtlCol="0" anchor="ctr" anchorCtr="0"/>
          <a:lstStyle/>
          <a:p>
            <a:pPr algn="ctr" defTabSz="781986" latinLnBrk="1">
              <a:buClr>
                <a:srgbClr val="99CC00"/>
              </a:buClr>
              <a:tabLst>
                <a:tab pos="228079" algn="l"/>
              </a:tabLst>
              <a:defRPr/>
            </a:pPr>
            <a:r>
              <a:rPr lang="en-US" altLang="ko-KR" sz="800" b="1">
                <a:solidFill>
                  <a:prstClr val="white"/>
                </a:solidFill>
                <a:latin typeface="Arial" panose="020B0604020202020204" pitchFamily="34" charset="0"/>
                <a:ea typeface="+mj-ea"/>
                <a:cs typeface="Arial" panose="020B0604020202020204" pitchFamily="34" charset="0"/>
              </a:rPr>
              <a:t>GOOD PEOPLE</a:t>
            </a:r>
            <a:br>
              <a:rPr lang="en-US" altLang="ko-KR" sz="800" b="1">
                <a:solidFill>
                  <a:prstClr val="white"/>
                </a:solidFill>
                <a:latin typeface="Arial" panose="020B0604020202020204" pitchFamily="34" charset="0"/>
                <a:ea typeface="+mj-ea"/>
                <a:cs typeface="Arial" panose="020B0604020202020204" pitchFamily="34" charset="0"/>
              </a:rPr>
            </a:br>
            <a:r>
              <a:rPr lang="en-US" altLang="ko-KR" sz="800" b="1">
                <a:solidFill>
                  <a:prstClr val="white"/>
                </a:solidFill>
                <a:latin typeface="Arial" panose="020B0604020202020204" pitchFamily="34" charset="0"/>
                <a:ea typeface="+mj-ea"/>
                <a:cs typeface="Arial" panose="020B0604020202020204" pitchFamily="34" charset="0"/>
              </a:rPr>
              <a:t>(CAMBODIA) LTD.</a:t>
            </a:r>
          </a:p>
        </p:txBody>
      </p:sp>
      <p:cxnSp>
        <p:nvCxnSpPr>
          <p:cNvPr id="77" name="연결선: 꺾임 50">
            <a:extLst>
              <a:ext uri="{FF2B5EF4-FFF2-40B4-BE49-F238E27FC236}">
                <a16:creationId xmlns:a16="http://schemas.microsoft.com/office/drawing/2014/main" id="{2C50B4E7-2B18-431B-8B87-34C2B13A959F}"/>
              </a:ext>
            </a:extLst>
          </p:cNvPr>
          <p:cNvCxnSpPr>
            <a:cxnSpLocks/>
            <a:stCxn id="80" idx="2"/>
            <a:endCxn id="76" idx="0"/>
          </p:cNvCxnSpPr>
          <p:nvPr/>
        </p:nvCxnSpPr>
        <p:spPr>
          <a:xfrm flipH="1">
            <a:off x="7136826" y="2471512"/>
            <a:ext cx="1" cy="333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직사각형 119">
            <a:extLst>
              <a:ext uri="{FF2B5EF4-FFF2-40B4-BE49-F238E27FC236}">
                <a16:creationId xmlns:a16="http://schemas.microsoft.com/office/drawing/2014/main" id="{8F949BEB-A0DC-474F-B827-D617B40176F2}"/>
              </a:ext>
            </a:extLst>
          </p:cNvPr>
          <p:cNvSpPr/>
          <p:nvPr/>
        </p:nvSpPr>
        <p:spPr bwMode="auto">
          <a:xfrm>
            <a:off x="6821097" y="2471512"/>
            <a:ext cx="383461" cy="194192"/>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700" i="1">
                <a:solidFill>
                  <a:prstClr val="black"/>
                </a:solidFill>
                <a:latin typeface="Arial" panose="020B0604020202020204" pitchFamily="34" charset="0"/>
                <a:ea typeface="+mj-ea"/>
                <a:cs typeface="Arial" panose="020B0604020202020204" pitchFamily="34" charset="0"/>
              </a:rPr>
              <a:t>100%</a:t>
            </a:r>
          </a:p>
        </p:txBody>
      </p:sp>
      <p:sp>
        <p:nvSpPr>
          <p:cNvPr id="80" name="Rounded Rectangle 117">
            <a:extLst>
              <a:ext uri="{FF2B5EF4-FFF2-40B4-BE49-F238E27FC236}">
                <a16:creationId xmlns:a16="http://schemas.microsoft.com/office/drawing/2014/main" id="{93FD2971-6851-48BD-800B-B2578A43AFEF}"/>
              </a:ext>
            </a:extLst>
          </p:cNvPr>
          <p:cNvSpPr/>
          <p:nvPr/>
        </p:nvSpPr>
        <p:spPr bwMode="auto">
          <a:xfrm>
            <a:off x="6668827" y="2202381"/>
            <a:ext cx="935999" cy="269131"/>
          </a:xfrm>
          <a:prstGeom prst="roundRect">
            <a:avLst>
              <a:gd name="adj" fmla="val 0"/>
            </a:avLst>
          </a:prstGeom>
          <a:solidFill>
            <a:srgbClr val="00338D"/>
          </a:solidFill>
          <a:ln w="9525" cap="flat" cmpd="sng" algn="ctr">
            <a:solidFill>
              <a:srgbClr val="00338D"/>
            </a:solidFill>
            <a:prstDash val="solid"/>
            <a:round/>
            <a:headEnd type="none" w="med" len="med"/>
            <a:tailEnd type="none" w="med" len="med"/>
          </a:ln>
          <a:effectLst/>
        </p:spPr>
        <p:txBody>
          <a:bodyPr lIns="30788" tIns="30788" rIns="30788" bIns="30788" rtlCol="0" anchor="ctr" anchorCtr="0"/>
          <a:lstStyle/>
          <a:p>
            <a:pPr algn="ctr" defTabSz="781986" latinLnBrk="1">
              <a:buClr>
                <a:srgbClr val="99CC00"/>
              </a:buClr>
              <a:tabLst>
                <a:tab pos="228079" algn="l"/>
              </a:tabLst>
              <a:defRPr/>
            </a:pPr>
            <a:r>
              <a:rPr lang="ko-KR" altLang="en-US" sz="800" b="1">
                <a:solidFill>
                  <a:prstClr val="white"/>
                </a:solidFill>
                <a:latin typeface="Arial" panose="020B0604020202020204" pitchFamily="34" charset="0"/>
                <a:ea typeface="+mj-ea"/>
                <a:cs typeface="Arial" panose="020B0604020202020204" pitchFamily="34" charset="0"/>
              </a:rPr>
              <a:t>주식회사</a:t>
            </a:r>
            <a:br>
              <a:rPr lang="en-US" altLang="ko-KR" sz="800" b="1">
                <a:solidFill>
                  <a:prstClr val="white"/>
                </a:solidFill>
                <a:latin typeface="Arial" panose="020B0604020202020204" pitchFamily="34" charset="0"/>
                <a:ea typeface="+mj-ea"/>
                <a:cs typeface="Arial" panose="020B0604020202020204" pitchFamily="34" charset="0"/>
              </a:rPr>
            </a:br>
            <a:r>
              <a:rPr lang="ko-KR" altLang="en-US" sz="800" b="1" err="1">
                <a:solidFill>
                  <a:prstClr val="white"/>
                </a:solidFill>
                <a:latin typeface="Arial" panose="020B0604020202020204" pitchFamily="34" charset="0"/>
                <a:ea typeface="+mj-ea"/>
                <a:cs typeface="Arial" panose="020B0604020202020204" pitchFamily="34" charset="0"/>
              </a:rPr>
              <a:t>좋은사람들</a:t>
            </a:r>
            <a:endParaRPr lang="en-US" altLang="ko-KR" sz="800" b="1">
              <a:solidFill>
                <a:schemeClr val="bg1"/>
              </a:solidFill>
              <a:latin typeface="Arial" panose="020B0604020202020204" pitchFamily="34" charset="0"/>
              <a:ea typeface="+mj-ea"/>
              <a:cs typeface="Arial" panose="020B0604020202020204" pitchFamily="34" charset="0"/>
            </a:endParaRPr>
          </a:p>
        </p:txBody>
      </p:sp>
      <p:sp>
        <p:nvSpPr>
          <p:cNvPr id="81" name="Rounded Rectangle 117">
            <a:extLst>
              <a:ext uri="{FF2B5EF4-FFF2-40B4-BE49-F238E27FC236}">
                <a16:creationId xmlns:a16="http://schemas.microsoft.com/office/drawing/2014/main" id="{91DB93A2-CE7E-44E6-9719-EF25FF1E7E8F}"/>
              </a:ext>
            </a:extLst>
          </p:cNvPr>
          <p:cNvSpPr/>
          <p:nvPr/>
        </p:nvSpPr>
        <p:spPr bwMode="auto">
          <a:xfrm>
            <a:off x="5073594" y="2804658"/>
            <a:ext cx="936000" cy="238325"/>
          </a:xfrm>
          <a:prstGeom prst="roundRect">
            <a:avLst>
              <a:gd name="adj" fmla="val 0"/>
            </a:avLst>
          </a:prstGeom>
          <a:solidFill>
            <a:srgbClr val="0091DA"/>
          </a:solidFill>
          <a:ln w="6350" cap="flat" cmpd="sng" algn="ctr">
            <a:solidFill>
              <a:srgbClr val="0091DA"/>
            </a:solidFill>
            <a:prstDash val="solid"/>
            <a:round/>
            <a:headEnd type="none" w="med" len="med"/>
            <a:tailEnd type="none" w="med" len="med"/>
          </a:ln>
          <a:effectLst/>
        </p:spPr>
        <p:txBody>
          <a:bodyPr lIns="30788" tIns="30788" rIns="30788" bIns="30788" rtlCol="0" anchor="ctr" anchorCtr="0"/>
          <a:lstStyle/>
          <a:p>
            <a:pPr algn="ctr" defTabSz="781986" latinLnBrk="1">
              <a:buClr>
                <a:srgbClr val="99CC00"/>
              </a:buClr>
              <a:tabLst>
                <a:tab pos="228079" algn="l"/>
              </a:tabLst>
              <a:defRPr/>
            </a:pPr>
            <a:r>
              <a:rPr lang="ko-KR" altLang="en-US" sz="800" b="1" err="1">
                <a:solidFill>
                  <a:prstClr val="white"/>
                </a:solidFill>
                <a:latin typeface="Arial" panose="020B0604020202020204" pitchFamily="34" charset="0"/>
                <a:ea typeface="+mj-ea"/>
                <a:cs typeface="Arial" panose="020B0604020202020204" pitchFamily="34" charset="0"/>
              </a:rPr>
              <a:t>좋은사람들</a:t>
            </a:r>
            <a:r>
              <a:rPr lang="ko-KR" altLang="en-US" sz="800" b="1">
                <a:solidFill>
                  <a:prstClr val="white"/>
                </a:solidFill>
                <a:latin typeface="Arial" panose="020B0604020202020204" pitchFamily="34" charset="0"/>
                <a:ea typeface="+mj-ea"/>
                <a:cs typeface="Arial" panose="020B0604020202020204" pitchFamily="34" charset="0"/>
              </a:rPr>
              <a:t> 개성</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82" name="Rounded Rectangle 117">
            <a:extLst>
              <a:ext uri="{FF2B5EF4-FFF2-40B4-BE49-F238E27FC236}">
                <a16:creationId xmlns:a16="http://schemas.microsoft.com/office/drawing/2014/main" id="{93EAE83F-E86E-4D44-B083-9C8BF22BB3D1}"/>
              </a:ext>
            </a:extLst>
          </p:cNvPr>
          <p:cNvSpPr/>
          <p:nvPr/>
        </p:nvSpPr>
        <p:spPr bwMode="auto">
          <a:xfrm>
            <a:off x="8119444" y="2804658"/>
            <a:ext cx="1048918" cy="238325"/>
          </a:xfrm>
          <a:prstGeom prst="roundRect">
            <a:avLst>
              <a:gd name="adj" fmla="val 0"/>
            </a:avLst>
          </a:prstGeom>
          <a:solidFill>
            <a:srgbClr val="0091DA"/>
          </a:solidFill>
          <a:ln w="6350" cap="flat" cmpd="sng" algn="ctr">
            <a:solidFill>
              <a:srgbClr val="0091DA"/>
            </a:solidFill>
            <a:prstDash val="solid"/>
            <a:round/>
            <a:headEnd type="none" w="med" len="med"/>
            <a:tailEnd type="none" w="med" len="med"/>
          </a:ln>
          <a:effectLst/>
        </p:spPr>
        <p:txBody>
          <a:bodyPr lIns="30788" tIns="30788" rIns="30788" bIns="30788" rtlCol="0" anchor="ctr" anchorCtr="0"/>
          <a:lstStyle/>
          <a:p>
            <a:pPr algn="ctr" defTabSz="781986" latinLnBrk="1">
              <a:buClr>
                <a:srgbClr val="99CC00"/>
              </a:buClr>
              <a:tabLst>
                <a:tab pos="228079" algn="l"/>
              </a:tabLst>
              <a:defRPr/>
            </a:pPr>
            <a:r>
              <a:rPr lang="ko-KR" altLang="en-US" sz="800" b="1" err="1">
                <a:solidFill>
                  <a:prstClr val="white"/>
                </a:solidFill>
                <a:latin typeface="Arial" panose="020B0604020202020204" pitchFamily="34" charset="0"/>
                <a:ea typeface="+mj-ea"/>
                <a:cs typeface="Arial" panose="020B0604020202020204" pitchFamily="34" charset="0"/>
              </a:rPr>
              <a:t>쵸코스퀘어</a:t>
            </a:r>
            <a:br>
              <a:rPr lang="en-US" altLang="ko-KR" sz="800" b="1">
                <a:solidFill>
                  <a:prstClr val="white"/>
                </a:solidFill>
                <a:latin typeface="Arial" panose="020B0604020202020204" pitchFamily="34" charset="0"/>
                <a:ea typeface="+mj-ea"/>
                <a:cs typeface="Arial" panose="020B0604020202020204" pitchFamily="34" charset="0"/>
              </a:rPr>
            </a:br>
            <a:r>
              <a:rPr lang="ko-KR" altLang="en-US" sz="800" b="1">
                <a:solidFill>
                  <a:prstClr val="white"/>
                </a:solidFill>
                <a:latin typeface="Arial" panose="020B0604020202020204" pitchFamily="34" charset="0"/>
                <a:ea typeface="+mj-ea"/>
                <a:cs typeface="Arial" panose="020B0604020202020204" pitchFamily="34" charset="0"/>
              </a:rPr>
              <a:t>주식회사</a:t>
            </a:r>
            <a:endParaRPr lang="en-US" altLang="ko-KR" sz="800" b="1">
              <a:solidFill>
                <a:prstClr val="white"/>
              </a:solidFill>
              <a:latin typeface="Arial" panose="020B0604020202020204" pitchFamily="34" charset="0"/>
              <a:ea typeface="+mj-ea"/>
              <a:cs typeface="Arial" panose="020B0604020202020204" pitchFamily="34" charset="0"/>
            </a:endParaRPr>
          </a:p>
        </p:txBody>
      </p:sp>
      <p:cxnSp>
        <p:nvCxnSpPr>
          <p:cNvPr id="84" name="연결선: 꺾임 83">
            <a:extLst>
              <a:ext uri="{FF2B5EF4-FFF2-40B4-BE49-F238E27FC236}">
                <a16:creationId xmlns:a16="http://schemas.microsoft.com/office/drawing/2014/main" id="{DCBD5015-F40B-48B6-A2BE-636492538116}"/>
              </a:ext>
            </a:extLst>
          </p:cNvPr>
          <p:cNvCxnSpPr>
            <a:cxnSpLocks/>
            <a:endCxn id="82" idx="0"/>
          </p:cNvCxnSpPr>
          <p:nvPr/>
        </p:nvCxnSpPr>
        <p:spPr>
          <a:xfrm>
            <a:off x="7099392" y="2636875"/>
            <a:ext cx="1544511" cy="16778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연결선: 꺾임 84">
            <a:extLst>
              <a:ext uri="{FF2B5EF4-FFF2-40B4-BE49-F238E27FC236}">
                <a16:creationId xmlns:a16="http://schemas.microsoft.com/office/drawing/2014/main" id="{C45D7774-AB94-4F15-9614-820AFA67FA14}"/>
              </a:ext>
            </a:extLst>
          </p:cNvPr>
          <p:cNvCxnSpPr>
            <a:cxnSpLocks/>
            <a:endCxn id="81" idx="0"/>
          </p:cNvCxnSpPr>
          <p:nvPr/>
        </p:nvCxnSpPr>
        <p:spPr>
          <a:xfrm rot="10800000" flipV="1">
            <a:off x="5541594" y="2636344"/>
            <a:ext cx="1563890" cy="1683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직사각형 119">
            <a:extLst>
              <a:ext uri="{FF2B5EF4-FFF2-40B4-BE49-F238E27FC236}">
                <a16:creationId xmlns:a16="http://schemas.microsoft.com/office/drawing/2014/main" id="{A307FA4D-1C11-441C-BD17-73FDE0BC6596}"/>
              </a:ext>
            </a:extLst>
          </p:cNvPr>
          <p:cNvSpPr/>
          <p:nvPr/>
        </p:nvSpPr>
        <p:spPr bwMode="auto">
          <a:xfrm>
            <a:off x="8331797" y="2471512"/>
            <a:ext cx="383461" cy="194192"/>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700" i="1">
                <a:solidFill>
                  <a:prstClr val="black"/>
                </a:solidFill>
                <a:latin typeface="Arial" panose="020B0604020202020204" pitchFamily="34" charset="0"/>
                <a:ea typeface="+mj-ea"/>
                <a:cs typeface="Arial" panose="020B0604020202020204" pitchFamily="34" charset="0"/>
              </a:rPr>
              <a:t>100%</a:t>
            </a:r>
          </a:p>
        </p:txBody>
      </p:sp>
      <p:sp>
        <p:nvSpPr>
          <p:cNvPr id="87" name="직사각형 119">
            <a:extLst>
              <a:ext uri="{FF2B5EF4-FFF2-40B4-BE49-F238E27FC236}">
                <a16:creationId xmlns:a16="http://schemas.microsoft.com/office/drawing/2014/main" id="{8B6BF831-19AC-466F-B097-1D5823542DEB}"/>
              </a:ext>
            </a:extLst>
          </p:cNvPr>
          <p:cNvSpPr/>
          <p:nvPr/>
        </p:nvSpPr>
        <p:spPr bwMode="auto">
          <a:xfrm>
            <a:off x="5538501" y="2471512"/>
            <a:ext cx="383461" cy="194192"/>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700" i="1">
                <a:solidFill>
                  <a:prstClr val="black"/>
                </a:solidFill>
                <a:latin typeface="Arial" panose="020B0604020202020204" pitchFamily="34" charset="0"/>
                <a:ea typeface="+mj-ea"/>
                <a:cs typeface="Arial" panose="020B0604020202020204" pitchFamily="34" charset="0"/>
              </a:rPr>
              <a:t>100%</a:t>
            </a:r>
          </a:p>
        </p:txBody>
      </p:sp>
      <p:sp>
        <p:nvSpPr>
          <p:cNvPr id="88" name="모서리가 둥근 직사각형 97">
            <a:extLst>
              <a:ext uri="{FF2B5EF4-FFF2-40B4-BE49-F238E27FC236}">
                <a16:creationId xmlns:a16="http://schemas.microsoft.com/office/drawing/2014/main" id="{2D4A7266-7CC1-4314-A4F1-85C128733310}"/>
              </a:ext>
            </a:extLst>
          </p:cNvPr>
          <p:cNvSpPr/>
          <p:nvPr/>
        </p:nvSpPr>
        <p:spPr>
          <a:xfrm>
            <a:off x="6706519" y="4508912"/>
            <a:ext cx="785232" cy="216000"/>
          </a:xfrm>
          <a:prstGeom prst="roundRect">
            <a:avLst>
              <a:gd name="adj" fmla="val 0"/>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ko-KR" altLang="en-US" sz="700" b="1">
                <a:solidFill>
                  <a:srgbClr val="FFFFFF"/>
                </a:solidFill>
                <a:latin typeface="Arial" panose="020B0604020202020204" pitchFamily="34" charset="0"/>
                <a:ea typeface="+mj-ea"/>
                <a:cs typeface="Arial" panose="020B0604020202020204" pitchFamily="34" charset="0"/>
              </a:rPr>
              <a:t>대표집행임원</a:t>
            </a:r>
            <a:endParaRPr lang="ko-KR" altLang="en-US" sz="700" b="1" baseline="30000">
              <a:solidFill>
                <a:srgbClr val="FFFFFF"/>
              </a:solidFill>
              <a:latin typeface="Arial" panose="020B0604020202020204" pitchFamily="34" charset="0"/>
              <a:ea typeface="+mj-ea"/>
              <a:cs typeface="Arial" panose="020B0604020202020204" pitchFamily="34" charset="0"/>
            </a:endParaRPr>
          </a:p>
        </p:txBody>
      </p:sp>
      <p:sp>
        <p:nvSpPr>
          <p:cNvPr id="91" name="모서리가 둥근 직사각형 97">
            <a:extLst>
              <a:ext uri="{FF2B5EF4-FFF2-40B4-BE49-F238E27FC236}">
                <a16:creationId xmlns:a16="http://schemas.microsoft.com/office/drawing/2014/main" id="{08E02189-D55B-41DD-BCF3-A57F8A0F9A34}"/>
              </a:ext>
            </a:extLst>
          </p:cNvPr>
          <p:cNvSpPr/>
          <p:nvPr/>
        </p:nvSpPr>
        <p:spPr>
          <a:xfrm>
            <a:off x="7832736" y="4942876"/>
            <a:ext cx="648000" cy="252000"/>
          </a:xfrm>
          <a:prstGeom prst="roundRect">
            <a:avLst>
              <a:gd name="adj" fmla="val 0"/>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9846" rIns="0" bIns="49846" rtlCol="0" anchor="ctr"/>
          <a:lstStyle/>
          <a:p>
            <a:pPr algn="ctr" defTabSz="844083">
              <a:defRPr/>
            </a:pPr>
            <a:r>
              <a:rPr lang="ko-KR" altLang="en-US" sz="700" b="1">
                <a:solidFill>
                  <a:srgbClr val="FFFFFF"/>
                </a:solidFill>
                <a:latin typeface="Arial" panose="020B0604020202020204" pitchFamily="34" charset="0"/>
                <a:ea typeface="+mj-ea"/>
                <a:cs typeface="Arial" panose="020B0604020202020204" pitchFamily="34" charset="0"/>
              </a:rPr>
              <a:t>재경본부</a:t>
            </a:r>
            <a:br>
              <a:rPr lang="en-US" altLang="ko-KR" sz="700" b="1">
                <a:solidFill>
                  <a:srgbClr val="FFFFFF"/>
                </a:solidFill>
                <a:latin typeface="Arial" panose="020B0604020202020204" pitchFamily="34" charset="0"/>
                <a:ea typeface="+mj-ea"/>
                <a:cs typeface="Arial" panose="020B0604020202020204" pitchFamily="34" charset="0"/>
              </a:rPr>
            </a:br>
            <a:r>
              <a:rPr lang="en-US" altLang="ko-KR" sz="700" b="1">
                <a:solidFill>
                  <a:srgbClr val="FFFFFF"/>
                </a:solidFill>
                <a:latin typeface="Arial" panose="020B0604020202020204" pitchFamily="34" charset="0"/>
                <a:ea typeface="+mj-ea"/>
                <a:cs typeface="Arial" panose="020B0604020202020204" pitchFamily="34" charset="0"/>
              </a:rPr>
              <a:t>(3)</a:t>
            </a:r>
            <a:endParaRPr lang="ko-KR" altLang="en-US" sz="700" b="1" baseline="30000">
              <a:solidFill>
                <a:srgbClr val="FFFFFF"/>
              </a:solidFill>
              <a:latin typeface="Arial" panose="020B0604020202020204" pitchFamily="34" charset="0"/>
              <a:ea typeface="+mj-ea"/>
              <a:cs typeface="Arial" panose="020B0604020202020204" pitchFamily="34" charset="0"/>
            </a:endParaRPr>
          </a:p>
        </p:txBody>
      </p:sp>
      <p:sp>
        <p:nvSpPr>
          <p:cNvPr id="93" name="모서리가 둥근 직사각형 97">
            <a:extLst>
              <a:ext uri="{FF2B5EF4-FFF2-40B4-BE49-F238E27FC236}">
                <a16:creationId xmlns:a16="http://schemas.microsoft.com/office/drawing/2014/main" id="{38941B50-0AAB-4F67-995A-A62EB0D6EC13}"/>
              </a:ext>
            </a:extLst>
          </p:cNvPr>
          <p:cNvSpPr/>
          <p:nvPr/>
        </p:nvSpPr>
        <p:spPr>
          <a:xfrm>
            <a:off x="8520362" y="4942876"/>
            <a:ext cx="648000" cy="252000"/>
          </a:xfrm>
          <a:prstGeom prst="roundRect">
            <a:avLst>
              <a:gd name="adj" fmla="val 0"/>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9846" rIns="0" bIns="49846" rtlCol="0" anchor="ctr"/>
          <a:lstStyle/>
          <a:p>
            <a:pPr algn="ctr" defTabSz="844083">
              <a:defRPr/>
            </a:pPr>
            <a:r>
              <a:rPr lang="ko-KR" altLang="en-US" sz="700" b="1">
                <a:solidFill>
                  <a:srgbClr val="FFFFFF"/>
                </a:solidFill>
                <a:latin typeface="Arial" panose="020B0604020202020204" pitchFamily="34" charset="0"/>
                <a:ea typeface="+mj-ea"/>
                <a:cs typeface="Arial" panose="020B0604020202020204" pitchFamily="34" charset="0"/>
              </a:rPr>
              <a:t>경영기획본부</a:t>
            </a:r>
            <a:br>
              <a:rPr lang="en-US" altLang="ko-KR" sz="700" b="1">
                <a:solidFill>
                  <a:srgbClr val="FFFFFF"/>
                </a:solidFill>
                <a:latin typeface="Arial" panose="020B0604020202020204" pitchFamily="34" charset="0"/>
                <a:ea typeface="+mj-ea"/>
                <a:cs typeface="Arial" panose="020B0604020202020204" pitchFamily="34" charset="0"/>
              </a:rPr>
            </a:br>
            <a:r>
              <a:rPr lang="en-US" altLang="ko-KR" sz="700" b="1">
                <a:solidFill>
                  <a:srgbClr val="FFFFFF"/>
                </a:solidFill>
                <a:latin typeface="Arial" panose="020B0604020202020204" pitchFamily="34" charset="0"/>
                <a:ea typeface="+mj-ea"/>
                <a:cs typeface="Arial" panose="020B0604020202020204" pitchFamily="34" charset="0"/>
              </a:rPr>
              <a:t>(21)</a:t>
            </a:r>
            <a:endParaRPr lang="ko-KR" altLang="en-US" sz="700" b="1" baseline="30000">
              <a:solidFill>
                <a:srgbClr val="FFFFFF"/>
              </a:solidFill>
              <a:latin typeface="Arial" panose="020B0604020202020204" pitchFamily="34" charset="0"/>
              <a:ea typeface="+mj-ea"/>
              <a:cs typeface="Arial" panose="020B0604020202020204" pitchFamily="34" charset="0"/>
            </a:endParaRPr>
          </a:p>
        </p:txBody>
      </p:sp>
      <p:cxnSp>
        <p:nvCxnSpPr>
          <p:cNvPr id="95" name="꺾인 연결선 151">
            <a:extLst>
              <a:ext uri="{FF2B5EF4-FFF2-40B4-BE49-F238E27FC236}">
                <a16:creationId xmlns:a16="http://schemas.microsoft.com/office/drawing/2014/main" id="{A65F2B03-B8E9-4322-B83C-F8ADA682E61A}"/>
              </a:ext>
            </a:extLst>
          </p:cNvPr>
          <p:cNvCxnSpPr>
            <a:cxnSpLocks/>
          </p:cNvCxnSpPr>
          <p:nvPr/>
        </p:nvCxnSpPr>
        <p:spPr>
          <a:xfrm rot="5400000" flipH="1" flipV="1">
            <a:off x="7806573" y="3918705"/>
            <a:ext cx="12700" cy="2062878"/>
          </a:xfrm>
          <a:prstGeom prst="bentConnector3">
            <a:avLst>
              <a:gd name="adj1" fmla="val 1100000"/>
            </a:avLst>
          </a:prstGeom>
          <a:ln>
            <a:solidFill>
              <a:srgbClr val="483698"/>
            </a:solidFill>
            <a:tailEnd type="none"/>
          </a:ln>
        </p:spPr>
        <p:style>
          <a:lnRef idx="1">
            <a:schemeClr val="accent1"/>
          </a:lnRef>
          <a:fillRef idx="0">
            <a:schemeClr val="accent1"/>
          </a:fillRef>
          <a:effectRef idx="0">
            <a:schemeClr val="accent1"/>
          </a:effectRef>
          <a:fontRef idx="minor">
            <a:schemeClr val="tx1"/>
          </a:fontRef>
        </p:style>
      </p:cxnSp>
      <p:cxnSp>
        <p:nvCxnSpPr>
          <p:cNvPr id="96" name="꺾인 연결선 151">
            <a:extLst>
              <a:ext uri="{FF2B5EF4-FFF2-40B4-BE49-F238E27FC236}">
                <a16:creationId xmlns:a16="http://schemas.microsoft.com/office/drawing/2014/main" id="{2BA9A7FD-4536-4CA8-8ACE-38DF11F333D9}"/>
              </a:ext>
            </a:extLst>
          </p:cNvPr>
          <p:cNvCxnSpPr>
            <a:cxnSpLocks/>
          </p:cNvCxnSpPr>
          <p:nvPr/>
        </p:nvCxnSpPr>
        <p:spPr>
          <a:xfrm rot="5400000" flipH="1" flipV="1">
            <a:off x="7118700" y="3918705"/>
            <a:ext cx="12700" cy="2062878"/>
          </a:xfrm>
          <a:prstGeom prst="bentConnector3">
            <a:avLst>
              <a:gd name="adj1" fmla="val 1100000"/>
            </a:avLst>
          </a:prstGeom>
          <a:ln>
            <a:solidFill>
              <a:srgbClr val="483698"/>
            </a:solidFill>
            <a:tailEnd type="non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0EE64EA9-D243-4D7E-8009-47A72C80BF4C}"/>
              </a:ext>
            </a:extLst>
          </p:cNvPr>
          <p:cNvSpPr txBox="1"/>
          <p:nvPr/>
        </p:nvSpPr>
        <p:spPr>
          <a:xfrm>
            <a:off x="5082232" y="5240180"/>
            <a:ext cx="648000" cy="144000"/>
          </a:xfrm>
          <a:prstGeom prst="rect">
            <a:avLst/>
          </a:prstGeom>
          <a:solidFill>
            <a:srgbClr val="D1CDE5"/>
          </a:solidFill>
        </p:spPr>
        <p:txBody>
          <a:bodyPr wrap="square" lIns="36000" tIns="36000" rIns="36000" bIns="36000" rtlCol="0" anchor="ctr">
            <a:spAutoFit/>
          </a:bodyPr>
          <a:lstStyle/>
          <a:p>
            <a:pPr algn="ctr"/>
            <a:r>
              <a:rPr lang="en-US" altLang="ko-KR" sz="800">
                <a:solidFill>
                  <a:schemeClr val="tx1">
                    <a:lumMod val="75000"/>
                    <a:lumOff val="25000"/>
                  </a:schemeClr>
                </a:solidFill>
                <a:latin typeface="+mn-ea"/>
                <a:cs typeface="Univers for KPMG"/>
              </a:rPr>
              <a:t>YES</a:t>
            </a:r>
            <a:r>
              <a:rPr lang="ko-KR" altLang="en-US" sz="800">
                <a:solidFill>
                  <a:schemeClr val="tx1">
                    <a:lumMod val="75000"/>
                    <a:lumOff val="25000"/>
                  </a:schemeClr>
                </a:solidFill>
                <a:latin typeface="+mn-ea"/>
                <a:cs typeface="Univers for KPMG"/>
              </a:rPr>
              <a:t> 영업팀</a:t>
            </a:r>
          </a:p>
        </p:txBody>
      </p:sp>
      <p:sp>
        <p:nvSpPr>
          <p:cNvPr id="111" name="TextBox 110">
            <a:extLst>
              <a:ext uri="{FF2B5EF4-FFF2-40B4-BE49-F238E27FC236}">
                <a16:creationId xmlns:a16="http://schemas.microsoft.com/office/drawing/2014/main" id="{9CA8930E-2BF0-4BFE-9BD8-34A1F7A54639}"/>
              </a:ext>
            </a:extLst>
          </p:cNvPr>
          <p:cNvSpPr txBox="1"/>
          <p:nvPr/>
        </p:nvSpPr>
        <p:spPr>
          <a:xfrm>
            <a:off x="5082232" y="5428839"/>
            <a:ext cx="648000" cy="144000"/>
          </a:xfrm>
          <a:prstGeom prst="rect">
            <a:avLst/>
          </a:prstGeom>
          <a:solidFill>
            <a:srgbClr val="D1CDE5"/>
          </a:solidFill>
        </p:spPr>
        <p:txBody>
          <a:bodyPr wrap="square" lIns="36000" tIns="36000" rIns="36000" bIns="36000" rtlCol="0" anchor="ctr">
            <a:spAutoFit/>
          </a:bodyPr>
          <a:lstStyle/>
          <a:p>
            <a:pPr algn="ctr"/>
            <a:r>
              <a:rPr lang="en-US" altLang="ko-KR" sz="800">
                <a:solidFill>
                  <a:schemeClr val="tx1">
                    <a:lumMod val="75000"/>
                    <a:lumOff val="25000"/>
                  </a:schemeClr>
                </a:solidFill>
                <a:latin typeface="+mn-ea"/>
                <a:cs typeface="Univers for KPMG"/>
              </a:rPr>
              <a:t>B/G </a:t>
            </a:r>
            <a:r>
              <a:rPr lang="ko-KR" altLang="en-US" sz="800">
                <a:solidFill>
                  <a:schemeClr val="tx1">
                    <a:lumMod val="75000"/>
                    <a:lumOff val="25000"/>
                  </a:schemeClr>
                </a:solidFill>
                <a:latin typeface="+mn-ea"/>
                <a:cs typeface="Univers for KPMG"/>
              </a:rPr>
              <a:t>영업팀</a:t>
            </a:r>
            <a:endParaRPr lang="en-US" altLang="ko-KR" sz="800">
              <a:solidFill>
                <a:schemeClr val="tx1">
                  <a:lumMod val="75000"/>
                  <a:lumOff val="25000"/>
                </a:schemeClr>
              </a:solidFill>
              <a:latin typeface="+mn-ea"/>
              <a:cs typeface="Univers for KPMG"/>
            </a:endParaRPr>
          </a:p>
        </p:txBody>
      </p:sp>
      <p:sp>
        <p:nvSpPr>
          <p:cNvPr id="116" name="TextBox 115">
            <a:extLst>
              <a:ext uri="{FF2B5EF4-FFF2-40B4-BE49-F238E27FC236}">
                <a16:creationId xmlns:a16="http://schemas.microsoft.com/office/drawing/2014/main" id="{10DEFFC2-7221-4C30-8C9A-E3F390D4BB7A}"/>
              </a:ext>
            </a:extLst>
          </p:cNvPr>
          <p:cNvSpPr txBox="1"/>
          <p:nvPr/>
        </p:nvSpPr>
        <p:spPr>
          <a:xfrm>
            <a:off x="5082232" y="5612205"/>
            <a:ext cx="648000" cy="144000"/>
          </a:xfrm>
          <a:prstGeom prst="rect">
            <a:avLst/>
          </a:prstGeom>
          <a:solidFill>
            <a:srgbClr val="D1CDE5"/>
          </a:solidFill>
        </p:spPr>
        <p:txBody>
          <a:bodyPr wrap="square" lIns="36000" tIns="36000" rIns="36000" bIns="36000" rtlCol="0" anchor="ctr">
            <a:spAutoFit/>
          </a:bodyPr>
          <a:lstStyle/>
          <a:p>
            <a:pPr algn="ctr"/>
            <a:r>
              <a:rPr lang="en-US" altLang="ko-KR" sz="800">
                <a:solidFill>
                  <a:schemeClr val="tx1">
                    <a:lumMod val="75000"/>
                    <a:lumOff val="25000"/>
                  </a:schemeClr>
                </a:solidFill>
                <a:latin typeface="+mn-ea"/>
                <a:cs typeface="Univers for KPMG"/>
              </a:rPr>
              <a:t>LSB</a:t>
            </a:r>
            <a:r>
              <a:rPr lang="ko-KR" altLang="en-US" sz="800">
                <a:solidFill>
                  <a:schemeClr val="tx1">
                    <a:lumMod val="75000"/>
                    <a:lumOff val="25000"/>
                  </a:schemeClr>
                </a:solidFill>
                <a:latin typeface="+mn-ea"/>
                <a:cs typeface="Univers for KPMG"/>
              </a:rPr>
              <a:t> 부문</a:t>
            </a:r>
            <a:endParaRPr lang="en-US" altLang="ko-KR" sz="800">
              <a:solidFill>
                <a:schemeClr val="tx1">
                  <a:lumMod val="75000"/>
                  <a:lumOff val="25000"/>
                </a:schemeClr>
              </a:solidFill>
              <a:latin typeface="+mn-ea"/>
              <a:cs typeface="Univers for KPMG"/>
            </a:endParaRPr>
          </a:p>
        </p:txBody>
      </p:sp>
      <p:sp>
        <p:nvSpPr>
          <p:cNvPr id="117" name="TextBox 116">
            <a:extLst>
              <a:ext uri="{FF2B5EF4-FFF2-40B4-BE49-F238E27FC236}">
                <a16:creationId xmlns:a16="http://schemas.microsoft.com/office/drawing/2014/main" id="{23BD4C4B-F938-4127-B15B-8AD0AF983EF3}"/>
              </a:ext>
            </a:extLst>
          </p:cNvPr>
          <p:cNvSpPr txBox="1"/>
          <p:nvPr/>
        </p:nvSpPr>
        <p:spPr>
          <a:xfrm>
            <a:off x="5769858" y="5240180"/>
            <a:ext cx="648000" cy="144000"/>
          </a:xfrm>
          <a:prstGeom prst="rect">
            <a:avLst/>
          </a:prstGeom>
          <a:solidFill>
            <a:srgbClr val="D1CDE5"/>
          </a:solidFill>
        </p:spPr>
        <p:txBody>
          <a:bodyPr wrap="square" lIns="36000" tIns="36000" rIns="36000" bIns="36000" rtlCol="0" anchor="ctr">
            <a:spAutoFit/>
          </a:bodyPr>
          <a:lstStyle/>
          <a:p>
            <a:pPr algn="ctr"/>
            <a:r>
              <a:rPr lang="ko-KR" altLang="en-US" sz="800">
                <a:solidFill>
                  <a:schemeClr val="tx1">
                    <a:lumMod val="75000"/>
                    <a:lumOff val="25000"/>
                  </a:schemeClr>
                </a:solidFill>
                <a:latin typeface="+mn-ea"/>
                <a:cs typeface="Univers for KPMG"/>
              </a:rPr>
              <a:t>리테일 부문</a:t>
            </a:r>
          </a:p>
        </p:txBody>
      </p:sp>
      <p:sp>
        <p:nvSpPr>
          <p:cNvPr id="120" name="TextBox 119">
            <a:extLst>
              <a:ext uri="{FF2B5EF4-FFF2-40B4-BE49-F238E27FC236}">
                <a16:creationId xmlns:a16="http://schemas.microsoft.com/office/drawing/2014/main" id="{9F6A5ADB-29D7-4A36-BF1F-3777B109547B}"/>
              </a:ext>
            </a:extLst>
          </p:cNvPr>
          <p:cNvSpPr txBox="1"/>
          <p:nvPr/>
        </p:nvSpPr>
        <p:spPr>
          <a:xfrm>
            <a:off x="5769858" y="5428839"/>
            <a:ext cx="648000" cy="144000"/>
          </a:xfrm>
          <a:prstGeom prst="rect">
            <a:avLst/>
          </a:prstGeom>
          <a:solidFill>
            <a:srgbClr val="D1CDE5"/>
          </a:solidFill>
        </p:spPr>
        <p:txBody>
          <a:bodyPr wrap="square" lIns="36000" tIns="36000" rIns="36000" bIns="36000" rtlCol="0" anchor="ctr">
            <a:spAutoFit/>
          </a:bodyPr>
          <a:lstStyle/>
          <a:p>
            <a:pPr algn="ctr"/>
            <a:r>
              <a:rPr lang="ko-KR" altLang="en-US" sz="800">
                <a:solidFill>
                  <a:schemeClr val="tx1">
                    <a:lumMod val="75000"/>
                    <a:lumOff val="25000"/>
                  </a:schemeClr>
                </a:solidFill>
                <a:latin typeface="+mn-ea"/>
                <a:cs typeface="Univers for KPMG"/>
              </a:rPr>
              <a:t>유통 부문</a:t>
            </a:r>
            <a:endParaRPr lang="en-US" altLang="ko-KR" sz="800">
              <a:solidFill>
                <a:schemeClr val="tx1">
                  <a:lumMod val="75000"/>
                  <a:lumOff val="25000"/>
                </a:schemeClr>
              </a:solidFill>
              <a:latin typeface="+mn-ea"/>
              <a:cs typeface="Univers for KPMG"/>
            </a:endParaRPr>
          </a:p>
        </p:txBody>
      </p:sp>
      <p:sp>
        <p:nvSpPr>
          <p:cNvPr id="124" name="TextBox 123">
            <a:extLst>
              <a:ext uri="{FF2B5EF4-FFF2-40B4-BE49-F238E27FC236}">
                <a16:creationId xmlns:a16="http://schemas.microsoft.com/office/drawing/2014/main" id="{3A706ECD-C1E6-46BF-9574-89378A1DED46}"/>
              </a:ext>
            </a:extLst>
          </p:cNvPr>
          <p:cNvSpPr txBox="1"/>
          <p:nvPr/>
        </p:nvSpPr>
        <p:spPr>
          <a:xfrm>
            <a:off x="6457484" y="5240180"/>
            <a:ext cx="648000" cy="144000"/>
          </a:xfrm>
          <a:prstGeom prst="rect">
            <a:avLst/>
          </a:prstGeom>
          <a:solidFill>
            <a:srgbClr val="D1CDE5"/>
          </a:solidFill>
        </p:spPr>
        <p:txBody>
          <a:bodyPr wrap="square" lIns="36000" tIns="36000" rIns="36000" bIns="36000" rtlCol="0" anchor="ctr">
            <a:spAutoFit/>
          </a:bodyPr>
          <a:lstStyle/>
          <a:p>
            <a:pPr algn="ctr"/>
            <a:r>
              <a:rPr lang="ko-KR" altLang="en-US" sz="800">
                <a:solidFill>
                  <a:schemeClr val="tx1">
                    <a:lumMod val="75000"/>
                    <a:lumOff val="25000"/>
                  </a:schemeClr>
                </a:solidFill>
                <a:latin typeface="+mn-ea"/>
                <a:cs typeface="Univers for KPMG"/>
              </a:rPr>
              <a:t>온라인팀</a:t>
            </a:r>
          </a:p>
        </p:txBody>
      </p:sp>
      <p:sp>
        <p:nvSpPr>
          <p:cNvPr id="127" name="TextBox 126">
            <a:extLst>
              <a:ext uri="{FF2B5EF4-FFF2-40B4-BE49-F238E27FC236}">
                <a16:creationId xmlns:a16="http://schemas.microsoft.com/office/drawing/2014/main" id="{AEFC3289-4B26-45BB-B786-28129FD174E8}"/>
              </a:ext>
            </a:extLst>
          </p:cNvPr>
          <p:cNvSpPr txBox="1"/>
          <p:nvPr/>
        </p:nvSpPr>
        <p:spPr>
          <a:xfrm>
            <a:off x="6457484" y="5428839"/>
            <a:ext cx="648000" cy="144000"/>
          </a:xfrm>
          <a:prstGeom prst="rect">
            <a:avLst/>
          </a:prstGeom>
          <a:solidFill>
            <a:srgbClr val="D1CDE5"/>
          </a:solidFill>
        </p:spPr>
        <p:txBody>
          <a:bodyPr wrap="square" lIns="36000" tIns="36000" rIns="36000" bIns="36000" rtlCol="0" anchor="ctr">
            <a:spAutoFit/>
          </a:bodyPr>
          <a:lstStyle/>
          <a:p>
            <a:pPr algn="ctr"/>
            <a:r>
              <a:rPr lang="ko-KR" altLang="en-US" sz="800">
                <a:solidFill>
                  <a:schemeClr val="tx1">
                    <a:lumMod val="75000"/>
                    <a:lumOff val="25000"/>
                  </a:schemeClr>
                </a:solidFill>
                <a:latin typeface="+mn-ea"/>
                <a:cs typeface="Univers for KPMG"/>
              </a:rPr>
              <a:t>마케팅팀</a:t>
            </a:r>
            <a:endParaRPr lang="en-US" altLang="ko-KR" sz="800">
              <a:solidFill>
                <a:schemeClr val="tx1">
                  <a:lumMod val="75000"/>
                  <a:lumOff val="25000"/>
                </a:schemeClr>
              </a:solidFill>
              <a:latin typeface="+mn-ea"/>
              <a:cs typeface="Univers for KPMG"/>
            </a:endParaRPr>
          </a:p>
        </p:txBody>
      </p:sp>
      <p:sp>
        <p:nvSpPr>
          <p:cNvPr id="132" name="TextBox 131">
            <a:extLst>
              <a:ext uri="{FF2B5EF4-FFF2-40B4-BE49-F238E27FC236}">
                <a16:creationId xmlns:a16="http://schemas.microsoft.com/office/drawing/2014/main" id="{FFE95273-A762-4218-9B50-7FC070AFA985}"/>
              </a:ext>
            </a:extLst>
          </p:cNvPr>
          <p:cNvSpPr txBox="1"/>
          <p:nvPr/>
        </p:nvSpPr>
        <p:spPr>
          <a:xfrm>
            <a:off x="7145110" y="5240180"/>
            <a:ext cx="648000" cy="144000"/>
          </a:xfrm>
          <a:prstGeom prst="rect">
            <a:avLst/>
          </a:prstGeom>
          <a:solidFill>
            <a:srgbClr val="D1CDE5"/>
          </a:solidFill>
        </p:spPr>
        <p:txBody>
          <a:bodyPr wrap="square" lIns="36000" tIns="36000" rIns="36000" bIns="36000" rtlCol="0" anchor="ctr">
            <a:spAutoFit/>
          </a:bodyPr>
          <a:lstStyle/>
          <a:p>
            <a:pPr algn="ctr"/>
            <a:r>
              <a:rPr lang="ko-KR" altLang="en-US" sz="800">
                <a:solidFill>
                  <a:schemeClr val="tx1">
                    <a:lumMod val="75000"/>
                    <a:lumOff val="25000"/>
                  </a:schemeClr>
                </a:solidFill>
                <a:latin typeface="+mn-ea"/>
                <a:cs typeface="Univers for KPMG"/>
              </a:rPr>
              <a:t>생산 </a:t>
            </a:r>
            <a:r>
              <a:rPr lang="en-US" altLang="ko-KR" sz="800">
                <a:solidFill>
                  <a:schemeClr val="tx1">
                    <a:lumMod val="75000"/>
                    <a:lumOff val="25000"/>
                  </a:schemeClr>
                </a:solidFill>
                <a:latin typeface="+mn-ea"/>
                <a:cs typeface="Univers for KPMG"/>
              </a:rPr>
              <a:t>1</a:t>
            </a:r>
            <a:r>
              <a:rPr lang="ko-KR" altLang="en-US" sz="800">
                <a:solidFill>
                  <a:schemeClr val="tx1">
                    <a:lumMod val="75000"/>
                    <a:lumOff val="25000"/>
                  </a:schemeClr>
                </a:solidFill>
                <a:latin typeface="+mn-ea"/>
                <a:cs typeface="Univers for KPMG"/>
              </a:rPr>
              <a:t>팀</a:t>
            </a:r>
          </a:p>
        </p:txBody>
      </p:sp>
      <p:sp>
        <p:nvSpPr>
          <p:cNvPr id="134" name="TextBox 133">
            <a:extLst>
              <a:ext uri="{FF2B5EF4-FFF2-40B4-BE49-F238E27FC236}">
                <a16:creationId xmlns:a16="http://schemas.microsoft.com/office/drawing/2014/main" id="{B23737D3-0C60-42A6-9059-D9884470005B}"/>
              </a:ext>
            </a:extLst>
          </p:cNvPr>
          <p:cNvSpPr txBox="1"/>
          <p:nvPr/>
        </p:nvSpPr>
        <p:spPr>
          <a:xfrm>
            <a:off x="7145110" y="5428839"/>
            <a:ext cx="648000" cy="144000"/>
          </a:xfrm>
          <a:prstGeom prst="rect">
            <a:avLst/>
          </a:prstGeom>
          <a:solidFill>
            <a:srgbClr val="D1CDE5"/>
          </a:solidFill>
        </p:spPr>
        <p:txBody>
          <a:bodyPr wrap="square" lIns="36000" tIns="36000" rIns="36000" bIns="36000" rtlCol="0" anchor="ctr">
            <a:spAutoFit/>
          </a:bodyPr>
          <a:lstStyle/>
          <a:p>
            <a:pPr algn="ctr"/>
            <a:r>
              <a:rPr lang="ko-KR" altLang="en-US" sz="800">
                <a:solidFill>
                  <a:schemeClr val="tx1">
                    <a:lumMod val="75000"/>
                    <a:lumOff val="25000"/>
                  </a:schemeClr>
                </a:solidFill>
                <a:latin typeface="+mn-ea"/>
                <a:cs typeface="Univers for KPMG"/>
              </a:rPr>
              <a:t>생산 </a:t>
            </a:r>
            <a:r>
              <a:rPr lang="en-US" altLang="ko-KR" sz="800">
                <a:solidFill>
                  <a:schemeClr val="tx1">
                    <a:lumMod val="75000"/>
                    <a:lumOff val="25000"/>
                  </a:schemeClr>
                </a:solidFill>
                <a:latin typeface="+mn-ea"/>
                <a:cs typeface="Univers for KPMG"/>
              </a:rPr>
              <a:t>2</a:t>
            </a:r>
            <a:r>
              <a:rPr lang="ko-KR" altLang="en-US" sz="800">
                <a:solidFill>
                  <a:schemeClr val="tx1">
                    <a:lumMod val="75000"/>
                    <a:lumOff val="25000"/>
                  </a:schemeClr>
                </a:solidFill>
                <a:latin typeface="+mn-ea"/>
                <a:cs typeface="Univers for KPMG"/>
              </a:rPr>
              <a:t>팀</a:t>
            </a:r>
            <a:endParaRPr lang="en-US" altLang="ko-KR" sz="800">
              <a:solidFill>
                <a:schemeClr val="tx1">
                  <a:lumMod val="75000"/>
                  <a:lumOff val="25000"/>
                </a:schemeClr>
              </a:solidFill>
              <a:latin typeface="+mn-ea"/>
              <a:cs typeface="Univers for KPMG"/>
            </a:endParaRPr>
          </a:p>
        </p:txBody>
      </p:sp>
      <p:sp>
        <p:nvSpPr>
          <p:cNvPr id="135" name="TextBox 134">
            <a:extLst>
              <a:ext uri="{FF2B5EF4-FFF2-40B4-BE49-F238E27FC236}">
                <a16:creationId xmlns:a16="http://schemas.microsoft.com/office/drawing/2014/main" id="{1F32D0B7-E686-4D14-97B0-ECB681DD8859}"/>
              </a:ext>
            </a:extLst>
          </p:cNvPr>
          <p:cNvSpPr txBox="1"/>
          <p:nvPr/>
        </p:nvSpPr>
        <p:spPr>
          <a:xfrm>
            <a:off x="7145110" y="5612205"/>
            <a:ext cx="648000" cy="144000"/>
          </a:xfrm>
          <a:prstGeom prst="rect">
            <a:avLst/>
          </a:prstGeom>
          <a:solidFill>
            <a:srgbClr val="D1CDE5"/>
          </a:solidFill>
        </p:spPr>
        <p:txBody>
          <a:bodyPr wrap="square" lIns="36000" tIns="36000" rIns="36000" bIns="36000" rtlCol="0" anchor="ctr">
            <a:spAutoFit/>
          </a:bodyPr>
          <a:lstStyle/>
          <a:p>
            <a:pPr algn="ctr"/>
            <a:r>
              <a:rPr lang="ko-KR" altLang="en-US" sz="800">
                <a:solidFill>
                  <a:schemeClr val="tx1">
                    <a:lumMod val="75000"/>
                    <a:lumOff val="25000"/>
                  </a:schemeClr>
                </a:solidFill>
                <a:latin typeface="+mn-ea"/>
                <a:cs typeface="Univers for KPMG"/>
              </a:rPr>
              <a:t>고객만족</a:t>
            </a:r>
            <a:endParaRPr lang="en-US" altLang="ko-KR" sz="800">
              <a:solidFill>
                <a:schemeClr val="tx1">
                  <a:lumMod val="75000"/>
                  <a:lumOff val="25000"/>
                </a:schemeClr>
              </a:solidFill>
              <a:latin typeface="+mn-ea"/>
              <a:cs typeface="Univers for KPMG"/>
            </a:endParaRPr>
          </a:p>
        </p:txBody>
      </p:sp>
      <p:sp>
        <p:nvSpPr>
          <p:cNvPr id="136" name="TextBox 135">
            <a:extLst>
              <a:ext uri="{FF2B5EF4-FFF2-40B4-BE49-F238E27FC236}">
                <a16:creationId xmlns:a16="http://schemas.microsoft.com/office/drawing/2014/main" id="{B844E745-A222-4EA6-8799-E6CB85FEE6CB}"/>
              </a:ext>
            </a:extLst>
          </p:cNvPr>
          <p:cNvSpPr txBox="1"/>
          <p:nvPr/>
        </p:nvSpPr>
        <p:spPr>
          <a:xfrm>
            <a:off x="7832736" y="5240180"/>
            <a:ext cx="648000" cy="144000"/>
          </a:xfrm>
          <a:prstGeom prst="rect">
            <a:avLst/>
          </a:prstGeom>
          <a:solidFill>
            <a:srgbClr val="D1CDE5"/>
          </a:solidFill>
        </p:spPr>
        <p:txBody>
          <a:bodyPr wrap="square" lIns="36000" tIns="36000" rIns="36000" bIns="36000" rtlCol="0" anchor="ctr">
            <a:spAutoFit/>
          </a:bodyPr>
          <a:lstStyle/>
          <a:p>
            <a:pPr algn="ctr"/>
            <a:r>
              <a:rPr lang="ko-KR" altLang="en-US" sz="800">
                <a:solidFill>
                  <a:schemeClr val="tx1">
                    <a:lumMod val="75000"/>
                    <a:lumOff val="25000"/>
                  </a:schemeClr>
                </a:solidFill>
                <a:latin typeface="+mn-ea"/>
                <a:cs typeface="Univers for KPMG"/>
              </a:rPr>
              <a:t>회계팀</a:t>
            </a:r>
          </a:p>
        </p:txBody>
      </p:sp>
      <p:sp>
        <p:nvSpPr>
          <p:cNvPr id="137" name="TextBox 136">
            <a:extLst>
              <a:ext uri="{FF2B5EF4-FFF2-40B4-BE49-F238E27FC236}">
                <a16:creationId xmlns:a16="http://schemas.microsoft.com/office/drawing/2014/main" id="{19E267D2-CEA0-421A-8BC4-812651495776}"/>
              </a:ext>
            </a:extLst>
          </p:cNvPr>
          <p:cNvSpPr txBox="1"/>
          <p:nvPr/>
        </p:nvSpPr>
        <p:spPr>
          <a:xfrm>
            <a:off x="7832736" y="5428839"/>
            <a:ext cx="648000" cy="144000"/>
          </a:xfrm>
          <a:prstGeom prst="rect">
            <a:avLst/>
          </a:prstGeom>
          <a:solidFill>
            <a:srgbClr val="D1CDE5"/>
          </a:solidFill>
        </p:spPr>
        <p:txBody>
          <a:bodyPr wrap="square" lIns="36000" tIns="36000" rIns="36000" bIns="36000" rtlCol="0" anchor="ctr">
            <a:spAutoFit/>
          </a:bodyPr>
          <a:lstStyle/>
          <a:p>
            <a:pPr algn="ctr"/>
            <a:r>
              <a:rPr lang="ko-KR" altLang="en-US" sz="800" err="1">
                <a:solidFill>
                  <a:schemeClr val="tx1">
                    <a:lumMod val="75000"/>
                    <a:lumOff val="25000"/>
                  </a:schemeClr>
                </a:solidFill>
                <a:latin typeface="+mn-ea"/>
                <a:cs typeface="Univers for KPMG"/>
              </a:rPr>
              <a:t>자금팀</a:t>
            </a:r>
            <a:endParaRPr lang="en-US" altLang="ko-KR" sz="800">
              <a:solidFill>
                <a:schemeClr val="tx1">
                  <a:lumMod val="75000"/>
                  <a:lumOff val="25000"/>
                </a:schemeClr>
              </a:solidFill>
              <a:latin typeface="+mn-ea"/>
              <a:cs typeface="Univers for KPMG"/>
            </a:endParaRPr>
          </a:p>
        </p:txBody>
      </p:sp>
      <p:sp>
        <p:nvSpPr>
          <p:cNvPr id="139" name="TextBox 138">
            <a:extLst>
              <a:ext uri="{FF2B5EF4-FFF2-40B4-BE49-F238E27FC236}">
                <a16:creationId xmlns:a16="http://schemas.microsoft.com/office/drawing/2014/main" id="{503513D9-0208-495E-94C8-F3C58A3E2DED}"/>
              </a:ext>
            </a:extLst>
          </p:cNvPr>
          <p:cNvSpPr txBox="1"/>
          <p:nvPr/>
        </p:nvSpPr>
        <p:spPr>
          <a:xfrm>
            <a:off x="8520362" y="5240180"/>
            <a:ext cx="648000" cy="144000"/>
          </a:xfrm>
          <a:prstGeom prst="rect">
            <a:avLst/>
          </a:prstGeom>
          <a:solidFill>
            <a:srgbClr val="D1CDE5"/>
          </a:solidFill>
        </p:spPr>
        <p:txBody>
          <a:bodyPr wrap="square" lIns="36000" tIns="36000" rIns="36000" bIns="36000" rtlCol="0" anchor="ctr">
            <a:spAutoFit/>
          </a:bodyPr>
          <a:lstStyle/>
          <a:p>
            <a:pPr algn="ctr"/>
            <a:r>
              <a:rPr lang="ko-KR" altLang="en-US" sz="800">
                <a:solidFill>
                  <a:schemeClr val="tx1">
                    <a:lumMod val="75000"/>
                    <a:lumOff val="25000"/>
                  </a:schemeClr>
                </a:solidFill>
                <a:latin typeface="+mn-ea"/>
                <a:cs typeface="Univers for KPMG"/>
              </a:rPr>
              <a:t>기획팀</a:t>
            </a:r>
          </a:p>
        </p:txBody>
      </p:sp>
      <p:sp>
        <p:nvSpPr>
          <p:cNvPr id="140" name="TextBox 139">
            <a:extLst>
              <a:ext uri="{FF2B5EF4-FFF2-40B4-BE49-F238E27FC236}">
                <a16:creationId xmlns:a16="http://schemas.microsoft.com/office/drawing/2014/main" id="{B4693D5E-F955-41D6-8BB0-8B68ADED9753}"/>
              </a:ext>
            </a:extLst>
          </p:cNvPr>
          <p:cNvSpPr txBox="1"/>
          <p:nvPr/>
        </p:nvSpPr>
        <p:spPr>
          <a:xfrm>
            <a:off x="8520362" y="5428839"/>
            <a:ext cx="648000" cy="144000"/>
          </a:xfrm>
          <a:prstGeom prst="rect">
            <a:avLst/>
          </a:prstGeom>
          <a:solidFill>
            <a:srgbClr val="D1CDE5"/>
          </a:solidFill>
        </p:spPr>
        <p:txBody>
          <a:bodyPr wrap="square" lIns="36000" tIns="36000" rIns="36000" bIns="36000" rtlCol="0" anchor="ctr">
            <a:spAutoFit/>
          </a:bodyPr>
          <a:lstStyle/>
          <a:p>
            <a:pPr algn="ctr"/>
            <a:r>
              <a:rPr lang="ko-KR" altLang="en-US" sz="800">
                <a:solidFill>
                  <a:schemeClr val="tx1">
                    <a:lumMod val="75000"/>
                    <a:lumOff val="25000"/>
                  </a:schemeClr>
                </a:solidFill>
                <a:latin typeface="+mn-ea"/>
                <a:cs typeface="Univers for KPMG"/>
              </a:rPr>
              <a:t>인사총무팀</a:t>
            </a:r>
            <a:endParaRPr lang="en-US" altLang="ko-KR" sz="800">
              <a:solidFill>
                <a:schemeClr val="tx1">
                  <a:lumMod val="75000"/>
                  <a:lumOff val="25000"/>
                </a:schemeClr>
              </a:solidFill>
              <a:latin typeface="+mn-ea"/>
              <a:cs typeface="Univers for KPMG"/>
            </a:endParaRPr>
          </a:p>
        </p:txBody>
      </p:sp>
      <p:sp>
        <p:nvSpPr>
          <p:cNvPr id="141" name="TextBox 140">
            <a:extLst>
              <a:ext uri="{FF2B5EF4-FFF2-40B4-BE49-F238E27FC236}">
                <a16:creationId xmlns:a16="http://schemas.microsoft.com/office/drawing/2014/main" id="{3A8496A4-C811-4844-B025-F1F82AEC9406}"/>
              </a:ext>
            </a:extLst>
          </p:cNvPr>
          <p:cNvSpPr txBox="1"/>
          <p:nvPr/>
        </p:nvSpPr>
        <p:spPr>
          <a:xfrm>
            <a:off x="8520362" y="5612205"/>
            <a:ext cx="648000" cy="144000"/>
          </a:xfrm>
          <a:prstGeom prst="rect">
            <a:avLst/>
          </a:prstGeom>
          <a:solidFill>
            <a:srgbClr val="D1CDE5"/>
          </a:solidFill>
        </p:spPr>
        <p:txBody>
          <a:bodyPr wrap="square" lIns="36000" tIns="36000" rIns="36000" bIns="36000" rtlCol="0" anchor="ctr">
            <a:spAutoFit/>
          </a:bodyPr>
          <a:lstStyle/>
          <a:p>
            <a:pPr algn="ctr"/>
            <a:r>
              <a:rPr lang="ko-KR" altLang="en-US" sz="800">
                <a:solidFill>
                  <a:schemeClr val="tx1">
                    <a:lumMod val="75000"/>
                    <a:lumOff val="25000"/>
                  </a:schemeClr>
                </a:solidFill>
                <a:latin typeface="+mn-ea"/>
                <a:cs typeface="Univers for KPMG"/>
              </a:rPr>
              <a:t>법무팀</a:t>
            </a:r>
            <a:endParaRPr lang="en-US" altLang="ko-KR" sz="800">
              <a:solidFill>
                <a:schemeClr val="tx1">
                  <a:lumMod val="75000"/>
                  <a:lumOff val="25000"/>
                </a:schemeClr>
              </a:solidFill>
              <a:latin typeface="+mn-ea"/>
              <a:cs typeface="Univers for KPMG"/>
            </a:endParaRPr>
          </a:p>
        </p:txBody>
      </p:sp>
      <p:sp>
        <p:nvSpPr>
          <p:cNvPr id="142" name="TextBox 141">
            <a:extLst>
              <a:ext uri="{FF2B5EF4-FFF2-40B4-BE49-F238E27FC236}">
                <a16:creationId xmlns:a16="http://schemas.microsoft.com/office/drawing/2014/main" id="{55F0654A-8734-4553-875A-04D92F17E106}"/>
              </a:ext>
            </a:extLst>
          </p:cNvPr>
          <p:cNvSpPr txBox="1"/>
          <p:nvPr/>
        </p:nvSpPr>
        <p:spPr>
          <a:xfrm>
            <a:off x="7141662" y="5802949"/>
            <a:ext cx="648000" cy="144000"/>
          </a:xfrm>
          <a:prstGeom prst="rect">
            <a:avLst/>
          </a:prstGeom>
          <a:solidFill>
            <a:srgbClr val="D1CDE5"/>
          </a:solidFill>
        </p:spPr>
        <p:txBody>
          <a:bodyPr wrap="square" lIns="36000" tIns="36000" rIns="36000" bIns="36000" rtlCol="0" anchor="ctr">
            <a:spAutoFit/>
          </a:bodyPr>
          <a:lstStyle/>
          <a:p>
            <a:pPr algn="ctr"/>
            <a:r>
              <a:rPr lang="ko-KR" altLang="en-US" sz="800">
                <a:solidFill>
                  <a:schemeClr val="tx1">
                    <a:lumMod val="75000"/>
                    <a:lumOff val="25000"/>
                  </a:schemeClr>
                </a:solidFill>
                <a:latin typeface="+mn-ea"/>
                <a:cs typeface="Univers for KPMG"/>
              </a:rPr>
              <a:t>샘플수선</a:t>
            </a:r>
            <a:endParaRPr lang="en-US" altLang="ko-KR" sz="800">
              <a:solidFill>
                <a:schemeClr val="tx1">
                  <a:lumMod val="75000"/>
                  <a:lumOff val="25000"/>
                </a:schemeClr>
              </a:solidFill>
              <a:latin typeface="+mn-ea"/>
              <a:cs typeface="Univers for KPMG"/>
            </a:endParaRPr>
          </a:p>
        </p:txBody>
      </p:sp>
      <p:sp>
        <p:nvSpPr>
          <p:cNvPr id="143" name="TextBox 142">
            <a:extLst>
              <a:ext uri="{FF2B5EF4-FFF2-40B4-BE49-F238E27FC236}">
                <a16:creationId xmlns:a16="http://schemas.microsoft.com/office/drawing/2014/main" id="{6E2B5E97-A208-4656-BA49-80D5D636CE63}"/>
              </a:ext>
            </a:extLst>
          </p:cNvPr>
          <p:cNvSpPr txBox="1"/>
          <p:nvPr/>
        </p:nvSpPr>
        <p:spPr>
          <a:xfrm>
            <a:off x="7141662" y="5993693"/>
            <a:ext cx="648000" cy="144000"/>
          </a:xfrm>
          <a:prstGeom prst="rect">
            <a:avLst/>
          </a:prstGeom>
          <a:solidFill>
            <a:srgbClr val="D1CDE5"/>
          </a:solidFill>
        </p:spPr>
        <p:txBody>
          <a:bodyPr wrap="square" lIns="36000" tIns="36000" rIns="36000" bIns="36000" rtlCol="0" anchor="ctr">
            <a:spAutoFit/>
          </a:bodyPr>
          <a:lstStyle/>
          <a:p>
            <a:pPr algn="ctr"/>
            <a:r>
              <a:rPr lang="ko-KR" altLang="en-US" sz="800">
                <a:solidFill>
                  <a:schemeClr val="tx1">
                    <a:lumMod val="75000"/>
                    <a:lumOff val="25000"/>
                  </a:schemeClr>
                </a:solidFill>
                <a:latin typeface="+mn-ea"/>
                <a:cs typeface="Univers for KPMG"/>
              </a:rPr>
              <a:t>디자인</a:t>
            </a:r>
            <a:r>
              <a:rPr lang="en-US" altLang="ko-KR" sz="800">
                <a:solidFill>
                  <a:schemeClr val="tx1">
                    <a:lumMod val="75000"/>
                    <a:lumOff val="25000"/>
                  </a:schemeClr>
                </a:solidFill>
                <a:latin typeface="+mn-ea"/>
                <a:cs typeface="Univers for KPMG"/>
              </a:rPr>
              <a:t>TF</a:t>
            </a:r>
          </a:p>
        </p:txBody>
      </p:sp>
      <p:sp>
        <p:nvSpPr>
          <p:cNvPr id="144" name="TextBox 143">
            <a:extLst>
              <a:ext uri="{FF2B5EF4-FFF2-40B4-BE49-F238E27FC236}">
                <a16:creationId xmlns:a16="http://schemas.microsoft.com/office/drawing/2014/main" id="{2322AEA4-12D2-4F67-A384-9D7D68331C33}"/>
              </a:ext>
            </a:extLst>
          </p:cNvPr>
          <p:cNvSpPr txBox="1"/>
          <p:nvPr/>
        </p:nvSpPr>
        <p:spPr>
          <a:xfrm>
            <a:off x="8520362" y="5802949"/>
            <a:ext cx="648000" cy="144000"/>
          </a:xfrm>
          <a:prstGeom prst="rect">
            <a:avLst/>
          </a:prstGeom>
          <a:solidFill>
            <a:srgbClr val="D1CDE5"/>
          </a:solidFill>
        </p:spPr>
        <p:txBody>
          <a:bodyPr wrap="square" lIns="36000" tIns="36000" rIns="36000" bIns="36000" rtlCol="0" anchor="ctr">
            <a:spAutoFit/>
          </a:bodyPr>
          <a:lstStyle/>
          <a:p>
            <a:pPr algn="ctr"/>
            <a:r>
              <a:rPr lang="ko-KR" altLang="en-US" sz="800">
                <a:solidFill>
                  <a:schemeClr val="tx1">
                    <a:lumMod val="75000"/>
                    <a:lumOff val="25000"/>
                  </a:schemeClr>
                </a:solidFill>
                <a:latin typeface="+mn-ea"/>
                <a:cs typeface="Univers for KPMG"/>
              </a:rPr>
              <a:t>물류팀</a:t>
            </a:r>
            <a:endParaRPr lang="en-US" altLang="ko-KR" sz="800">
              <a:solidFill>
                <a:schemeClr val="tx1">
                  <a:lumMod val="75000"/>
                  <a:lumOff val="25000"/>
                </a:schemeClr>
              </a:solidFill>
              <a:latin typeface="+mn-ea"/>
              <a:cs typeface="Univers for KPMG"/>
            </a:endParaRPr>
          </a:p>
        </p:txBody>
      </p:sp>
      <p:sp>
        <p:nvSpPr>
          <p:cNvPr id="162" name="Rounded Rectangle 117">
            <a:extLst>
              <a:ext uri="{FF2B5EF4-FFF2-40B4-BE49-F238E27FC236}">
                <a16:creationId xmlns:a16="http://schemas.microsoft.com/office/drawing/2014/main" id="{05080CF9-504C-47AD-A01F-671971976353}"/>
              </a:ext>
            </a:extLst>
          </p:cNvPr>
          <p:cNvSpPr/>
          <p:nvPr/>
        </p:nvSpPr>
        <p:spPr bwMode="auto">
          <a:xfrm>
            <a:off x="5073593" y="1606844"/>
            <a:ext cx="1238400" cy="238325"/>
          </a:xfrm>
          <a:prstGeom prst="roundRect">
            <a:avLst>
              <a:gd name="adj" fmla="val 0"/>
            </a:avLst>
          </a:prstGeom>
          <a:solidFill>
            <a:srgbClr val="005EB8"/>
          </a:solidFill>
          <a:ln w="6350" cap="flat" cmpd="sng" algn="ctr">
            <a:solidFill>
              <a:srgbClr val="005EB8"/>
            </a:solidFill>
            <a:prstDash val="solid"/>
            <a:round/>
            <a:headEnd type="none" w="med" len="med"/>
            <a:tailEnd type="none" w="med" len="med"/>
          </a:ln>
          <a:effectLst/>
        </p:spPr>
        <p:txBody>
          <a:bodyPr lIns="30788" tIns="30788" rIns="30788" bIns="30788" rtlCol="0" anchor="ctr" anchorCtr="0"/>
          <a:lstStyle/>
          <a:p>
            <a:pPr algn="ctr" defTabSz="781986" latinLnBrk="1">
              <a:buClr>
                <a:srgbClr val="99CC00"/>
              </a:buClr>
              <a:tabLst>
                <a:tab pos="228079" algn="l"/>
              </a:tabLst>
              <a:defRPr/>
            </a:pPr>
            <a:r>
              <a:rPr lang="en-US" altLang="ko-KR" sz="800" b="1">
                <a:solidFill>
                  <a:prstClr val="white"/>
                </a:solidFill>
                <a:latin typeface="Arial" panose="020B0604020202020204" pitchFamily="34" charset="0"/>
                <a:ea typeface="+mj-ea"/>
                <a:cs typeface="Arial" panose="020B0604020202020204" pitchFamily="34" charset="0"/>
              </a:rPr>
              <a:t>CREDIT SUISSE AG</a:t>
            </a:r>
          </a:p>
          <a:p>
            <a:pPr algn="ctr" defTabSz="781986" latinLnBrk="1">
              <a:buClr>
                <a:srgbClr val="99CC00"/>
              </a:buClr>
              <a:tabLst>
                <a:tab pos="228079" algn="l"/>
              </a:tabLst>
              <a:defRPr/>
            </a:pPr>
            <a:r>
              <a:rPr lang="en-US" altLang="ko-KR" sz="800" b="1">
                <a:solidFill>
                  <a:prstClr val="white"/>
                </a:solidFill>
                <a:latin typeface="Arial" panose="020B0604020202020204" pitchFamily="34" charset="0"/>
                <a:ea typeface="+mj-ea"/>
                <a:cs typeface="Arial" panose="020B0604020202020204" pitchFamily="34" charset="0"/>
              </a:rPr>
              <a:t>(1.12%)</a:t>
            </a:r>
          </a:p>
        </p:txBody>
      </p:sp>
      <p:sp>
        <p:nvSpPr>
          <p:cNvPr id="163" name="Rounded Rectangle 117">
            <a:extLst>
              <a:ext uri="{FF2B5EF4-FFF2-40B4-BE49-F238E27FC236}">
                <a16:creationId xmlns:a16="http://schemas.microsoft.com/office/drawing/2014/main" id="{5630AB2B-AEE2-436E-8452-ACB30268CA0A}"/>
              </a:ext>
            </a:extLst>
          </p:cNvPr>
          <p:cNvSpPr/>
          <p:nvPr/>
        </p:nvSpPr>
        <p:spPr bwMode="auto">
          <a:xfrm>
            <a:off x="7929962" y="1606844"/>
            <a:ext cx="1238400" cy="238325"/>
          </a:xfrm>
          <a:prstGeom prst="roundRect">
            <a:avLst>
              <a:gd name="adj" fmla="val 0"/>
            </a:avLst>
          </a:prstGeom>
          <a:solidFill>
            <a:srgbClr val="005EB8"/>
          </a:solidFill>
          <a:ln w="6350" cap="flat" cmpd="sng" algn="ctr">
            <a:solidFill>
              <a:srgbClr val="005EB8"/>
            </a:solidFill>
            <a:prstDash val="solid"/>
            <a:round/>
            <a:headEnd type="none" w="med" len="med"/>
            <a:tailEnd type="none" w="med" len="med"/>
          </a:ln>
          <a:effectLst/>
        </p:spPr>
        <p:txBody>
          <a:bodyPr lIns="30788" tIns="30788" rIns="30788" bIns="30788" rtlCol="0" anchor="ctr" anchorCtr="0"/>
          <a:lstStyle/>
          <a:p>
            <a:pPr algn="ctr" defTabSz="781986" latinLnBrk="1">
              <a:buClr>
                <a:srgbClr val="99CC00"/>
              </a:buClr>
              <a:tabLst>
                <a:tab pos="228079" algn="l"/>
              </a:tabLst>
              <a:defRPr/>
            </a:pPr>
            <a:r>
              <a:rPr lang="ko-KR" altLang="en-US" sz="800" b="1" err="1">
                <a:solidFill>
                  <a:prstClr val="white"/>
                </a:solidFill>
                <a:latin typeface="+mn-ea"/>
                <a:cs typeface="Arial" panose="020B0604020202020204" pitchFamily="34" charset="0"/>
              </a:rPr>
              <a:t>기타소액주주</a:t>
            </a:r>
            <a:endParaRPr lang="en-US" altLang="ko-KR" sz="800" b="1">
              <a:solidFill>
                <a:prstClr val="white"/>
              </a:solidFill>
              <a:latin typeface="+mn-ea"/>
              <a:cs typeface="Arial" panose="020B0604020202020204" pitchFamily="34" charset="0"/>
            </a:endParaRPr>
          </a:p>
          <a:p>
            <a:pPr algn="ctr" defTabSz="781986" latinLnBrk="1">
              <a:buClr>
                <a:srgbClr val="99CC00"/>
              </a:buClr>
              <a:tabLst>
                <a:tab pos="228079" algn="l"/>
              </a:tabLst>
              <a:defRPr/>
            </a:pPr>
            <a:r>
              <a:rPr lang="en-US" altLang="ko-KR" sz="800" b="1">
                <a:solidFill>
                  <a:prstClr val="white"/>
                </a:solidFill>
                <a:latin typeface="+mn-ea"/>
                <a:cs typeface="Arial" panose="020B0604020202020204" pitchFamily="34" charset="0"/>
              </a:rPr>
              <a:t>(98.03%)</a:t>
            </a:r>
          </a:p>
        </p:txBody>
      </p:sp>
      <p:sp>
        <p:nvSpPr>
          <p:cNvPr id="172" name="Rounded Rectangle 117">
            <a:extLst>
              <a:ext uri="{FF2B5EF4-FFF2-40B4-BE49-F238E27FC236}">
                <a16:creationId xmlns:a16="http://schemas.microsoft.com/office/drawing/2014/main" id="{CC92F434-5BF1-403D-88DD-818D3E280213}"/>
              </a:ext>
            </a:extLst>
          </p:cNvPr>
          <p:cNvSpPr/>
          <p:nvPr/>
        </p:nvSpPr>
        <p:spPr bwMode="auto">
          <a:xfrm>
            <a:off x="6517626" y="1606844"/>
            <a:ext cx="1238400" cy="238325"/>
          </a:xfrm>
          <a:prstGeom prst="roundRect">
            <a:avLst>
              <a:gd name="adj" fmla="val 0"/>
            </a:avLst>
          </a:prstGeom>
          <a:solidFill>
            <a:srgbClr val="005EB8"/>
          </a:solidFill>
          <a:ln w="6350" cap="flat" cmpd="sng" algn="ctr">
            <a:solidFill>
              <a:srgbClr val="005EB8"/>
            </a:solidFill>
            <a:prstDash val="solid"/>
            <a:round/>
            <a:headEnd type="none" w="med" len="med"/>
            <a:tailEnd type="none" w="med" len="med"/>
          </a:ln>
          <a:effectLst/>
        </p:spPr>
        <p:txBody>
          <a:bodyPr lIns="30788" tIns="30788" rIns="30788" bIns="30788" rtlCol="0" anchor="ctr" anchorCtr="0"/>
          <a:lstStyle/>
          <a:p>
            <a:pPr algn="ctr" defTabSz="781986" latinLnBrk="1">
              <a:buClr>
                <a:srgbClr val="99CC00"/>
              </a:buClr>
              <a:tabLst>
                <a:tab pos="228079" algn="l"/>
              </a:tabLst>
              <a:defRPr/>
            </a:pPr>
            <a:r>
              <a:rPr lang="ko-KR" altLang="en-US" sz="800" b="1">
                <a:solidFill>
                  <a:prstClr val="white"/>
                </a:solidFill>
                <a:latin typeface="+mn-ea"/>
                <a:cs typeface="Arial" panose="020B0604020202020204" pitchFamily="34" charset="0"/>
              </a:rPr>
              <a:t>우리사주조합</a:t>
            </a:r>
            <a:endParaRPr lang="en-US" altLang="ko-KR" sz="800" b="1">
              <a:solidFill>
                <a:prstClr val="white"/>
              </a:solidFill>
              <a:latin typeface="+mn-ea"/>
              <a:cs typeface="Arial" panose="020B0604020202020204" pitchFamily="34" charset="0"/>
            </a:endParaRPr>
          </a:p>
          <a:p>
            <a:pPr algn="ctr" defTabSz="781986" latinLnBrk="1">
              <a:buClr>
                <a:srgbClr val="99CC00"/>
              </a:buClr>
              <a:tabLst>
                <a:tab pos="228079" algn="l"/>
              </a:tabLst>
              <a:defRPr/>
            </a:pPr>
            <a:r>
              <a:rPr lang="en-US" altLang="ko-KR" sz="800" b="1">
                <a:solidFill>
                  <a:prstClr val="white"/>
                </a:solidFill>
                <a:latin typeface="+mn-ea"/>
                <a:cs typeface="Arial" panose="020B0604020202020204" pitchFamily="34" charset="0"/>
              </a:rPr>
              <a:t>(0.84%)</a:t>
            </a:r>
          </a:p>
        </p:txBody>
      </p:sp>
      <p:cxnSp>
        <p:nvCxnSpPr>
          <p:cNvPr id="173" name="연결선: 꺾임 50">
            <a:extLst>
              <a:ext uri="{FF2B5EF4-FFF2-40B4-BE49-F238E27FC236}">
                <a16:creationId xmlns:a16="http://schemas.microsoft.com/office/drawing/2014/main" id="{23E098DA-77DD-4C9A-8768-4DF5079DD190}"/>
              </a:ext>
            </a:extLst>
          </p:cNvPr>
          <p:cNvCxnSpPr>
            <a:cxnSpLocks/>
            <a:stCxn id="172" idx="2"/>
            <a:endCxn id="80" idx="0"/>
          </p:cNvCxnSpPr>
          <p:nvPr/>
        </p:nvCxnSpPr>
        <p:spPr>
          <a:xfrm>
            <a:off x="7136826" y="1845169"/>
            <a:ext cx="1" cy="357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연결선: 꺾임 180">
            <a:extLst>
              <a:ext uri="{FF2B5EF4-FFF2-40B4-BE49-F238E27FC236}">
                <a16:creationId xmlns:a16="http://schemas.microsoft.com/office/drawing/2014/main" id="{254CBE8D-CF84-44A6-88F5-1E6A7B98144B}"/>
              </a:ext>
            </a:extLst>
          </p:cNvPr>
          <p:cNvCxnSpPr>
            <a:stCxn id="162" idx="2"/>
          </p:cNvCxnSpPr>
          <p:nvPr/>
        </p:nvCxnSpPr>
        <p:spPr>
          <a:xfrm rot="16200000" flipH="1">
            <a:off x="6325506" y="1212455"/>
            <a:ext cx="178606" cy="1444033"/>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cxnSp>
        <p:nvCxnSpPr>
          <p:cNvPr id="183" name="연결선: 꺾임 182">
            <a:extLst>
              <a:ext uri="{FF2B5EF4-FFF2-40B4-BE49-F238E27FC236}">
                <a16:creationId xmlns:a16="http://schemas.microsoft.com/office/drawing/2014/main" id="{4A09DFA5-F750-4E0C-8FC3-97DAD4795E81}"/>
              </a:ext>
            </a:extLst>
          </p:cNvPr>
          <p:cNvCxnSpPr>
            <a:cxnSpLocks/>
            <a:endCxn id="163" idx="2"/>
          </p:cNvCxnSpPr>
          <p:nvPr/>
        </p:nvCxnSpPr>
        <p:spPr>
          <a:xfrm flipV="1">
            <a:off x="7136825" y="1845169"/>
            <a:ext cx="1412337" cy="179524"/>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407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Investments in Subsidiaries and Associates</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회사의 종속기업투자주식은 </a:t>
            </a:r>
            <a:r>
              <a:rPr lang="en-US" altLang="ko-KR" sz="1000" b="1">
                <a:solidFill>
                  <a:srgbClr val="002997"/>
                </a:solidFill>
                <a:latin typeface="Arial" panose="020B0604020202020204" pitchFamily="34" charset="0"/>
                <a:ea typeface="+mj-ea"/>
                <a:cs typeface="Arial" panose="020B0604020202020204" pitchFamily="34" charset="0"/>
              </a:rPr>
              <a:t>3</a:t>
            </a:r>
            <a:r>
              <a:rPr lang="ko-KR" altLang="en-US" sz="1000" b="1">
                <a:solidFill>
                  <a:srgbClr val="002997"/>
                </a:solidFill>
                <a:latin typeface="Arial" panose="020B0604020202020204" pitchFamily="34" charset="0"/>
                <a:ea typeface="+mj-ea"/>
                <a:cs typeface="Arial" panose="020B0604020202020204" pitchFamily="34" charset="0"/>
              </a:rPr>
              <a:t>개 회사에 대하여 </a:t>
            </a:r>
            <a:r>
              <a:rPr lang="en-US" altLang="ko-KR" sz="1000" b="1">
                <a:solidFill>
                  <a:srgbClr val="002997"/>
                </a:solidFill>
                <a:latin typeface="Arial" panose="020B0604020202020204" pitchFamily="34" charset="0"/>
                <a:ea typeface="+mj-ea"/>
                <a:cs typeface="Arial" panose="020B0604020202020204" pitchFamily="34" charset="0"/>
              </a:rPr>
              <a:t>100% </a:t>
            </a:r>
            <a:r>
              <a:rPr lang="ko-KR" altLang="en-US" sz="1000" b="1">
                <a:solidFill>
                  <a:srgbClr val="002997"/>
                </a:solidFill>
                <a:latin typeface="Arial" panose="020B0604020202020204" pitchFamily="34" charset="0"/>
                <a:ea typeface="+mj-ea"/>
                <a:cs typeface="Arial" panose="020B0604020202020204" pitchFamily="34" charset="0"/>
              </a:rPr>
              <a:t>지분을 보유한 투자주식으로 구성되며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이 중 개성</a:t>
            </a:r>
            <a:r>
              <a:rPr lang="en-US" altLang="ko-KR" sz="1000" b="1">
                <a:solidFill>
                  <a:srgbClr val="002997"/>
                </a:solidFill>
                <a:latin typeface="Arial" panose="020B0604020202020204" pitchFamily="34" charset="0"/>
                <a:ea typeface="+mj-ea"/>
                <a:cs typeface="Arial" panose="020B0604020202020204" pitchFamily="34" charset="0"/>
              </a:rPr>
              <a:t>1</a:t>
            </a:r>
            <a:r>
              <a:rPr lang="ko-KR" altLang="en-US" sz="1000" b="1">
                <a:solidFill>
                  <a:srgbClr val="002997"/>
                </a:solidFill>
                <a:latin typeface="Arial" panose="020B0604020202020204" pitchFamily="34" charset="0"/>
                <a:ea typeface="+mj-ea"/>
                <a:cs typeface="Arial" panose="020B0604020202020204" pitchFamily="34" charset="0"/>
              </a:rPr>
              <a:t>공장은 개성공단 폐쇄조치로 운영중지 상태이고 </a:t>
            </a:r>
            <a:r>
              <a:rPr lang="ko-KR" altLang="en-US" sz="1000" b="1" err="1">
                <a:solidFill>
                  <a:srgbClr val="002997"/>
                </a:solidFill>
                <a:latin typeface="Arial" panose="020B0604020202020204" pitchFamily="34" charset="0"/>
                <a:ea typeface="+mj-ea"/>
                <a:cs typeface="Arial" panose="020B0604020202020204" pitchFamily="34" charset="0"/>
              </a:rPr>
              <a:t>쵸코스퀘어주식회사는</a:t>
            </a:r>
            <a:r>
              <a:rPr lang="ko-KR" altLang="en-US" sz="1000" b="1">
                <a:solidFill>
                  <a:srgbClr val="002997"/>
                </a:solidFill>
                <a:latin typeface="Arial" panose="020B0604020202020204" pitchFamily="34" charset="0"/>
                <a:ea typeface="+mj-ea"/>
                <a:cs typeface="Arial" panose="020B0604020202020204" pitchFamily="34" charset="0"/>
              </a:rPr>
              <a:t> </a:t>
            </a:r>
            <a:r>
              <a:rPr lang="en-US" altLang="ko-KR" sz="1000" b="1">
                <a:solidFill>
                  <a:srgbClr val="002997"/>
                </a:solidFill>
                <a:latin typeface="Arial" panose="020B0604020202020204" pitchFamily="34" charset="0"/>
                <a:ea typeface="+mj-ea"/>
                <a:cs typeface="Arial" panose="020B0604020202020204" pitchFamily="34" charset="0"/>
              </a:rPr>
              <a:t>2022</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8</a:t>
            </a:r>
            <a:r>
              <a:rPr lang="ko-KR" altLang="en-US" sz="1000" b="1">
                <a:solidFill>
                  <a:srgbClr val="002997"/>
                </a:solidFill>
                <a:latin typeface="Arial" panose="020B0604020202020204" pitchFamily="34" charset="0"/>
                <a:ea typeface="+mj-ea"/>
                <a:cs typeface="Arial" panose="020B0604020202020204" pitchFamily="34" charset="0"/>
              </a:rPr>
              <a:t>월 회생절차 </a:t>
            </a:r>
            <a:r>
              <a:rPr lang="ko-KR" altLang="en-US" sz="1000" b="1" err="1">
                <a:solidFill>
                  <a:srgbClr val="002997"/>
                </a:solidFill>
                <a:latin typeface="Arial" panose="020B0604020202020204" pitchFamily="34" charset="0"/>
                <a:ea typeface="+mj-ea"/>
                <a:cs typeface="Arial" panose="020B0604020202020204" pitchFamily="34" charset="0"/>
              </a:rPr>
              <a:t>개시결정되어</a:t>
            </a:r>
            <a:r>
              <a:rPr lang="ko-KR" altLang="en-US" sz="1000" b="1">
                <a:solidFill>
                  <a:srgbClr val="002997"/>
                </a:solidFill>
                <a:latin typeface="Arial" panose="020B0604020202020204" pitchFamily="34" charset="0"/>
                <a:ea typeface="+mj-ea"/>
                <a:cs typeface="Arial" panose="020B0604020202020204" pitchFamily="34" charset="0"/>
              </a:rPr>
              <a:t> 회생절차 진행중에 있음</a:t>
            </a:r>
            <a:endParaRPr lang="en-US" altLang="ko-KR" sz="1000" b="1">
              <a:solidFill>
                <a:srgbClr val="002997"/>
              </a:solidFill>
              <a:latin typeface="Arial" panose="020B0604020202020204" pitchFamily="34" charset="0"/>
              <a:ea typeface="+mj-ea"/>
              <a:cs typeface="Arial" panose="020B0604020202020204" pitchFamily="34" charset="0"/>
            </a:endParaRPr>
          </a:p>
        </p:txBody>
      </p:sp>
      <p:sp>
        <p:nvSpPr>
          <p:cNvPr id="15" name="TextBox 14">
            <a:extLst>
              <a:ext uri="{FF2B5EF4-FFF2-40B4-BE49-F238E27FC236}">
                <a16:creationId xmlns:a16="http://schemas.microsoft.com/office/drawing/2014/main" id="{DE212022-1546-4661-B682-B0987115C7E9}"/>
              </a:ext>
            </a:extLst>
          </p:cNvPr>
          <p:cNvSpPr txBox="1"/>
          <p:nvPr/>
        </p:nvSpPr>
        <p:spPr>
          <a:xfrm>
            <a:off x="4815841" y="1412204"/>
            <a:ext cx="4156708" cy="4720147"/>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b="1" u="sng">
                <a:latin typeface="Arial" panose="020B0604020202020204" pitchFamily="34" charset="0"/>
                <a:cs typeface="Arial" panose="020B0604020202020204" pitchFamily="34" charset="0"/>
              </a:rPr>
              <a:t>관계</a:t>
            </a:r>
            <a:r>
              <a:rPr lang="en-US" altLang="ko-KR" sz="900" b="1" u="sng">
                <a:latin typeface="Arial" panose="020B0604020202020204" pitchFamily="34" charset="0"/>
                <a:cs typeface="Arial" panose="020B0604020202020204" pitchFamily="34" charset="0"/>
              </a:rPr>
              <a:t>/</a:t>
            </a:r>
            <a:r>
              <a:rPr lang="ko-KR" altLang="en-US" sz="900" b="1" u="sng">
                <a:latin typeface="Arial" panose="020B0604020202020204" pitchFamily="34" charset="0"/>
                <a:cs typeface="Arial" panose="020B0604020202020204" pitchFamily="34" charset="0"/>
              </a:rPr>
              <a:t>종속기업투자주식</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ea typeface="+mj-ea"/>
                <a:cs typeface="Arial" panose="020B0604020202020204" pitchFamily="34" charset="0"/>
              </a:rPr>
              <a:t>회사는 </a:t>
            </a:r>
            <a:r>
              <a:rPr lang="en-US" altLang="ko-KR" sz="900">
                <a:latin typeface="Arial" panose="020B0604020202020204" pitchFamily="34" charset="0"/>
                <a:ea typeface="+mj-ea"/>
                <a:cs typeface="Arial" panose="020B0604020202020204" pitchFamily="34" charset="0"/>
              </a:rPr>
              <a:t>3</a:t>
            </a:r>
            <a:r>
              <a:rPr lang="ko-KR" altLang="en-US" sz="900">
                <a:latin typeface="Arial" panose="020B0604020202020204" pitchFamily="34" charset="0"/>
                <a:ea typeface="+mj-ea"/>
                <a:cs typeface="Arial" panose="020B0604020202020204" pitchFamily="34" charset="0"/>
              </a:rPr>
              <a:t>개의 종속기업에 대하여 지분율 </a:t>
            </a:r>
            <a:r>
              <a:rPr lang="en-US" altLang="ko-KR" sz="900">
                <a:latin typeface="Arial" panose="020B0604020202020204" pitchFamily="34" charset="0"/>
                <a:ea typeface="+mj-ea"/>
                <a:cs typeface="Arial" panose="020B0604020202020204" pitchFamily="34" charset="0"/>
              </a:rPr>
              <a:t>100%</a:t>
            </a:r>
            <a:r>
              <a:rPr lang="ko-KR" altLang="en-US" sz="900">
                <a:latin typeface="Arial" panose="020B0604020202020204" pitchFamily="34" charset="0"/>
                <a:ea typeface="+mj-ea"/>
                <a:cs typeface="Arial" panose="020B0604020202020204" pitchFamily="34" charset="0"/>
              </a:rPr>
              <a:t>의 투자주식을 보유함</a:t>
            </a:r>
            <a:endParaRPr lang="en-US" altLang="ko-KR" sz="900">
              <a:latin typeface="Arial" panose="020B0604020202020204" pitchFamily="34" charset="0"/>
              <a:ea typeface="+mj-ea"/>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ea typeface="+mj-ea"/>
                <a:cs typeface="Arial" panose="020B0604020202020204" pitchFamily="34" charset="0"/>
              </a:rPr>
              <a:t>개성</a:t>
            </a:r>
            <a:r>
              <a:rPr lang="en-US" altLang="ko-KR" sz="900">
                <a:latin typeface="Arial" panose="020B0604020202020204" pitchFamily="34" charset="0"/>
                <a:ea typeface="+mj-ea"/>
                <a:cs typeface="Arial" panose="020B0604020202020204" pitchFamily="34" charset="0"/>
              </a:rPr>
              <a:t>1</a:t>
            </a:r>
            <a:r>
              <a:rPr lang="ko-KR" altLang="en-US" sz="900">
                <a:latin typeface="Arial" panose="020B0604020202020204" pitchFamily="34" charset="0"/>
                <a:ea typeface="+mj-ea"/>
                <a:cs typeface="Arial" panose="020B0604020202020204" pitchFamily="34" charset="0"/>
              </a:rPr>
              <a:t>공장은 개성공단의 폐쇄조치에 따라 운영중단 상태로 과거에 전액 </a:t>
            </a:r>
            <a:r>
              <a:rPr lang="ko-KR" altLang="en-US" sz="900" err="1">
                <a:latin typeface="Arial" panose="020B0604020202020204" pitchFamily="34" charset="0"/>
                <a:ea typeface="+mj-ea"/>
                <a:cs typeface="Arial" panose="020B0604020202020204" pitchFamily="34" charset="0"/>
              </a:rPr>
              <a:t>손상차손</a:t>
            </a:r>
            <a:r>
              <a:rPr lang="ko-KR" altLang="en-US" sz="900">
                <a:latin typeface="Arial" panose="020B0604020202020204" pitchFamily="34" charset="0"/>
                <a:ea typeface="+mj-ea"/>
                <a:cs typeface="Arial" panose="020B0604020202020204" pitchFamily="34" charset="0"/>
              </a:rPr>
              <a:t> 인식함</a:t>
            </a:r>
            <a:endParaRPr lang="en-US" altLang="ko-KR" sz="900">
              <a:latin typeface="Arial" panose="020B0604020202020204" pitchFamily="34" charset="0"/>
              <a:ea typeface="+mj-ea"/>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en-US" altLang="ko-KR" sz="900">
                <a:latin typeface="Arial" panose="020B0604020202020204" pitchFamily="34" charset="0"/>
                <a:ea typeface="+mj-ea"/>
                <a:cs typeface="Arial" panose="020B0604020202020204" pitchFamily="34" charset="0"/>
              </a:rPr>
              <a:t>Good People(CAMBODIA)</a:t>
            </a:r>
            <a:r>
              <a:rPr lang="ko-KR" altLang="en-US" sz="900">
                <a:latin typeface="Arial" panose="020B0604020202020204" pitchFamily="34" charset="0"/>
                <a:ea typeface="+mj-ea"/>
                <a:cs typeface="Arial" panose="020B0604020202020204" pitchFamily="34" charset="0"/>
              </a:rPr>
              <a:t>은 </a:t>
            </a:r>
            <a:r>
              <a:rPr lang="en-US" altLang="ko-KR" sz="900">
                <a:latin typeface="Arial" panose="020B0604020202020204" pitchFamily="34" charset="0"/>
                <a:ea typeface="+mj-ea"/>
                <a:cs typeface="Arial" panose="020B0604020202020204" pitchFamily="34" charset="0"/>
              </a:rPr>
              <a:t>2011</a:t>
            </a:r>
            <a:r>
              <a:rPr lang="ko-KR" altLang="en-US" sz="900">
                <a:latin typeface="Arial" panose="020B0604020202020204" pitchFamily="34" charset="0"/>
                <a:ea typeface="+mj-ea"/>
                <a:cs typeface="Arial" panose="020B0604020202020204" pitchFamily="34" charset="0"/>
              </a:rPr>
              <a:t>년 </a:t>
            </a:r>
            <a:r>
              <a:rPr lang="en-US" altLang="ko-KR" sz="900">
                <a:latin typeface="Arial" panose="020B0604020202020204" pitchFamily="34" charset="0"/>
                <a:ea typeface="+mj-ea"/>
                <a:cs typeface="Arial" panose="020B0604020202020204" pitchFamily="34" charset="0"/>
              </a:rPr>
              <a:t>3</a:t>
            </a:r>
            <a:r>
              <a:rPr lang="ko-KR" altLang="en-US" sz="900">
                <a:latin typeface="Arial" panose="020B0604020202020204" pitchFamily="34" charset="0"/>
                <a:ea typeface="+mj-ea"/>
                <a:cs typeface="Arial" panose="020B0604020202020204" pitchFamily="34" charset="0"/>
              </a:rPr>
              <a:t>월 회사가 </a:t>
            </a:r>
            <a:r>
              <a:rPr lang="en-US" altLang="ko-KR" sz="900">
                <a:latin typeface="Arial" panose="020B0604020202020204" pitchFamily="34" charset="0"/>
                <a:ea typeface="+mj-ea"/>
                <a:cs typeface="Arial" panose="020B0604020202020204" pitchFamily="34" charset="0"/>
              </a:rPr>
              <a:t>USD 2,600k</a:t>
            </a:r>
            <a:r>
              <a:rPr lang="ko-KR" altLang="en-US" sz="900">
                <a:latin typeface="Arial" panose="020B0604020202020204" pitchFamily="34" charset="0"/>
                <a:ea typeface="+mj-ea"/>
                <a:cs typeface="Arial" panose="020B0604020202020204" pitchFamily="34" charset="0"/>
              </a:rPr>
              <a:t>를 출자하여 설립한 법인으로 수출 의류 생산업을 영위하고 있으며 회사의 생산기지 역할을 수행함</a:t>
            </a:r>
            <a:endParaRPr lang="en-US" altLang="ko-KR" sz="900">
              <a:latin typeface="Arial" panose="020B0604020202020204" pitchFamily="34" charset="0"/>
              <a:ea typeface="+mj-ea"/>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err="1">
                <a:latin typeface="Arial" panose="020B0604020202020204" pitchFamily="34" charset="0"/>
                <a:ea typeface="+mj-ea"/>
                <a:cs typeface="Arial" panose="020B0604020202020204" pitchFamily="34" charset="0"/>
              </a:rPr>
              <a:t>쵸코스퀘어주식회사는</a:t>
            </a:r>
            <a:r>
              <a:rPr lang="ko-KR" altLang="en-US" sz="900">
                <a:latin typeface="Arial" panose="020B0604020202020204" pitchFamily="34" charset="0"/>
                <a:ea typeface="+mj-ea"/>
                <a:cs typeface="Arial" panose="020B0604020202020204" pitchFamily="34" charset="0"/>
              </a:rPr>
              <a:t> </a:t>
            </a:r>
            <a:r>
              <a:rPr lang="en-US" altLang="ko-KR" sz="900">
                <a:latin typeface="Arial" panose="020B0604020202020204" pitchFamily="34" charset="0"/>
                <a:ea typeface="+mj-ea"/>
                <a:cs typeface="Arial" panose="020B0604020202020204" pitchFamily="34" charset="0"/>
              </a:rPr>
              <a:t>2020</a:t>
            </a:r>
            <a:r>
              <a:rPr lang="ko-KR" altLang="en-US" sz="900">
                <a:latin typeface="Arial" panose="020B0604020202020204" pitchFamily="34" charset="0"/>
                <a:ea typeface="+mj-ea"/>
                <a:cs typeface="Arial" panose="020B0604020202020204" pitchFamily="34" charset="0"/>
              </a:rPr>
              <a:t>년 </a:t>
            </a:r>
            <a:r>
              <a:rPr lang="en-US" altLang="ko-KR" sz="900">
                <a:latin typeface="Arial" panose="020B0604020202020204" pitchFamily="34" charset="0"/>
                <a:ea typeface="+mj-ea"/>
                <a:cs typeface="Arial" panose="020B0604020202020204" pitchFamily="34" charset="0"/>
              </a:rPr>
              <a:t>5</a:t>
            </a:r>
            <a:r>
              <a:rPr lang="ko-KR" altLang="en-US" sz="900">
                <a:latin typeface="Arial" panose="020B0604020202020204" pitchFamily="34" charset="0"/>
                <a:ea typeface="+mj-ea"/>
                <a:cs typeface="Arial" panose="020B0604020202020204" pitchFamily="34" charset="0"/>
              </a:rPr>
              <a:t>월 설립하여 회사와 임대목적 오피스텔</a:t>
            </a:r>
            <a:r>
              <a:rPr lang="en-US" altLang="ko-KR" sz="900">
                <a:latin typeface="Arial" panose="020B0604020202020204" pitchFamily="34" charset="0"/>
                <a:ea typeface="+mj-ea"/>
                <a:cs typeface="Arial" panose="020B0604020202020204" pitchFamily="34" charset="0"/>
              </a:rPr>
              <a:t>(SFC</a:t>
            </a:r>
            <a:r>
              <a:rPr lang="ko-KR" altLang="en-US" sz="900">
                <a:latin typeface="Arial" panose="020B0604020202020204" pitchFamily="34" charset="0"/>
                <a:ea typeface="+mj-ea"/>
                <a:cs typeface="Arial" panose="020B0604020202020204" pitchFamily="34" charset="0"/>
              </a:rPr>
              <a:t>타워</a:t>
            </a:r>
            <a:r>
              <a:rPr lang="en-US" altLang="ko-KR" sz="900">
                <a:latin typeface="Arial" panose="020B0604020202020204" pitchFamily="34" charset="0"/>
                <a:ea typeface="+mj-ea"/>
                <a:cs typeface="Arial" panose="020B0604020202020204" pitchFamily="34" charset="0"/>
              </a:rPr>
              <a:t>)</a:t>
            </a:r>
            <a:r>
              <a:rPr lang="ko-KR" altLang="en-US" sz="900">
                <a:latin typeface="Arial" panose="020B0604020202020204" pitchFamily="34" charset="0"/>
                <a:ea typeface="+mj-ea"/>
                <a:cs typeface="Arial" panose="020B0604020202020204" pitchFamily="34" charset="0"/>
              </a:rPr>
              <a:t>에 대한 지분을 공유하는 회사로 법인이 </a:t>
            </a:r>
            <a:r>
              <a:rPr lang="ko-KR" altLang="en-US" sz="900" err="1">
                <a:latin typeface="Arial" panose="020B0604020202020204" pitchFamily="34" charset="0"/>
                <a:ea typeface="+mj-ea"/>
                <a:cs typeface="Arial" panose="020B0604020202020204" pitchFamily="34" charset="0"/>
              </a:rPr>
              <a:t>형해화된</a:t>
            </a:r>
            <a:r>
              <a:rPr lang="ko-KR" altLang="en-US" sz="900">
                <a:latin typeface="Arial" panose="020B0604020202020204" pitchFamily="34" charset="0"/>
                <a:ea typeface="+mj-ea"/>
                <a:cs typeface="Arial" panose="020B0604020202020204" pitchFamily="34" charset="0"/>
              </a:rPr>
              <a:t> 상태임</a:t>
            </a:r>
            <a:r>
              <a:rPr lang="en-US" altLang="ko-KR" sz="900">
                <a:latin typeface="Arial" panose="020B0604020202020204" pitchFamily="34" charset="0"/>
                <a:ea typeface="+mj-ea"/>
                <a:cs typeface="Arial" panose="020B0604020202020204" pitchFamily="34" charset="0"/>
              </a:rPr>
              <a:t>.</a:t>
            </a:r>
            <a:r>
              <a:rPr lang="ko-KR" altLang="en-US" sz="900">
                <a:latin typeface="Arial" panose="020B0604020202020204" pitchFamily="34" charset="0"/>
                <a:ea typeface="+mj-ea"/>
                <a:cs typeface="Arial" panose="020B0604020202020204" pitchFamily="34" charset="0"/>
              </a:rPr>
              <a:t> 채무자가 </a:t>
            </a:r>
            <a:r>
              <a:rPr lang="en-US" altLang="ko-KR" sz="900">
                <a:latin typeface="Arial" panose="020B0604020202020204" pitchFamily="34" charset="0"/>
                <a:ea typeface="+mj-ea"/>
                <a:cs typeface="Arial" panose="020B0604020202020204" pitchFamily="34" charset="0"/>
              </a:rPr>
              <a:t>2022</a:t>
            </a:r>
            <a:r>
              <a:rPr lang="ko-KR" altLang="en-US" sz="900">
                <a:latin typeface="Arial" panose="020B0604020202020204" pitchFamily="34" charset="0"/>
                <a:ea typeface="+mj-ea"/>
                <a:cs typeface="Arial" panose="020B0604020202020204" pitchFamily="34" charset="0"/>
              </a:rPr>
              <a:t>년 </a:t>
            </a:r>
            <a:r>
              <a:rPr lang="en-US" altLang="ko-KR" sz="900">
                <a:latin typeface="Arial" panose="020B0604020202020204" pitchFamily="34" charset="0"/>
                <a:ea typeface="+mj-ea"/>
                <a:cs typeface="Arial" panose="020B0604020202020204" pitchFamily="34" charset="0"/>
              </a:rPr>
              <a:t>6</a:t>
            </a:r>
            <a:r>
              <a:rPr lang="ko-KR" altLang="en-US" sz="900">
                <a:latin typeface="Arial" panose="020B0604020202020204" pitchFamily="34" charset="0"/>
                <a:ea typeface="+mj-ea"/>
                <a:cs typeface="Arial" panose="020B0604020202020204" pitchFamily="34" charset="0"/>
              </a:rPr>
              <a:t>월 회생절차 </a:t>
            </a:r>
            <a:r>
              <a:rPr lang="ko-KR" altLang="en-US" sz="900" err="1">
                <a:latin typeface="Arial" panose="020B0604020202020204" pitchFamily="34" charset="0"/>
                <a:ea typeface="+mj-ea"/>
                <a:cs typeface="Arial" panose="020B0604020202020204" pitchFamily="34" charset="0"/>
              </a:rPr>
              <a:t>개시신청하여</a:t>
            </a:r>
            <a:r>
              <a:rPr lang="ko-KR" altLang="en-US" sz="900">
                <a:latin typeface="Arial" panose="020B0604020202020204" pitchFamily="34" charset="0"/>
                <a:ea typeface="+mj-ea"/>
                <a:cs typeface="Arial" panose="020B0604020202020204" pitchFamily="34" charset="0"/>
              </a:rPr>
              <a:t> </a:t>
            </a:r>
            <a:r>
              <a:rPr lang="en-US" altLang="ko-KR" sz="900">
                <a:latin typeface="Arial" panose="020B0604020202020204" pitchFamily="34" charset="0"/>
                <a:ea typeface="+mj-ea"/>
                <a:cs typeface="Arial" panose="020B0604020202020204" pitchFamily="34" charset="0"/>
              </a:rPr>
              <a:t>2022</a:t>
            </a:r>
            <a:r>
              <a:rPr lang="ko-KR" altLang="en-US" sz="900">
                <a:latin typeface="Arial" panose="020B0604020202020204" pitchFamily="34" charset="0"/>
                <a:ea typeface="+mj-ea"/>
                <a:cs typeface="Arial" panose="020B0604020202020204" pitchFamily="34" charset="0"/>
              </a:rPr>
              <a:t>년 </a:t>
            </a:r>
            <a:r>
              <a:rPr lang="en-US" altLang="ko-KR" sz="900">
                <a:latin typeface="Arial" panose="020B0604020202020204" pitchFamily="34" charset="0"/>
                <a:ea typeface="+mj-ea"/>
                <a:cs typeface="Arial" panose="020B0604020202020204" pitchFamily="34" charset="0"/>
              </a:rPr>
              <a:t>8</a:t>
            </a:r>
            <a:r>
              <a:rPr lang="ko-KR" altLang="en-US" sz="900">
                <a:latin typeface="Arial" panose="020B0604020202020204" pitchFamily="34" charset="0"/>
                <a:ea typeface="+mj-ea"/>
                <a:cs typeface="Arial" panose="020B0604020202020204" pitchFamily="34" charset="0"/>
              </a:rPr>
              <a:t>월 개시결정</a:t>
            </a:r>
            <a:r>
              <a:rPr lang="en-US" altLang="ko-KR" sz="900">
                <a:latin typeface="Arial" panose="020B0604020202020204" pitchFamily="34" charset="0"/>
                <a:ea typeface="+mj-ea"/>
                <a:cs typeface="Arial" panose="020B0604020202020204" pitchFamily="34" charset="0"/>
              </a:rPr>
              <a:t>(</a:t>
            </a:r>
            <a:r>
              <a:rPr lang="ko-KR" altLang="en-US" sz="900">
                <a:latin typeface="Arial" panose="020B0604020202020204" pitchFamily="34" charset="0"/>
                <a:ea typeface="+mj-ea"/>
                <a:cs typeface="Arial" panose="020B0604020202020204" pitchFamily="34" charset="0"/>
              </a:rPr>
              <a:t>서울회생법원 </a:t>
            </a:r>
            <a:r>
              <a:rPr lang="en-US" altLang="ko-KR" sz="900">
                <a:latin typeface="Arial" panose="020B0604020202020204" pitchFamily="34" charset="0"/>
                <a:ea typeface="+mj-ea"/>
                <a:cs typeface="Arial" panose="020B0604020202020204" pitchFamily="34" charset="0"/>
              </a:rPr>
              <a:t>2022</a:t>
            </a:r>
            <a:r>
              <a:rPr lang="ko-KR" altLang="en-US" sz="900">
                <a:latin typeface="Arial" panose="020B0604020202020204" pitchFamily="34" charset="0"/>
                <a:ea typeface="+mj-ea"/>
                <a:cs typeface="Arial" panose="020B0604020202020204" pitchFamily="34" charset="0"/>
              </a:rPr>
              <a:t>회합</a:t>
            </a:r>
            <a:r>
              <a:rPr lang="en-US" altLang="ko-KR" sz="900">
                <a:latin typeface="Arial" panose="020B0604020202020204" pitchFamily="34" charset="0"/>
                <a:ea typeface="+mj-ea"/>
                <a:cs typeface="Arial" panose="020B0604020202020204" pitchFamily="34" charset="0"/>
              </a:rPr>
              <a:t>100054)</a:t>
            </a:r>
            <a:r>
              <a:rPr lang="ko-KR" altLang="en-US" sz="900">
                <a:latin typeface="Arial" panose="020B0604020202020204" pitchFamily="34" charset="0"/>
                <a:ea typeface="+mj-ea"/>
                <a:cs typeface="Arial" panose="020B0604020202020204" pitchFamily="34" charset="0"/>
              </a:rPr>
              <a:t>되었으며</a:t>
            </a:r>
            <a:r>
              <a:rPr lang="en-US" altLang="ko-KR" sz="900">
                <a:latin typeface="Arial" panose="020B0604020202020204" pitchFamily="34" charset="0"/>
                <a:ea typeface="+mj-ea"/>
                <a:cs typeface="Arial" panose="020B0604020202020204" pitchFamily="34" charset="0"/>
              </a:rPr>
              <a:t>, </a:t>
            </a:r>
            <a:r>
              <a:rPr lang="ko-KR" altLang="en-US" sz="900">
                <a:latin typeface="Arial" panose="020B0604020202020204" pitchFamily="34" charset="0"/>
                <a:ea typeface="+mj-ea"/>
                <a:cs typeface="Arial" panose="020B0604020202020204" pitchFamily="34" charset="0"/>
              </a:rPr>
              <a:t>부동산 이외의 자산은 대부분 실재성이 없음</a:t>
            </a:r>
            <a:endParaRPr lang="en-US" altLang="ko-KR" sz="900">
              <a:latin typeface="Arial" panose="020B0604020202020204" pitchFamily="34" charset="0"/>
              <a:ea typeface="+mj-ea"/>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en-US" altLang="ko-KR" sz="900">
                <a:latin typeface="Arial" panose="020B0604020202020204" pitchFamily="34" charset="0"/>
                <a:ea typeface="+mj-ea"/>
                <a:cs typeface="Arial" panose="020B0604020202020204" pitchFamily="34" charset="0"/>
              </a:rPr>
              <a:t>E-</a:t>
            </a:r>
            <a:r>
              <a:rPr lang="ko-KR" altLang="en-US" sz="900">
                <a:latin typeface="Arial" panose="020B0604020202020204" pitchFamily="34" charset="0"/>
                <a:ea typeface="+mj-ea"/>
                <a:cs typeface="Arial" panose="020B0604020202020204" pitchFamily="34" charset="0"/>
              </a:rPr>
              <a:t>비즈니스 사업을 목적으로 </a:t>
            </a:r>
            <a:r>
              <a:rPr lang="ko-KR" altLang="en-US" sz="900" err="1">
                <a:latin typeface="Arial" panose="020B0604020202020204" pitchFamily="34" charset="0"/>
                <a:ea typeface="+mj-ea"/>
                <a:cs typeface="Arial" panose="020B0604020202020204" pitchFamily="34" charset="0"/>
              </a:rPr>
              <a:t>합작출자하여</a:t>
            </a:r>
            <a:r>
              <a:rPr lang="ko-KR" altLang="en-US" sz="900">
                <a:latin typeface="Arial" panose="020B0604020202020204" pitchFamily="34" charset="0"/>
                <a:ea typeface="+mj-ea"/>
                <a:cs typeface="Arial" panose="020B0604020202020204" pitchFamily="34" charset="0"/>
              </a:rPr>
              <a:t> 설립한 중국기업</a:t>
            </a:r>
            <a:r>
              <a:rPr lang="en-US" altLang="ko-KR" sz="900">
                <a:latin typeface="Arial" panose="020B0604020202020204" pitchFamily="34" charset="0"/>
                <a:ea typeface="+mj-ea"/>
                <a:cs typeface="Arial" panose="020B0604020202020204" pitchFamily="34" charset="0"/>
              </a:rPr>
              <a:t>(</a:t>
            </a:r>
            <a:r>
              <a:rPr lang="ko-KR" altLang="en-US" sz="900">
                <a:latin typeface="Arial" panose="020B0604020202020204" pitchFamily="34" charset="0"/>
                <a:ea typeface="+mj-ea"/>
                <a:cs typeface="Arial" panose="020B0604020202020204" pitchFamily="34" charset="0"/>
              </a:rPr>
              <a:t>지분율 </a:t>
            </a:r>
            <a:r>
              <a:rPr lang="en-US" altLang="ko-KR" sz="900">
                <a:latin typeface="Arial" panose="020B0604020202020204" pitchFamily="34" charset="0"/>
                <a:ea typeface="+mj-ea"/>
                <a:cs typeface="Arial" panose="020B0604020202020204" pitchFamily="34" charset="0"/>
              </a:rPr>
              <a:t>49.9%)</a:t>
            </a:r>
            <a:r>
              <a:rPr lang="ko-KR" altLang="en-US" sz="900">
                <a:latin typeface="Arial" panose="020B0604020202020204" pitchFamily="34" charset="0"/>
                <a:ea typeface="+mj-ea"/>
                <a:cs typeface="Arial" panose="020B0604020202020204" pitchFamily="34" charset="0"/>
              </a:rPr>
              <a:t>을 </a:t>
            </a:r>
            <a:r>
              <a:rPr lang="en-US" altLang="ko-KR" sz="900">
                <a:latin typeface="Arial" panose="020B0604020202020204" pitchFamily="34" charset="0"/>
                <a:ea typeface="+mj-ea"/>
                <a:cs typeface="Arial" panose="020B0604020202020204" pitchFamily="34" charset="0"/>
              </a:rPr>
              <a:t>2020</a:t>
            </a:r>
            <a:r>
              <a:rPr lang="ko-KR" altLang="en-US" sz="900">
                <a:latin typeface="Arial" panose="020B0604020202020204" pitchFamily="34" charset="0"/>
                <a:ea typeface="+mj-ea"/>
                <a:cs typeface="Arial" panose="020B0604020202020204" pitchFamily="34" charset="0"/>
              </a:rPr>
              <a:t>년 청산함에 따라 관계기업투자주식이 감소함</a:t>
            </a:r>
            <a:endParaRPr lang="en-US" altLang="ko-KR" sz="900">
              <a:latin typeface="Arial" panose="020B0604020202020204" pitchFamily="34" charset="0"/>
              <a:ea typeface="+mj-ea"/>
              <a:cs typeface="Arial" panose="020B0604020202020204" pitchFamily="34" charset="0"/>
            </a:endParaRPr>
          </a:p>
          <a:p>
            <a:pPr marL="180975" lvl="0" indent="-180975" defTabSz="914400" latinLnBrk="1">
              <a:lnSpc>
                <a:spcPts val="1200"/>
              </a:lnSpc>
              <a:spcBef>
                <a:spcPts val="600"/>
              </a:spcBef>
              <a:buClr>
                <a:srgbClr val="00338D"/>
              </a:buClr>
              <a:buFont typeface="Arial" panose="020B0604020202020204" pitchFamily="34" charset="0"/>
              <a:buChar char="•"/>
              <a:tabLst>
                <a:tab pos="180975" algn="l"/>
              </a:tabLst>
              <a:defRPr/>
            </a:pPr>
            <a:r>
              <a:rPr lang="en-US" altLang="ko-KR" sz="900" b="1" u="sng">
                <a:latin typeface="Arial" panose="020B0604020202020204" pitchFamily="34" charset="0"/>
                <a:cs typeface="Arial" panose="020B0604020202020204" pitchFamily="34" charset="0"/>
              </a:rPr>
              <a:t>Adjustment</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ea typeface="+mj-ea"/>
                <a:cs typeface="Arial" panose="020B0604020202020204" pitchFamily="34" charset="0"/>
              </a:rPr>
              <a:t>개성</a:t>
            </a:r>
            <a:r>
              <a:rPr lang="en-US" altLang="ko-KR" sz="900">
                <a:latin typeface="Arial" panose="020B0604020202020204" pitchFamily="34" charset="0"/>
                <a:ea typeface="+mj-ea"/>
                <a:cs typeface="Arial" panose="020B0604020202020204" pitchFamily="34" charset="0"/>
              </a:rPr>
              <a:t>1</a:t>
            </a:r>
            <a:r>
              <a:rPr lang="ko-KR" altLang="en-US" sz="900">
                <a:latin typeface="Arial" panose="020B0604020202020204" pitchFamily="34" charset="0"/>
                <a:ea typeface="+mj-ea"/>
                <a:cs typeface="Arial" panose="020B0604020202020204" pitchFamily="34" charset="0"/>
              </a:rPr>
              <a:t>공장은 개성공단 폐쇄조치로 운영중단 상태이므로 실사가치를 없는 것으로 보아 </a:t>
            </a:r>
            <a:r>
              <a:rPr lang="ko-KR" altLang="en-US" sz="900" err="1">
                <a:latin typeface="Arial" panose="020B0604020202020204" pitchFamily="34" charset="0"/>
                <a:ea typeface="+mj-ea"/>
                <a:cs typeface="Arial" panose="020B0604020202020204" pitchFamily="34" charset="0"/>
              </a:rPr>
              <a:t>실사조정함</a:t>
            </a:r>
            <a:endParaRPr lang="en-US" altLang="ko-KR" sz="900">
              <a:latin typeface="Arial" panose="020B0604020202020204" pitchFamily="34" charset="0"/>
              <a:ea typeface="+mj-ea"/>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en-US" altLang="ko-KR" sz="900">
                <a:latin typeface="Arial" panose="020B0604020202020204" pitchFamily="34" charset="0"/>
                <a:ea typeface="+mj-ea"/>
                <a:cs typeface="Arial" panose="020B0604020202020204" pitchFamily="34" charset="0"/>
              </a:rPr>
              <a:t>Good People(CAMBODIA)</a:t>
            </a:r>
            <a:r>
              <a:rPr lang="ko-KR" altLang="en-US" sz="900">
                <a:latin typeface="Arial" panose="020B0604020202020204" pitchFamily="34" charset="0"/>
                <a:ea typeface="+mj-ea"/>
                <a:cs typeface="Arial" panose="020B0604020202020204" pitchFamily="34" charset="0"/>
              </a:rPr>
              <a:t>은 실사기준일 현재 </a:t>
            </a:r>
            <a:r>
              <a:rPr lang="ko-KR" altLang="en-US" sz="900" err="1">
                <a:latin typeface="Arial" panose="020B0604020202020204" pitchFamily="34" charset="0"/>
                <a:ea typeface="+mj-ea"/>
                <a:cs typeface="Arial" panose="020B0604020202020204" pitchFamily="34" charset="0"/>
              </a:rPr>
              <a:t>정상운영중으로</a:t>
            </a:r>
            <a:r>
              <a:rPr lang="ko-KR" altLang="en-US" sz="900">
                <a:latin typeface="Arial" panose="020B0604020202020204" pitchFamily="34" charset="0"/>
                <a:ea typeface="+mj-ea"/>
                <a:cs typeface="Arial" panose="020B0604020202020204" pitchFamily="34" charset="0"/>
              </a:rPr>
              <a:t> 최근 결산 재무제표 상 순자산가치를 투자자산의 평가액으로 보아 </a:t>
            </a:r>
            <a:r>
              <a:rPr lang="ko-KR" altLang="en-US" sz="900" err="1">
                <a:latin typeface="Arial" panose="020B0604020202020204" pitchFamily="34" charset="0"/>
                <a:ea typeface="+mj-ea"/>
                <a:cs typeface="Arial" panose="020B0604020202020204" pitchFamily="34" charset="0"/>
              </a:rPr>
              <a:t>실사조정함</a:t>
            </a:r>
            <a:endParaRPr lang="en-US" altLang="ko-KR" sz="900">
              <a:latin typeface="Arial" panose="020B0604020202020204" pitchFamily="34" charset="0"/>
              <a:ea typeface="+mj-ea"/>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err="1">
                <a:latin typeface="Arial" panose="020B0604020202020204" pitchFamily="34" charset="0"/>
                <a:cs typeface="Arial" panose="020B0604020202020204" pitchFamily="34" charset="0"/>
              </a:rPr>
              <a:t>쵸코스퀘어주식회사는</a:t>
            </a:r>
            <a:r>
              <a:rPr lang="ko-KR" altLang="en-US" sz="900">
                <a:latin typeface="Arial" panose="020B0604020202020204" pitchFamily="34" charset="0"/>
                <a:cs typeface="Arial" panose="020B0604020202020204" pitchFamily="34" charset="0"/>
              </a:rPr>
              <a:t> </a:t>
            </a:r>
            <a:r>
              <a:rPr lang="en-US" altLang="ko-KR" sz="900">
                <a:latin typeface="Arial" panose="020B0604020202020204" pitchFamily="34" charset="0"/>
                <a:cs typeface="Arial" panose="020B0604020202020204" pitchFamily="34" charset="0"/>
              </a:rPr>
              <a:t>2022</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8</a:t>
            </a:r>
            <a:r>
              <a:rPr lang="ko-KR" altLang="en-US" sz="900">
                <a:latin typeface="Arial" panose="020B0604020202020204" pitchFamily="34" charset="0"/>
                <a:cs typeface="Arial" panose="020B0604020202020204" pitchFamily="34" charset="0"/>
              </a:rPr>
              <a:t>월 현재 회생절차 진행중으로 투자가치를 </a:t>
            </a:r>
            <a:r>
              <a:rPr lang="en-US" altLang="ko-KR" sz="900">
                <a:latin typeface="Arial" panose="020B0604020202020204" pitchFamily="34" charset="0"/>
                <a:cs typeface="Arial" panose="020B0604020202020204" pitchFamily="34" charset="0"/>
              </a:rPr>
              <a:t>0</a:t>
            </a:r>
            <a:r>
              <a:rPr lang="ko-KR" altLang="en-US" sz="900">
                <a:latin typeface="Arial" panose="020B0604020202020204" pitchFamily="34" charset="0"/>
                <a:cs typeface="Arial" panose="020B0604020202020204" pitchFamily="34" charset="0"/>
              </a:rPr>
              <a:t>원으로 평가하여 </a:t>
            </a:r>
            <a:r>
              <a:rPr lang="ko-KR" altLang="en-US" sz="900" err="1">
                <a:latin typeface="Arial" panose="020B0604020202020204" pitchFamily="34" charset="0"/>
                <a:cs typeface="Arial" panose="020B0604020202020204" pitchFamily="34" charset="0"/>
              </a:rPr>
              <a:t>실사조정함</a:t>
            </a:r>
            <a:endParaRPr lang="en-US" altLang="ko-KR" sz="900">
              <a:latin typeface="Arial" panose="020B0604020202020204" pitchFamily="34" charset="0"/>
              <a:cs typeface="Arial" panose="020B0604020202020204" pitchFamily="34" charset="0"/>
            </a:endParaRPr>
          </a:p>
        </p:txBody>
      </p:sp>
      <p:graphicFrame>
        <p:nvGraphicFramePr>
          <p:cNvPr id="17" name="표 16">
            <a:extLst>
              <a:ext uri="{FF2B5EF4-FFF2-40B4-BE49-F238E27FC236}">
                <a16:creationId xmlns:a16="http://schemas.microsoft.com/office/drawing/2014/main" id="{FF84B381-1C4A-47D3-95EB-7B554DD1CFE6}"/>
              </a:ext>
            </a:extLst>
          </p:cNvPr>
          <p:cNvGraphicFramePr>
            <a:graphicFrameLocks noGrp="1"/>
          </p:cNvGraphicFramePr>
          <p:nvPr>
            <p:extLst>
              <p:ext uri="{D42A27DB-BD31-4B8C-83A1-F6EECF244321}">
                <p14:modId xmlns:p14="http://schemas.microsoft.com/office/powerpoint/2010/main" val="530723939"/>
              </p:ext>
            </p:extLst>
          </p:nvPr>
        </p:nvGraphicFramePr>
        <p:xfrm>
          <a:off x="597308" y="2843850"/>
          <a:ext cx="3978000" cy="793810"/>
        </p:xfrm>
        <a:graphic>
          <a:graphicData uri="http://schemas.openxmlformats.org/drawingml/2006/table">
            <a:tbl>
              <a:tblPr/>
              <a:tblGrid>
                <a:gridCol w="1544460">
                  <a:extLst>
                    <a:ext uri="{9D8B030D-6E8A-4147-A177-3AD203B41FA5}">
                      <a16:colId xmlns:a16="http://schemas.microsoft.com/office/drawing/2014/main" val="539413837"/>
                    </a:ext>
                  </a:extLst>
                </a:gridCol>
                <a:gridCol w="481878">
                  <a:extLst>
                    <a:ext uri="{9D8B030D-6E8A-4147-A177-3AD203B41FA5}">
                      <a16:colId xmlns:a16="http://schemas.microsoft.com/office/drawing/2014/main" val="2066981776"/>
                    </a:ext>
                  </a:extLst>
                </a:gridCol>
                <a:gridCol w="481878">
                  <a:extLst>
                    <a:ext uri="{9D8B030D-6E8A-4147-A177-3AD203B41FA5}">
                      <a16:colId xmlns:a16="http://schemas.microsoft.com/office/drawing/2014/main" val="593063602"/>
                    </a:ext>
                  </a:extLst>
                </a:gridCol>
                <a:gridCol w="440479">
                  <a:extLst>
                    <a:ext uri="{9D8B030D-6E8A-4147-A177-3AD203B41FA5}">
                      <a16:colId xmlns:a16="http://schemas.microsoft.com/office/drawing/2014/main" val="3743808671"/>
                    </a:ext>
                  </a:extLst>
                </a:gridCol>
                <a:gridCol w="440479">
                  <a:extLst>
                    <a:ext uri="{9D8B030D-6E8A-4147-A177-3AD203B41FA5}">
                      <a16:colId xmlns:a16="http://schemas.microsoft.com/office/drawing/2014/main" val="2585167727"/>
                    </a:ext>
                  </a:extLst>
                </a:gridCol>
                <a:gridCol w="588826">
                  <a:extLst>
                    <a:ext uri="{9D8B030D-6E8A-4147-A177-3AD203B41FA5}">
                      <a16:colId xmlns:a16="http://schemas.microsoft.com/office/drawing/2014/main" val="3191408241"/>
                    </a:ext>
                  </a:extLst>
                </a:gridCol>
              </a:tblGrid>
              <a:tr h="160382">
                <a:tc>
                  <a:txBody>
                    <a:bodyPr/>
                    <a:lstStyle/>
                    <a:p>
                      <a:pPr algn="l"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자산</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부채</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순자산</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매출액</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당기순이익</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934272590"/>
                  </a:ext>
                </a:extLst>
              </a:tr>
              <a:tr h="158357">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좋은사람들 개성</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공장</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1,127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1,098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262492153"/>
                  </a:ext>
                </a:extLst>
              </a:tr>
              <a:tr h="158357">
                <a:tc>
                  <a:txBody>
                    <a:bodyPr/>
                    <a:lstStyle/>
                    <a:p>
                      <a:pPr algn="l" rtl="0"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Good People(CAMBODIA)</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1,433 </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1,122 </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311 </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668 </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(409)</a:t>
                      </a:r>
                    </a:p>
                  </a:txBody>
                  <a:tcPr marL="36000" marR="36000" marT="0" marB="0" anchor="ctr">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4147303137"/>
                  </a:ext>
                </a:extLst>
              </a:tr>
              <a:tr h="158357">
                <a:tc>
                  <a:txBody>
                    <a:bodyPr/>
                    <a:lstStyle/>
                    <a:p>
                      <a:pPr algn="l" rtl="0"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쵸코스퀘어주식회사</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13,738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13,472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267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10754183"/>
                  </a:ext>
                </a:extLst>
              </a:tr>
              <a:tr h="158357">
                <a:tc>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계</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16,298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14,622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1,676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668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(409)</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2470226232"/>
                  </a:ext>
                </a:extLst>
              </a:tr>
            </a:tbl>
          </a:graphicData>
        </a:graphic>
      </p:graphicFrame>
      <p:graphicFrame>
        <p:nvGraphicFramePr>
          <p:cNvPr id="13" name="표 12">
            <a:extLst>
              <a:ext uri="{FF2B5EF4-FFF2-40B4-BE49-F238E27FC236}">
                <a16:creationId xmlns:a16="http://schemas.microsoft.com/office/drawing/2014/main" id="{B72C9F60-0F30-491C-9A05-7560FFFF14D2}"/>
              </a:ext>
            </a:extLst>
          </p:cNvPr>
          <p:cNvGraphicFramePr>
            <a:graphicFrameLocks noGrp="1"/>
          </p:cNvGraphicFramePr>
          <p:nvPr>
            <p:extLst>
              <p:ext uri="{D42A27DB-BD31-4B8C-83A1-F6EECF244321}">
                <p14:modId xmlns:p14="http://schemas.microsoft.com/office/powerpoint/2010/main" val="3810809830"/>
              </p:ext>
            </p:extLst>
          </p:nvPr>
        </p:nvGraphicFramePr>
        <p:xfrm>
          <a:off x="601200" y="1530000"/>
          <a:ext cx="3978000" cy="851535"/>
        </p:xfrm>
        <a:graphic>
          <a:graphicData uri="http://schemas.openxmlformats.org/drawingml/2006/table">
            <a:tbl>
              <a:tblPr/>
              <a:tblGrid>
                <a:gridCol w="260502">
                  <a:extLst>
                    <a:ext uri="{9D8B030D-6E8A-4147-A177-3AD203B41FA5}">
                      <a16:colId xmlns:a16="http://schemas.microsoft.com/office/drawing/2014/main" val="2681853979"/>
                    </a:ext>
                  </a:extLst>
                </a:gridCol>
                <a:gridCol w="221294">
                  <a:extLst>
                    <a:ext uri="{9D8B030D-6E8A-4147-A177-3AD203B41FA5}">
                      <a16:colId xmlns:a16="http://schemas.microsoft.com/office/drawing/2014/main" val="1832720007"/>
                    </a:ext>
                  </a:extLst>
                </a:gridCol>
                <a:gridCol w="613287">
                  <a:extLst>
                    <a:ext uri="{9D8B030D-6E8A-4147-A177-3AD203B41FA5}">
                      <a16:colId xmlns:a16="http://schemas.microsoft.com/office/drawing/2014/main" val="3349475538"/>
                    </a:ext>
                  </a:extLst>
                </a:gridCol>
                <a:gridCol w="300297">
                  <a:extLst>
                    <a:ext uri="{9D8B030D-6E8A-4147-A177-3AD203B41FA5}">
                      <a16:colId xmlns:a16="http://schemas.microsoft.com/office/drawing/2014/main" val="1268704490"/>
                    </a:ext>
                  </a:extLst>
                </a:gridCol>
                <a:gridCol w="645655">
                  <a:extLst>
                    <a:ext uri="{9D8B030D-6E8A-4147-A177-3AD203B41FA5}">
                      <a16:colId xmlns:a16="http://schemas.microsoft.com/office/drawing/2014/main" val="1989884779"/>
                    </a:ext>
                  </a:extLst>
                </a:gridCol>
                <a:gridCol w="645655">
                  <a:extLst>
                    <a:ext uri="{9D8B030D-6E8A-4147-A177-3AD203B41FA5}">
                      <a16:colId xmlns:a16="http://schemas.microsoft.com/office/drawing/2014/main" val="425368968"/>
                    </a:ext>
                  </a:extLst>
                </a:gridCol>
                <a:gridCol w="645655">
                  <a:extLst>
                    <a:ext uri="{9D8B030D-6E8A-4147-A177-3AD203B41FA5}">
                      <a16:colId xmlns:a16="http://schemas.microsoft.com/office/drawing/2014/main" val="3401457608"/>
                    </a:ext>
                  </a:extLst>
                </a:gridCol>
                <a:gridCol w="645655">
                  <a:extLst>
                    <a:ext uri="{9D8B030D-6E8A-4147-A177-3AD203B41FA5}">
                      <a16:colId xmlns:a16="http://schemas.microsoft.com/office/drawing/2014/main" val="3244977178"/>
                    </a:ext>
                  </a:extLst>
                </a:gridCol>
              </a:tblGrid>
              <a:tr h="142875">
                <a:tc gridSpan="6">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rPr>
                        <a:t>Investments in Subsidiaries and Associates</a:t>
                      </a:r>
                      <a:endParaRPr lang="ko-KR" altLang="en-US" sz="900" b="1" i="0" u="none" strike="noStrike">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9525" marR="9525" marT="9525"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9525" marR="9525" marT="9525"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741163169"/>
                  </a:ext>
                </a:extLst>
              </a:tr>
              <a:tr h="142875">
                <a:tc gridSpan="2">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algn="l" rtl="0" fontAlgn="ctr"/>
                      <a:endParaRPr lang="ko-KR" altLang="en-US" sz="800" b="1" i="0" u="none" strike="noStrike">
                        <a:solidFill>
                          <a:srgbClr val="FFFFFF"/>
                        </a:solidFill>
                        <a:effectLst/>
                        <a:latin typeface="맑은 고딕" panose="020B0503020000020004" pitchFamily="50" charset="-127"/>
                        <a:ea typeface="맑은 고딕" panose="020B0503020000020004" pitchFamily="50" charset="-127"/>
                      </a:endParaRPr>
                    </a:p>
                  </a:txBody>
                  <a:tcPr marL="9525" marR="9525" marT="9525" marB="0" anchor="ctr">
                    <a:lnL w="6350" cap="flat" cmpd="sng" algn="ctr">
                      <a:noFill/>
                      <a:prstDash val="solid"/>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72944122"/>
                  </a:ext>
                </a:extLst>
              </a:tr>
              <a:tr h="142875">
                <a:tc gridSpan="3">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Apr-30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26655115"/>
                  </a:ext>
                </a:extLst>
              </a:tr>
              <a:tr h="142875">
                <a:tc gridSpan="4">
                  <a:txBody>
                    <a:bodyPr/>
                    <a:lstStyle/>
                    <a:p>
                      <a:pPr algn="l"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투자주식</a:t>
                      </a:r>
                      <a:endParaRPr 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3,237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3,774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55323259"/>
                  </a:ext>
                </a:extLst>
              </a:tr>
              <a:tr h="82900">
                <a:tc>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종속기업투자주식</a:t>
                      </a:r>
                      <a:endParaRPr lang="ko-KR" altLang="en-US" sz="9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종속기업투자주식</a:t>
                      </a:r>
                    </a:p>
                  </a:txBody>
                  <a:tcPr marL="9525" marR="9525" marT="9525"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2,874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3,774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3,774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3,774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677231264"/>
                  </a:ext>
                </a:extLst>
              </a:tr>
              <a:tr h="142875">
                <a:tc>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3">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관계기업투자주식</a:t>
                      </a:r>
                      <a:endParaRPr lang="ko-KR" altLang="en-US" sz="9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관계기업투자주식</a:t>
                      </a:r>
                    </a:p>
                  </a:txBody>
                  <a:tcPr marL="9525" marR="9525" marT="9525"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45086837"/>
                  </a:ext>
                </a:extLst>
              </a:tr>
            </a:tbl>
          </a:graphicData>
        </a:graphic>
      </p:graphicFrame>
      <p:sp>
        <p:nvSpPr>
          <p:cNvPr id="23" name="TextBox 22">
            <a:extLst>
              <a:ext uri="{FF2B5EF4-FFF2-40B4-BE49-F238E27FC236}">
                <a16:creationId xmlns:a16="http://schemas.microsoft.com/office/drawing/2014/main" id="{4354BB5C-A91F-46DA-BE8D-64E0ED669664}"/>
              </a:ext>
            </a:extLst>
          </p:cNvPr>
          <p:cNvSpPr txBox="1"/>
          <p:nvPr/>
        </p:nvSpPr>
        <p:spPr>
          <a:xfrm>
            <a:off x="601200" y="2622149"/>
            <a:ext cx="2334947" cy="138499"/>
          </a:xfrm>
          <a:prstGeom prst="rect">
            <a:avLst/>
          </a:prstGeom>
          <a:noFill/>
        </p:spPr>
        <p:txBody>
          <a:bodyPr wrap="square" lIns="0" tIns="0" rIns="0" bIns="0" rtlCol="0">
            <a:spAutoFit/>
          </a:bodyPr>
          <a:lstStyle/>
          <a:p>
            <a:pPr>
              <a:spcBef>
                <a:spcPts val="100"/>
              </a:spcBef>
            </a:pPr>
            <a:r>
              <a:rPr lang="en-US" altLang="ko-KR" sz="900" b="1" u="sng">
                <a:latin typeface="Arial" panose="020B0604020202020204" pitchFamily="34" charset="0"/>
                <a:ea typeface="+mj-ea"/>
                <a:cs typeface="Arial" panose="020B0604020202020204" pitchFamily="34" charset="0"/>
              </a:rPr>
              <a:t>&lt;</a:t>
            </a:r>
            <a:r>
              <a:rPr lang="ko-KR" altLang="en-US" sz="900" b="1" u="sng">
                <a:latin typeface="Arial" panose="020B0604020202020204" pitchFamily="34" charset="0"/>
                <a:ea typeface="+mj-ea"/>
                <a:cs typeface="Arial" panose="020B0604020202020204" pitchFamily="34" charset="0"/>
              </a:rPr>
              <a:t>종속회사 재무상태와 손익실적</a:t>
            </a:r>
            <a:r>
              <a:rPr lang="en-US" altLang="ko-KR" sz="900" b="1" u="sng" baseline="30000">
                <a:latin typeface="Arial" panose="020B0604020202020204" pitchFamily="34" charset="0"/>
                <a:ea typeface="+mj-ea"/>
                <a:cs typeface="Arial" panose="020B0604020202020204" pitchFamily="34" charset="0"/>
              </a:rPr>
              <a:t>1</a:t>
            </a:r>
            <a:r>
              <a:rPr lang="en-US" altLang="ko-KR" sz="900" b="1" u="sng">
                <a:latin typeface="Arial" panose="020B0604020202020204" pitchFamily="34" charset="0"/>
                <a:ea typeface="+mj-ea"/>
                <a:cs typeface="Arial" panose="020B0604020202020204" pitchFamily="34" charset="0"/>
              </a:rPr>
              <a:t>&gt;</a:t>
            </a:r>
          </a:p>
        </p:txBody>
      </p:sp>
      <p:graphicFrame>
        <p:nvGraphicFramePr>
          <p:cNvPr id="24" name="표 23">
            <a:extLst>
              <a:ext uri="{FF2B5EF4-FFF2-40B4-BE49-F238E27FC236}">
                <a16:creationId xmlns:a16="http://schemas.microsoft.com/office/drawing/2014/main" id="{8358ADBA-DB98-4021-BC68-5AC470F2A255}"/>
              </a:ext>
            </a:extLst>
          </p:cNvPr>
          <p:cNvGraphicFramePr>
            <a:graphicFrameLocks noGrp="1"/>
          </p:cNvGraphicFramePr>
          <p:nvPr>
            <p:extLst>
              <p:ext uri="{D42A27DB-BD31-4B8C-83A1-F6EECF244321}">
                <p14:modId xmlns:p14="http://schemas.microsoft.com/office/powerpoint/2010/main" val="2381446798"/>
              </p:ext>
            </p:extLst>
          </p:nvPr>
        </p:nvGraphicFramePr>
        <p:xfrm>
          <a:off x="5115600" y="5462893"/>
          <a:ext cx="3977999" cy="609600"/>
        </p:xfrm>
        <a:graphic>
          <a:graphicData uri="http://schemas.openxmlformats.org/drawingml/2006/table">
            <a:tbl>
              <a:tblPr/>
              <a:tblGrid>
                <a:gridCol w="1657635">
                  <a:extLst>
                    <a:ext uri="{9D8B030D-6E8A-4147-A177-3AD203B41FA5}">
                      <a16:colId xmlns:a16="http://schemas.microsoft.com/office/drawing/2014/main" val="697981116"/>
                    </a:ext>
                  </a:extLst>
                </a:gridCol>
                <a:gridCol w="580091">
                  <a:extLst>
                    <a:ext uri="{9D8B030D-6E8A-4147-A177-3AD203B41FA5}">
                      <a16:colId xmlns:a16="http://schemas.microsoft.com/office/drawing/2014/main" val="94388060"/>
                    </a:ext>
                  </a:extLst>
                </a:gridCol>
                <a:gridCol w="580091">
                  <a:extLst>
                    <a:ext uri="{9D8B030D-6E8A-4147-A177-3AD203B41FA5}">
                      <a16:colId xmlns:a16="http://schemas.microsoft.com/office/drawing/2014/main" val="3229886863"/>
                    </a:ext>
                  </a:extLst>
                </a:gridCol>
                <a:gridCol w="580091">
                  <a:extLst>
                    <a:ext uri="{9D8B030D-6E8A-4147-A177-3AD203B41FA5}">
                      <a16:colId xmlns:a16="http://schemas.microsoft.com/office/drawing/2014/main" val="4249817789"/>
                    </a:ext>
                  </a:extLst>
                </a:gridCol>
                <a:gridCol w="580091">
                  <a:extLst>
                    <a:ext uri="{9D8B030D-6E8A-4147-A177-3AD203B41FA5}">
                      <a16:colId xmlns:a16="http://schemas.microsoft.com/office/drawing/2014/main" val="1226740810"/>
                    </a:ext>
                  </a:extLst>
                </a:gridCol>
              </a:tblGrid>
              <a:tr h="108969">
                <a:tc>
                  <a:txBody>
                    <a:bodyPr/>
                    <a:lstStyle/>
                    <a:p>
                      <a:pPr algn="l"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취득원가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장부금액</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실사조정</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실사가치</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144814981"/>
                  </a:ext>
                </a:extLst>
              </a:tr>
              <a:tr h="10896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좋은사람들 개성</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공장</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4,262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74914828"/>
                  </a:ext>
                </a:extLst>
              </a:tr>
              <a:tr h="108969">
                <a:tc>
                  <a:txBody>
                    <a:bodyPr/>
                    <a:lstStyle/>
                    <a:p>
                      <a:pPr algn="l" rtl="0"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Good People(CAMBODIA)</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2,874 </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2,874 </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(2,563)</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311 </a:t>
                      </a:r>
                    </a:p>
                  </a:txBody>
                  <a:tcPr marL="36000" marR="36000" marT="0" marB="0" anchor="ctr">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3796931479"/>
                  </a:ext>
                </a:extLst>
              </a:tr>
              <a:tr h="10896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쵸코스퀘어주식회사</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7708242"/>
                  </a:ext>
                </a:extLst>
              </a:tr>
              <a:tr h="108969">
                <a:tc>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종속기업투자주식</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8,037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3,774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(3,463)</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311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299603750"/>
                  </a:ext>
                </a:extLst>
              </a:tr>
            </a:tbl>
          </a:graphicData>
        </a:graphic>
      </p:graphicFrame>
      <p:sp>
        <p:nvSpPr>
          <p:cNvPr id="25" name="직사각형 119">
            <a:extLst>
              <a:ext uri="{FF2B5EF4-FFF2-40B4-BE49-F238E27FC236}">
                <a16:creationId xmlns:a16="http://schemas.microsoft.com/office/drawing/2014/main" id="{E053852F-3B42-4F1C-A220-26C54046436A}"/>
              </a:ext>
            </a:extLst>
          </p:cNvPr>
          <p:cNvSpPr/>
          <p:nvPr/>
        </p:nvSpPr>
        <p:spPr bwMode="auto">
          <a:xfrm>
            <a:off x="2353189" y="2635521"/>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DART)</a:t>
            </a:r>
          </a:p>
        </p:txBody>
      </p:sp>
      <p:sp>
        <p:nvSpPr>
          <p:cNvPr id="26" name="TextBox 25">
            <a:extLst>
              <a:ext uri="{FF2B5EF4-FFF2-40B4-BE49-F238E27FC236}">
                <a16:creationId xmlns:a16="http://schemas.microsoft.com/office/drawing/2014/main" id="{CDB654FA-0E6E-4559-987B-6D66875C5928}"/>
              </a:ext>
            </a:extLst>
          </p:cNvPr>
          <p:cNvSpPr txBox="1"/>
          <p:nvPr/>
        </p:nvSpPr>
        <p:spPr>
          <a:xfrm>
            <a:off x="601200" y="3682151"/>
            <a:ext cx="4002691" cy="123111"/>
          </a:xfrm>
          <a:prstGeom prst="rect">
            <a:avLst/>
          </a:prstGeom>
          <a:noFill/>
        </p:spPr>
        <p:txBody>
          <a:bodyPr wrap="square" lIns="0" tIns="0" rIns="0" bIns="0">
            <a:spAutoFit/>
          </a:bodyPr>
          <a:lstStyle/>
          <a:p>
            <a:r>
              <a:rPr lang="en-US" altLang="ko-KR" sz="800">
                <a:solidFill>
                  <a:srgbClr val="000000"/>
                </a:solidFill>
                <a:latin typeface="Arial" panose="020B0604020202020204" pitchFamily="34" charset="0"/>
                <a:ea typeface="맑은 고딕"/>
                <a:cs typeface="Arial" panose="020B0604020202020204" pitchFamily="34" charset="0"/>
              </a:rPr>
              <a:t>Note 1: 2022</a:t>
            </a:r>
            <a:r>
              <a:rPr lang="ko-KR" altLang="en-US" sz="800">
                <a:solidFill>
                  <a:srgbClr val="000000"/>
                </a:solidFill>
                <a:latin typeface="Arial" panose="020B0604020202020204" pitchFamily="34" charset="0"/>
                <a:ea typeface="맑은 고딕"/>
                <a:cs typeface="Arial" panose="020B0604020202020204" pitchFamily="34" charset="0"/>
              </a:rPr>
              <a:t>년 </a:t>
            </a:r>
            <a:r>
              <a:rPr lang="en-US" altLang="ko-KR" sz="800">
                <a:solidFill>
                  <a:srgbClr val="000000"/>
                </a:solidFill>
                <a:latin typeface="Arial" panose="020B0604020202020204" pitchFamily="34" charset="0"/>
                <a:ea typeface="맑은 고딕"/>
                <a:cs typeface="Arial" panose="020B0604020202020204" pitchFamily="34" charset="0"/>
              </a:rPr>
              <a:t>3</a:t>
            </a:r>
            <a:r>
              <a:rPr lang="ko-KR" altLang="en-US" sz="800">
                <a:solidFill>
                  <a:srgbClr val="000000"/>
                </a:solidFill>
                <a:latin typeface="Arial" panose="020B0604020202020204" pitchFamily="34" charset="0"/>
                <a:ea typeface="맑은 고딕"/>
                <a:cs typeface="Arial" panose="020B0604020202020204" pitchFamily="34" charset="0"/>
              </a:rPr>
              <a:t>월 </a:t>
            </a:r>
            <a:r>
              <a:rPr lang="en-US" altLang="ko-KR" sz="800">
                <a:solidFill>
                  <a:srgbClr val="000000"/>
                </a:solidFill>
                <a:latin typeface="Arial" panose="020B0604020202020204" pitchFamily="34" charset="0"/>
                <a:ea typeface="맑은 고딕"/>
                <a:cs typeface="Arial" panose="020B0604020202020204" pitchFamily="34" charset="0"/>
              </a:rPr>
              <a:t>31</a:t>
            </a:r>
            <a:r>
              <a:rPr lang="ko-KR" altLang="en-US" sz="800">
                <a:solidFill>
                  <a:srgbClr val="000000"/>
                </a:solidFill>
                <a:latin typeface="Arial" panose="020B0604020202020204" pitchFamily="34" charset="0"/>
                <a:ea typeface="맑은 고딕"/>
                <a:cs typeface="Arial" panose="020B0604020202020204" pitchFamily="34" charset="0"/>
              </a:rPr>
              <a:t>일 기준</a:t>
            </a:r>
            <a:endParaRPr lang="en-US" altLang="ko-KR" sz="800">
              <a:solidFill>
                <a:srgbClr val="000000"/>
              </a:solidFill>
              <a:latin typeface="Arial" panose="020B0604020202020204" pitchFamily="34" charset="0"/>
              <a:ea typeface="맑은 고딕"/>
              <a:cs typeface="Arial" panose="020B0604020202020204" pitchFamily="34" charset="0"/>
            </a:endParaRPr>
          </a:p>
        </p:txBody>
      </p:sp>
      <p:sp>
        <p:nvSpPr>
          <p:cNvPr id="27" name="직사각형 26">
            <a:extLst>
              <a:ext uri="{FF2B5EF4-FFF2-40B4-BE49-F238E27FC236}">
                <a16:creationId xmlns:a16="http://schemas.microsoft.com/office/drawing/2014/main" id="{0E9AA842-0091-4566-ACCE-3A964081151B}"/>
              </a:ext>
            </a:extLst>
          </p:cNvPr>
          <p:cNvSpPr/>
          <p:nvPr/>
        </p:nvSpPr>
        <p:spPr>
          <a:xfrm>
            <a:off x="1985965" y="2247961"/>
            <a:ext cx="1304924" cy="143999"/>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연결자 28">
            <a:extLst>
              <a:ext uri="{FF2B5EF4-FFF2-40B4-BE49-F238E27FC236}">
                <a16:creationId xmlns:a16="http://schemas.microsoft.com/office/drawing/2014/main" id="{0C41767F-5BD8-457A-890F-3559C543DD02}"/>
              </a:ext>
            </a:extLst>
          </p:cNvPr>
          <p:cNvSpPr/>
          <p:nvPr/>
        </p:nvSpPr>
        <p:spPr bwMode="auto">
          <a:xfrm>
            <a:off x="1913965" y="2190750"/>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30" name="직사각형 119">
            <a:extLst>
              <a:ext uri="{FF2B5EF4-FFF2-40B4-BE49-F238E27FC236}">
                <a16:creationId xmlns:a16="http://schemas.microsoft.com/office/drawing/2014/main" id="{565B62CD-4CD4-4121-AD54-D28F565081F6}"/>
              </a:ext>
            </a:extLst>
          </p:cNvPr>
          <p:cNvSpPr/>
          <p:nvPr/>
        </p:nvSpPr>
        <p:spPr bwMode="auto">
          <a:xfrm>
            <a:off x="2353189" y="132891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31" name="TextBox 30">
            <a:extLst>
              <a:ext uri="{FF2B5EF4-FFF2-40B4-BE49-F238E27FC236}">
                <a16:creationId xmlns:a16="http://schemas.microsoft.com/office/drawing/2014/main" id="{550FFF04-4C16-4BAE-BB35-4F7775465174}"/>
              </a:ext>
            </a:extLst>
          </p:cNvPr>
          <p:cNvSpPr txBox="1"/>
          <p:nvPr/>
        </p:nvSpPr>
        <p:spPr>
          <a:xfrm>
            <a:off x="576898" y="5248130"/>
            <a:ext cx="4010342" cy="887422"/>
          </a:xfrm>
          <a:prstGeom prst="rect">
            <a:avLst/>
          </a:prstGeom>
          <a:noFill/>
        </p:spPr>
        <p:txBody>
          <a:bodyPr wrap="square" lIns="0" tIns="0" rIns="0" bIns="0" rtlCol="0">
            <a:spAutoFit/>
          </a:bodyPr>
          <a:lstStyle/>
          <a:p>
            <a:pPr>
              <a:spcBef>
                <a:spcPts val="100"/>
              </a:spcBef>
            </a:pPr>
            <a:r>
              <a:rPr lang="en-US" altLang="ko-KR" sz="800" i="1">
                <a:latin typeface="Arial" panose="020B0604020202020204" pitchFamily="34" charset="0"/>
                <a:ea typeface="+mj-ea"/>
                <a:cs typeface="Arial" panose="020B0604020202020204" pitchFamily="34" charset="0"/>
              </a:rPr>
              <a:t>[Limitation]</a:t>
            </a:r>
          </a:p>
          <a:p>
            <a:pPr>
              <a:spcBef>
                <a:spcPts val="100"/>
              </a:spcBef>
            </a:pPr>
            <a:r>
              <a:rPr lang="en-US" altLang="ko-KR" sz="800" i="1">
                <a:latin typeface="Arial" panose="020B0604020202020204" pitchFamily="34" charset="0"/>
                <a:ea typeface="+mj-ea"/>
                <a:cs typeface="Arial" panose="020B0604020202020204" pitchFamily="34" charset="0"/>
              </a:rPr>
              <a:t>1. 2022</a:t>
            </a:r>
            <a:r>
              <a:rPr lang="ko-KR" altLang="en-US" sz="800" i="1">
                <a:latin typeface="Arial" panose="020B0604020202020204" pitchFamily="34" charset="0"/>
                <a:ea typeface="+mj-ea"/>
                <a:cs typeface="Arial" panose="020B0604020202020204" pitchFamily="34" charset="0"/>
              </a:rPr>
              <a:t>년은 </a:t>
            </a:r>
            <a:r>
              <a:rPr lang="en-US" altLang="ko-KR" sz="800" i="1">
                <a:latin typeface="Arial" panose="020B0604020202020204" pitchFamily="34" charset="0"/>
                <a:ea typeface="+mj-ea"/>
                <a:cs typeface="Arial" panose="020B0604020202020204" pitchFamily="34" charset="0"/>
              </a:rPr>
              <a:t>4</a:t>
            </a:r>
            <a:r>
              <a:rPr lang="ko-KR" altLang="en-US" sz="800" i="1">
                <a:latin typeface="Arial" panose="020B0604020202020204" pitchFamily="34" charset="0"/>
                <a:ea typeface="+mj-ea"/>
                <a:cs typeface="Arial" panose="020B0604020202020204" pitchFamily="34" charset="0"/>
              </a:rPr>
              <a:t>월말 재무제표 금액을 토대로 작성하였음</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기준일의 잔액을 확인하기 위해서는 기준일의 계정 명세서 및 원장 등이 필요하나</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 회사는 보안상 이유로 제공 불가 의사를 표명함</a:t>
            </a:r>
            <a:endParaRPr lang="en-US" altLang="ko-KR" sz="800" i="1">
              <a:latin typeface="Arial" panose="020B0604020202020204" pitchFamily="34" charset="0"/>
              <a:ea typeface="+mj-ea"/>
              <a:cs typeface="Arial" panose="020B0604020202020204" pitchFamily="34" charset="0"/>
            </a:endParaRPr>
          </a:p>
          <a:p>
            <a:pPr>
              <a:spcBef>
                <a:spcPts val="100"/>
              </a:spcBef>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해당 계정에 대한 내용은 회사가 제공한 일부 내용을 토대로 작성하였음</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구체적인 내역을 확인하기 위해서는 계정명세서</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원장 및 인터뷰가 필요하나</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회사는 보안상 이유로 제공 불가의사를 표명하여 제한된 자료를 토대로 증감분석 및 실사조정 수행함</a:t>
            </a:r>
            <a:endParaRPr lang="en-US" altLang="ko-KR" sz="800" i="1">
              <a:latin typeface="Arial" panose="020B0604020202020204" pitchFamily="34" charset="0"/>
              <a:ea typeface="+mj-ea"/>
              <a:cs typeface="Arial" panose="020B0604020202020204" pitchFamily="34" charset="0"/>
            </a:endParaRPr>
          </a:p>
        </p:txBody>
      </p:sp>
      <p:sp>
        <p:nvSpPr>
          <p:cNvPr id="18" name="순서도: 연결자 17">
            <a:extLst>
              <a:ext uri="{FF2B5EF4-FFF2-40B4-BE49-F238E27FC236}">
                <a16:creationId xmlns:a16="http://schemas.microsoft.com/office/drawing/2014/main" id="{D158A41A-1382-4AE4-9E8D-0CE5DD029E0D}"/>
              </a:ext>
            </a:extLst>
          </p:cNvPr>
          <p:cNvSpPr/>
          <p:nvPr/>
        </p:nvSpPr>
        <p:spPr bwMode="auto">
          <a:xfrm>
            <a:off x="4986556" y="372183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Tree>
    <p:extLst>
      <p:ext uri="{BB962C8B-B14F-4D97-AF65-F5344CB8AC3E}">
        <p14:creationId xmlns:p14="http://schemas.microsoft.com/office/powerpoint/2010/main" val="40485538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표 9">
            <a:extLst>
              <a:ext uri="{FF2B5EF4-FFF2-40B4-BE49-F238E27FC236}">
                <a16:creationId xmlns:a16="http://schemas.microsoft.com/office/drawing/2014/main" id="{1D13A6A1-101B-4880-9FF3-950448D49378}"/>
              </a:ext>
            </a:extLst>
          </p:cNvPr>
          <p:cNvGraphicFramePr>
            <a:graphicFrameLocks noGrp="1"/>
          </p:cNvGraphicFramePr>
          <p:nvPr/>
        </p:nvGraphicFramePr>
        <p:xfrm>
          <a:off x="596900" y="4334536"/>
          <a:ext cx="3978000" cy="976736"/>
        </p:xfrm>
        <a:graphic>
          <a:graphicData uri="http://schemas.openxmlformats.org/drawingml/2006/table">
            <a:tbl>
              <a:tblPr/>
              <a:tblGrid>
                <a:gridCol w="1959171">
                  <a:extLst>
                    <a:ext uri="{9D8B030D-6E8A-4147-A177-3AD203B41FA5}">
                      <a16:colId xmlns:a16="http://schemas.microsoft.com/office/drawing/2014/main" val="1197295138"/>
                    </a:ext>
                  </a:extLst>
                </a:gridCol>
                <a:gridCol w="672943">
                  <a:extLst>
                    <a:ext uri="{9D8B030D-6E8A-4147-A177-3AD203B41FA5}">
                      <a16:colId xmlns:a16="http://schemas.microsoft.com/office/drawing/2014/main" val="4238261945"/>
                    </a:ext>
                  </a:extLst>
                </a:gridCol>
                <a:gridCol w="672943">
                  <a:extLst>
                    <a:ext uri="{9D8B030D-6E8A-4147-A177-3AD203B41FA5}">
                      <a16:colId xmlns:a16="http://schemas.microsoft.com/office/drawing/2014/main" val="2338852831"/>
                    </a:ext>
                  </a:extLst>
                </a:gridCol>
                <a:gridCol w="672943">
                  <a:extLst>
                    <a:ext uri="{9D8B030D-6E8A-4147-A177-3AD203B41FA5}">
                      <a16:colId xmlns:a16="http://schemas.microsoft.com/office/drawing/2014/main" val="2305769852"/>
                    </a:ext>
                  </a:extLst>
                </a:gridCol>
              </a:tblGrid>
              <a:tr h="122092">
                <a:tc>
                  <a:txBody>
                    <a:bodyPr/>
                    <a:lstStyle/>
                    <a:p>
                      <a:pPr algn="l"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Arial" panose="020B0604020202020204" pitchFamily="34" charset="0"/>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Arial" panose="020B0604020202020204" pitchFamily="34" charset="0"/>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장부가액</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실사조정</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실사가치</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715487091"/>
                  </a:ext>
                </a:extLst>
              </a:tr>
              <a:tr h="122092">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미수수익</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608981773"/>
                  </a:ext>
                </a:extLst>
              </a:tr>
              <a:tr h="122092">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미수금</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1,835 </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(1,575)</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260 </a:t>
                      </a:r>
                    </a:p>
                  </a:txBody>
                  <a:tcPr marL="36000" marR="36000" marT="0" marB="0" anchor="ctr">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3001889575"/>
                  </a:ext>
                </a:extLst>
              </a:tr>
              <a:tr h="122092">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단기</a:t>
                      </a:r>
                      <a:r>
                        <a:rPr lang="en-US" sz="800" b="0" i="0" u="none" strike="noStrike">
                          <a:solidFill>
                            <a:srgbClr val="000000"/>
                          </a:solidFill>
                          <a:effectLst/>
                          <a:latin typeface="맑은 고딕" panose="020B0503020000020004" pitchFamily="50" charset="-127"/>
                          <a:ea typeface="맑은 고딕" panose="020B0503020000020004" pitchFamily="50" charset="-127"/>
                        </a:rPr>
                        <a:t>FVPL</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2,852 </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(2,852)</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716707160"/>
                  </a:ext>
                </a:extLst>
              </a:tr>
              <a:tr h="122092">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장기</a:t>
                      </a:r>
                      <a:r>
                        <a:rPr lang="en-US" sz="800" b="0" i="0" u="none" strike="noStrike">
                          <a:solidFill>
                            <a:srgbClr val="000000"/>
                          </a:solidFill>
                          <a:effectLst/>
                          <a:latin typeface="맑은 고딕" panose="020B0503020000020004" pitchFamily="50" charset="-127"/>
                          <a:ea typeface="맑은 고딕" panose="020B0503020000020004" pitchFamily="50" charset="-127"/>
                        </a:rPr>
                        <a:t>FVPL</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1,500 </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(1,500)</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522354605"/>
                  </a:ext>
                </a:extLst>
              </a:tr>
              <a:tr h="122092">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임차보증금</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3,256 </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1,564 </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4,821 </a:t>
                      </a:r>
                    </a:p>
                  </a:txBody>
                  <a:tcPr marL="36000" marR="36000" marT="0" marB="0" anchor="ctr">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4212377457"/>
                  </a:ext>
                </a:extLst>
              </a:tr>
              <a:tr h="122092">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선급금</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부가세대급금</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예치보증금</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1,332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(1,332)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08755302"/>
                  </a:ext>
                </a:extLst>
              </a:tr>
              <a:tr h="122092">
                <a:tc>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계</a:t>
                      </a:r>
                      <a:endParaRPr lang="en-US" sz="8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9,537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(4,457)</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5,081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3593054003"/>
                  </a:ext>
                </a:extLst>
              </a:tr>
            </a:tbl>
          </a:graphicData>
        </a:graphic>
      </p:graphicFrame>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Other Assets &amp; Liabilities (1/3)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회사의 기타자산 및 기타부채는 </a:t>
            </a:r>
            <a:r>
              <a:rPr lang="en-US" altLang="ko-KR" sz="1000" b="1">
                <a:solidFill>
                  <a:srgbClr val="002997"/>
                </a:solidFill>
                <a:latin typeface="Arial" panose="020B0604020202020204" pitchFamily="34" charset="0"/>
                <a:ea typeface="+mj-ea"/>
                <a:cs typeface="Arial" panose="020B0604020202020204" pitchFamily="34" charset="0"/>
              </a:rPr>
              <a:t>2022</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4</a:t>
            </a:r>
            <a:r>
              <a:rPr lang="ko-KR" altLang="en-US" sz="1000" b="1">
                <a:solidFill>
                  <a:srgbClr val="002997"/>
                </a:solidFill>
                <a:latin typeface="Arial" panose="020B0604020202020204" pitchFamily="34" charset="0"/>
                <a:ea typeface="+mj-ea"/>
                <a:cs typeface="Arial" panose="020B0604020202020204" pitchFamily="34" charset="0"/>
              </a:rPr>
              <a:t>월말 현재 약 </a:t>
            </a:r>
            <a:r>
              <a:rPr lang="en-US" altLang="ko-KR" sz="1000" b="1">
                <a:solidFill>
                  <a:srgbClr val="002997"/>
                </a:solidFill>
                <a:latin typeface="Arial" panose="020B0604020202020204" pitchFamily="34" charset="0"/>
                <a:ea typeface="+mj-ea"/>
                <a:cs typeface="Arial" panose="020B0604020202020204" pitchFamily="34" charset="0"/>
              </a:rPr>
              <a:t>110</a:t>
            </a:r>
            <a:r>
              <a:rPr lang="ko-KR" altLang="en-US" sz="1000" b="1">
                <a:solidFill>
                  <a:srgbClr val="002997"/>
                </a:solidFill>
                <a:latin typeface="Arial" panose="020B0604020202020204" pitchFamily="34" charset="0"/>
                <a:ea typeface="+mj-ea"/>
                <a:cs typeface="Arial" panose="020B0604020202020204" pitchFamily="34" charset="0"/>
              </a:rPr>
              <a:t>억원 및 </a:t>
            </a:r>
            <a:r>
              <a:rPr lang="en-US" altLang="ko-KR" sz="1000" b="1">
                <a:solidFill>
                  <a:srgbClr val="002997"/>
                </a:solidFill>
                <a:latin typeface="Arial" panose="020B0604020202020204" pitchFamily="34" charset="0"/>
                <a:ea typeface="+mj-ea"/>
                <a:cs typeface="Arial" panose="020B0604020202020204" pitchFamily="34" charset="0"/>
              </a:rPr>
              <a:t>98</a:t>
            </a:r>
            <a:r>
              <a:rPr lang="ko-KR" altLang="en-US" sz="1000" b="1">
                <a:solidFill>
                  <a:srgbClr val="002997"/>
                </a:solidFill>
                <a:latin typeface="Arial" panose="020B0604020202020204" pitchFamily="34" charset="0"/>
                <a:ea typeface="+mj-ea"/>
                <a:cs typeface="Arial" panose="020B0604020202020204" pitchFamily="34" charset="0"/>
              </a:rPr>
              <a:t>억원 수준으로 집계되며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기타자산은 대여금 및 </a:t>
            </a:r>
            <a:r>
              <a:rPr lang="en-US" altLang="ko-KR" sz="1000" b="1">
                <a:solidFill>
                  <a:srgbClr val="002997"/>
                </a:solidFill>
                <a:latin typeface="Arial" panose="020B0604020202020204" pitchFamily="34" charset="0"/>
                <a:ea typeface="+mj-ea"/>
                <a:cs typeface="Arial" panose="020B0604020202020204" pitchFamily="34" charset="0"/>
              </a:rPr>
              <a:t>FVPL </a:t>
            </a:r>
            <a:r>
              <a:rPr lang="ko-KR" altLang="en-US" sz="1000" b="1">
                <a:solidFill>
                  <a:srgbClr val="002997"/>
                </a:solidFill>
                <a:latin typeface="Arial" panose="020B0604020202020204" pitchFamily="34" charset="0"/>
                <a:ea typeface="+mj-ea"/>
                <a:cs typeface="Arial" panose="020B0604020202020204" pitchFamily="34" charset="0"/>
              </a:rPr>
              <a:t>등으로 인해 변동성을 보이는 반면</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기타부채는 </a:t>
            </a:r>
            <a:r>
              <a:rPr lang="en-US" altLang="ko-KR" sz="1000" b="1">
                <a:solidFill>
                  <a:srgbClr val="002997"/>
                </a:solidFill>
                <a:latin typeface="Arial" panose="020B0604020202020204" pitchFamily="34" charset="0"/>
                <a:ea typeface="+mj-ea"/>
                <a:cs typeface="Arial" panose="020B0604020202020204" pitchFamily="34" charset="0"/>
              </a:rPr>
              <a:t>100</a:t>
            </a:r>
            <a:r>
              <a:rPr lang="ko-KR" altLang="en-US" sz="1000" b="1">
                <a:solidFill>
                  <a:srgbClr val="002997"/>
                </a:solidFill>
                <a:latin typeface="Arial" panose="020B0604020202020204" pitchFamily="34" charset="0"/>
                <a:ea typeface="+mj-ea"/>
                <a:cs typeface="Arial" panose="020B0604020202020204" pitchFamily="34" charset="0"/>
              </a:rPr>
              <a:t>억원 내외의 금액을 유지함</a:t>
            </a:r>
            <a:endParaRPr lang="en-US" altLang="ko-KR" sz="1000" b="1">
              <a:solidFill>
                <a:srgbClr val="002997"/>
              </a:solidFill>
              <a:latin typeface="Arial" panose="020B0604020202020204" pitchFamily="34" charset="0"/>
              <a:ea typeface="+mj-ea"/>
              <a:cs typeface="Arial" panose="020B0604020202020204" pitchFamily="34" charset="0"/>
            </a:endParaRPr>
          </a:p>
        </p:txBody>
      </p:sp>
      <p:sp>
        <p:nvSpPr>
          <p:cNvPr id="13" name="TextBox 12">
            <a:extLst>
              <a:ext uri="{FF2B5EF4-FFF2-40B4-BE49-F238E27FC236}">
                <a16:creationId xmlns:a16="http://schemas.microsoft.com/office/drawing/2014/main" id="{8BE454AD-9023-444A-8982-C174FFF1BE7B}"/>
              </a:ext>
            </a:extLst>
          </p:cNvPr>
          <p:cNvSpPr txBox="1"/>
          <p:nvPr/>
        </p:nvSpPr>
        <p:spPr>
          <a:xfrm>
            <a:off x="4815841" y="1412204"/>
            <a:ext cx="4156708" cy="4720147"/>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a:latin typeface="Arial" panose="020B0604020202020204" pitchFamily="34" charset="0"/>
                <a:cs typeface="Arial" panose="020B0604020202020204" pitchFamily="34" charset="0"/>
              </a:rPr>
              <a:t>Other</a:t>
            </a:r>
            <a:r>
              <a:rPr lang="ko-KR" altLang="en-US" sz="900" b="1" u="sng">
                <a:latin typeface="Arial" panose="020B0604020202020204" pitchFamily="34" charset="0"/>
                <a:cs typeface="Arial" panose="020B0604020202020204" pitchFamily="34" charset="0"/>
              </a:rPr>
              <a:t> </a:t>
            </a:r>
            <a:r>
              <a:rPr lang="en-US" altLang="ko-KR" sz="900" b="1" u="sng">
                <a:latin typeface="Arial" panose="020B0604020202020204" pitchFamily="34" charset="0"/>
                <a:cs typeface="Arial" panose="020B0604020202020204" pitchFamily="34" charset="0"/>
              </a:rPr>
              <a:t>Assets</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en-US" altLang="ko-KR" sz="900">
                <a:solidFill>
                  <a:srgbClr val="000000"/>
                </a:solidFill>
                <a:latin typeface="Arial" panose="020B0604020202020204" pitchFamily="34" charset="0"/>
                <a:ea typeface="맑은 고딕"/>
                <a:cs typeface="Arial" panose="020B0604020202020204" pitchFamily="34" charset="0"/>
              </a:rPr>
              <a:t>2021</a:t>
            </a:r>
            <a:r>
              <a:rPr lang="ko-KR" altLang="en-US" sz="900">
                <a:solidFill>
                  <a:srgbClr val="000000"/>
                </a:solidFill>
                <a:latin typeface="Arial" panose="020B0604020202020204" pitchFamily="34" charset="0"/>
                <a:ea typeface="맑은 고딕"/>
                <a:cs typeface="Arial" panose="020B0604020202020204" pitchFamily="34" charset="0"/>
              </a:rPr>
              <a:t>년말 미수수익은 주로 단기대여금</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a:solidFill>
                  <a:srgbClr val="000000"/>
                </a:solidFill>
                <a:latin typeface="Arial" panose="020B0604020202020204" pitchFamily="34" charset="0"/>
                <a:ea typeface="맑은 고딕"/>
                <a:cs typeface="Arial" panose="020B0604020202020204" pitchFamily="34" charset="0"/>
              </a:rPr>
              <a:t>전환사채로부터 발생하는 미수이자로</a:t>
            </a:r>
            <a:r>
              <a:rPr lang="en-US" altLang="ko-KR" sz="900">
                <a:solidFill>
                  <a:srgbClr val="000000"/>
                </a:solidFill>
                <a:latin typeface="Arial" panose="020B0604020202020204" pitchFamily="34" charset="0"/>
                <a:ea typeface="맑은 고딕"/>
                <a:cs typeface="Arial" panose="020B0604020202020204" pitchFamily="34" charset="0"/>
              </a:rPr>
              <a:t>, 2021</a:t>
            </a:r>
            <a:r>
              <a:rPr lang="ko-KR" altLang="en-US" sz="900">
                <a:solidFill>
                  <a:srgbClr val="000000"/>
                </a:solidFill>
                <a:latin typeface="Arial" panose="020B0604020202020204" pitchFamily="34" charset="0"/>
                <a:ea typeface="맑은 고딕"/>
                <a:cs typeface="Arial" panose="020B0604020202020204" pitchFamily="34" charset="0"/>
              </a:rPr>
              <a:t>년 발생한 미수수익이 </a:t>
            </a:r>
            <a:r>
              <a:rPr lang="en-US" altLang="ko-KR" sz="900">
                <a:solidFill>
                  <a:srgbClr val="000000"/>
                </a:solidFill>
                <a:latin typeface="Arial" panose="020B0604020202020204" pitchFamily="34" charset="0"/>
                <a:ea typeface="맑은 고딕"/>
                <a:cs typeface="Arial" panose="020B0604020202020204" pitchFamily="34" charset="0"/>
              </a:rPr>
              <a:t>2022</a:t>
            </a:r>
            <a:r>
              <a:rPr lang="ko-KR" altLang="en-US" sz="900">
                <a:solidFill>
                  <a:srgbClr val="000000"/>
                </a:solidFill>
                <a:latin typeface="Arial" panose="020B0604020202020204" pitchFamily="34" charset="0"/>
                <a:ea typeface="맑은 고딕"/>
                <a:cs typeface="Arial" panose="020B0604020202020204" pitchFamily="34" charset="0"/>
              </a:rPr>
              <a:t>년 불법행위미수금으로 대체됨에 따라 감소함</a:t>
            </a: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ko-KR" altLang="en-US" sz="900">
                <a:solidFill>
                  <a:srgbClr val="000000"/>
                </a:solidFill>
                <a:latin typeface="Arial" panose="020B0604020202020204" pitchFamily="34" charset="0"/>
                <a:ea typeface="맑은 고딕"/>
                <a:cs typeface="Arial" panose="020B0604020202020204" pitchFamily="34" charset="0"/>
              </a:rPr>
              <a:t>미수금은 </a:t>
            </a:r>
            <a:r>
              <a:rPr lang="en-US" altLang="ko-KR" sz="900">
                <a:solidFill>
                  <a:srgbClr val="000000"/>
                </a:solidFill>
                <a:latin typeface="Arial" panose="020B0604020202020204" pitchFamily="34" charset="0"/>
                <a:ea typeface="맑은 고딕"/>
                <a:cs typeface="Arial" panose="020B0604020202020204" pitchFamily="34" charset="0"/>
              </a:rPr>
              <a:t>2021</a:t>
            </a:r>
            <a:r>
              <a:rPr lang="ko-KR" altLang="en-US" sz="900">
                <a:solidFill>
                  <a:srgbClr val="000000"/>
                </a:solidFill>
                <a:latin typeface="Arial" panose="020B0604020202020204" pitchFamily="34" charset="0"/>
                <a:ea typeface="맑은 고딕"/>
                <a:cs typeface="Arial" panose="020B0604020202020204" pitchFamily="34" charset="0"/>
              </a:rPr>
              <a:t>년 약 </a:t>
            </a:r>
            <a:r>
              <a:rPr lang="en-US" altLang="ko-KR" sz="900">
                <a:solidFill>
                  <a:srgbClr val="000000"/>
                </a:solidFill>
                <a:latin typeface="Arial" panose="020B0604020202020204" pitchFamily="34" charset="0"/>
                <a:ea typeface="맑은 고딕"/>
                <a:cs typeface="Arial" panose="020B0604020202020204" pitchFamily="34" charset="0"/>
              </a:rPr>
              <a:t>15.6</a:t>
            </a:r>
            <a:r>
              <a:rPr lang="ko-KR" altLang="en-US" sz="900">
                <a:solidFill>
                  <a:srgbClr val="000000"/>
                </a:solidFill>
                <a:latin typeface="Arial" panose="020B0604020202020204" pitchFamily="34" charset="0"/>
                <a:ea typeface="맑은 고딕"/>
                <a:cs typeface="Arial" panose="020B0604020202020204" pitchFamily="34" charset="0"/>
              </a:rPr>
              <a:t>억원의 리스 관련 임차보증금이 미수금으로 계상되면서 증가하였으며</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a:solidFill>
                  <a:srgbClr val="000000"/>
                </a:solidFill>
                <a:latin typeface="Arial" panose="020B0604020202020204" pitchFamily="34" charset="0"/>
                <a:ea typeface="맑은 고딕"/>
                <a:cs typeface="Arial" panose="020B0604020202020204" pitchFamily="34" charset="0"/>
              </a:rPr>
              <a:t>이외 신용카드미수금 및 미정산금액 등으로 구성됨</a:t>
            </a: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ko-KR" altLang="en-US" sz="900">
                <a:solidFill>
                  <a:srgbClr val="000000"/>
                </a:solidFill>
                <a:latin typeface="Arial" panose="020B0604020202020204" pitchFamily="34" charset="0"/>
                <a:ea typeface="맑은 고딕"/>
                <a:cs typeface="Arial" panose="020B0604020202020204" pitchFamily="34" charset="0"/>
              </a:rPr>
              <a:t>단기대여금 중 </a:t>
            </a:r>
            <a:r>
              <a:rPr lang="en-US" altLang="ko-KR" sz="900">
                <a:solidFill>
                  <a:srgbClr val="000000"/>
                </a:solidFill>
                <a:latin typeface="Arial" panose="020B0604020202020204" pitchFamily="34" charset="0"/>
                <a:ea typeface="맑은 고딕"/>
                <a:cs typeface="Arial" panose="020B0604020202020204" pitchFamily="34" charset="0"/>
              </a:rPr>
              <a:t>17.4</a:t>
            </a:r>
            <a:r>
              <a:rPr lang="ko-KR" altLang="en-US" sz="900">
                <a:solidFill>
                  <a:srgbClr val="000000"/>
                </a:solidFill>
                <a:latin typeface="Arial" panose="020B0604020202020204" pitchFamily="34" charset="0"/>
                <a:ea typeface="맑은 고딕"/>
                <a:cs typeface="Arial" panose="020B0604020202020204" pitchFamily="34" charset="0"/>
              </a:rPr>
              <a:t>억원이 </a:t>
            </a:r>
            <a:r>
              <a:rPr lang="en-US" altLang="ko-KR" sz="900">
                <a:solidFill>
                  <a:srgbClr val="000000"/>
                </a:solidFill>
                <a:latin typeface="Arial" panose="020B0604020202020204" pitchFamily="34" charset="0"/>
                <a:ea typeface="맑은 고딕"/>
                <a:cs typeface="Arial" panose="020B0604020202020204" pitchFamily="34" charset="0"/>
              </a:rPr>
              <a:t>2021</a:t>
            </a:r>
            <a:r>
              <a:rPr lang="ko-KR" altLang="en-US" sz="900">
                <a:solidFill>
                  <a:srgbClr val="000000"/>
                </a:solidFill>
                <a:latin typeface="Arial" panose="020B0604020202020204" pitchFamily="34" charset="0"/>
                <a:ea typeface="맑은 고딕"/>
                <a:cs typeface="Arial" panose="020B0604020202020204" pitchFamily="34" charset="0"/>
              </a:rPr>
              <a:t>년 불법행위미수금으로 대체됨에 따라 감소하였으며</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a:solidFill>
                  <a:srgbClr val="000000"/>
                </a:solidFill>
                <a:latin typeface="Arial" panose="020B0604020202020204" pitchFamily="34" charset="0"/>
                <a:ea typeface="맑은 고딕"/>
                <a:cs typeface="Arial" panose="020B0604020202020204" pitchFamily="34" charset="0"/>
              </a:rPr>
              <a:t>장기대여금은 종업원에 대한 주거비 대출금에 해당함</a:t>
            </a: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ko-KR" altLang="en-US" sz="900">
                <a:solidFill>
                  <a:srgbClr val="000000"/>
                </a:solidFill>
                <a:latin typeface="Arial" panose="020B0604020202020204" pitchFamily="34" charset="0"/>
                <a:ea typeface="맑은 고딕"/>
                <a:cs typeface="Arial" panose="020B0604020202020204" pitchFamily="34" charset="0"/>
              </a:rPr>
              <a:t>단기</a:t>
            </a:r>
            <a:r>
              <a:rPr lang="en-US" altLang="ko-KR" sz="900">
                <a:solidFill>
                  <a:srgbClr val="000000"/>
                </a:solidFill>
                <a:latin typeface="Arial" panose="020B0604020202020204" pitchFamily="34" charset="0"/>
                <a:ea typeface="맑은 고딕"/>
                <a:cs typeface="Arial" panose="020B0604020202020204" pitchFamily="34" charset="0"/>
              </a:rPr>
              <a:t>FVPL</a:t>
            </a:r>
            <a:r>
              <a:rPr lang="ko-KR" altLang="en-US" sz="900">
                <a:solidFill>
                  <a:srgbClr val="000000"/>
                </a:solidFill>
                <a:latin typeface="Arial" panose="020B0604020202020204" pitchFamily="34" charset="0"/>
                <a:ea typeface="맑은 고딕"/>
                <a:cs typeface="Arial" panose="020B0604020202020204" pitchFamily="34" charset="0"/>
              </a:rPr>
              <a:t>은  </a:t>
            </a:r>
            <a:r>
              <a:rPr lang="en-US" altLang="ko-KR" sz="900">
                <a:solidFill>
                  <a:srgbClr val="000000"/>
                </a:solidFill>
                <a:latin typeface="Arial" panose="020B0604020202020204" pitchFamily="34" charset="0"/>
                <a:ea typeface="맑은 고딕"/>
                <a:cs typeface="Arial" panose="020B0604020202020204" pitchFamily="34" charset="0"/>
              </a:rPr>
              <a:t>BNK</a:t>
            </a:r>
            <a:r>
              <a:rPr lang="ko-KR" altLang="en-US" sz="900">
                <a:solidFill>
                  <a:srgbClr val="000000"/>
                </a:solidFill>
                <a:latin typeface="Arial" panose="020B0604020202020204" pitchFamily="34" charset="0"/>
                <a:ea typeface="맑은 고딕"/>
                <a:cs typeface="Arial" panose="020B0604020202020204" pitchFamily="34" charset="0"/>
              </a:rPr>
              <a:t>투자증권의 </a:t>
            </a:r>
            <a:r>
              <a:rPr lang="en-US" altLang="ko-KR" sz="900">
                <a:solidFill>
                  <a:srgbClr val="000000"/>
                </a:solidFill>
                <a:latin typeface="Arial" panose="020B0604020202020204" pitchFamily="34" charset="0"/>
                <a:ea typeface="맑은 고딕"/>
                <a:cs typeface="Arial" panose="020B0604020202020204" pitchFamily="34" charset="0"/>
              </a:rPr>
              <a:t>‘</a:t>
            </a:r>
            <a:r>
              <a:rPr lang="ko-KR" altLang="en-US" sz="900" err="1">
                <a:solidFill>
                  <a:srgbClr val="000000"/>
                </a:solidFill>
                <a:latin typeface="Arial" panose="020B0604020202020204" pitchFamily="34" charset="0"/>
                <a:ea typeface="맑은 고딕"/>
                <a:cs typeface="Arial" panose="020B0604020202020204" pitchFamily="34" charset="0"/>
              </a:rPr>
              <a:t>모놀리스전문투자형사모투신</a:t>
            </a:r>
            <a:r>
              <a:rPr lang="en-US" altLang="ko-KR" sz="900">
                <a:solidFill>
                  <a:srgbClr val="000000"/>
                </a:solidFill>
                <a:latin typeface="Arial" panose="020B0604020202020204" pitchFamily="34" charset="0"/>
                <a:ea typeface="맑은 고딕"/>
                <a:cs typeface="Arial" panose="020B0604020202020204" pitchFamily="34" charset="0"/>
              </a:rPr>
              <a:t>1</a:t>
            </a:r>
            <a:r>
              <a:rPr lang="ko-KR" altLang="en-US" sz="900">
                <a:solidFill>
                  <a:srgbClr val="000000"/>
                </a:solidFill>
                <a:latin typeface="Arial" panose="020B0604020202020204" pitchFamily="34" charset="0"/>
                <a:ea typeface="맑은 고딕"/>
                <a:cs typeface="Arial" panose="020B0604020202020204" pitchFamily="34" charset="0"/>
              </a:rPr>
              <a:t>호</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a:solidFill>
                  <a:srgbClr val="000000"/>
                </a:solidFill>
                <a:latin typeface="Arial" panose="020B0604020202020204" pitchFamily="34" charset="0"/>
                <a:ea typeface="맑은 고딕"/>
                <a:cs typeface="Arial" panose="020B0604020202020204" pitchFamily="34" charset="0"/>
              </a:rPr>
              <a:t>투자상품으로 부동산개발투자를 기초자산으로 하는 </a:t>
            </a:r>
            <a:r>
              <a:rPr lang="ko-KR" altLang="en-US" sz="900" err="1">
                <a:solidFill>
                  <a:srgbClr val="000000"/>
                </a:solidFill>
                <a:latin typeface="Arial" panose="020B0604020202020204" pitchFamily="34" charset="0"/>
                <a:ea typeface="맑은 고딕"/>
                <a:cs typeface="Arial" panose="020B0604020202020204" pitchFamily="34" charset="0"/>
              </a:rPr>
              <a:t>펀드상품이며</a:t>
            </a:r>
            <a:r>
              <a:rPr lang="ko-KR" altLang="en-US" sz="900">
                <a:solidFill>
                  <a:srgbClr val="000000"/>
                </a:solidFill>
                <a:latin typeface="Arial" panose="020B0604020202020204" pitchFamily="34" charset="0"/>
                <a:ea typeface="맑은 고딕"/>
                <a:cs typeface="Arial" panose="020B0604020202020204" pitchFamily="34" charset="0"/>
              </a:rPr>
              <a:t> </a:t>
            </a:r>
            <a:r>
              <a:rPr lang="en-US" altLang="ko-KR" sz="900">
                <a:solidFill>
                  <a:srgbClr val="000000"/>
                </a:solidFill>
                <a:latin typeface="Arial" panose="020B0604020202020204" pitchFamily="34" charset="0"/>
                <a:ea typeface="맑은 고딕"/>
                <a:cs typeface="Arial" panose="020B0604020202020204" pitchFamily="34" charset="0"/>
              </a:rPr>
              <a:t>2020</a:t>
            </a:r>
            <a:r>
              <a:rPr lang="ko-KR" altLang="en-US" sz="900">
                <a:solidFill>
                  <a:srgbClr val="000000"/>
                </a:solidFill>
                <a:latin typeface="Arial" panose="020B0604020202020204" pitchFamily="34" charset="0"/>
                <a:ea typeface="맑은 고딕"/>
                <a:cs typeface="Arial" panose="020B0604020202020204" pitchFamily="34" charset="0"/>
              </a:rPr>
              <a:t>년 </a:t>
            </a:r>
            <a:r>
              <a:rPr lang="ko-KR" altLang="en-US" sz="900" err="1">
                <a:solidFill>
                  <a:srgbClr val="000000"/>
                </a:solidFill>
                <a:latin typeface="Arial" panose="020B0604020202020204" pitchFamily="34" charset="0"/>
                <a:ea typeface="맑은 고딕"/>
                <a:cs typeface="Arial" panose="020B0604020202020204" pitchFamily="34" charset="0"/>
              </a:rPr>
              <a:t>추가취득함에</a:t>
            </a:r>
            <a:r>
              <a:rPr lang="ko-KR" altLang="en-US" sz="900">
                <a:solidFill>
                  <a:srgbClr val="000000"/>
                </a:solidFill>
                <a:latin typeface="Arial" panose="020B0604020202020204" pitchFamily="34" charset="0"/>
                <a:ea typeface="맑은 고딕"/>
                <a:cs typeface="Arial" panose="020B0604020202020204" pitchFamily="34" charset="0"/>
              </a:rPr>
              <a:t> 따라 증가함</a:t>
            </a: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ko-KR" altLang="en-US" sz="900">
                <a:solidFill>
                  <a:srgbClr val="000000"/>
                </a:solidFill>
                <a:latin typeface="Arial" panose="020B0604020202020204" pitchFamily="34" charset="0"/>
                <a:ea typeface="맑은 고딕"/>
                <a:cs typeface="Arial" panose="020B0604020202020204" pitchFamily="34" charset="0"/>
              </a:rPr>
              <a:t>장기</a:t>
            </a:r>
            <a:r>
              <a:rPr lang="en-US" altLang="ko-KR" sz="900">
                <a:solidFill>
                  <a:srgbClr val="000000"/>
                </a:solidFill>
                <a:latin typeface="Arial" panose="020B0604020202020204" pitchFamily="34" charset="0"/>
                <a:ea typeface="맑은 고딕"/>
                <a:cs typeface="Arial" panose="020B0604020202020204" pitchFamily="34" charset="0"/>
              </a:rPr>
              <a:t>FVPL</a:t>
            </a:r>
            <a:r>
              <a:rPr lang="ko-KR" altLang="en-US" sz="900">
                <a:solidFill>
                  <a:srgbClr val="000000"/>
                </a:solidFill>
                <a:latin typeface="Arial" panose="020B0604020202020204" pitchFamily="34" charset="0"/>
                <a:ea typeface="맑은 고딕"/>
                <a:cs typeface="Arial" panose="020B0604020202020204" pitchFamily="34" charset="0"/>
              </a:rPr>
              <a:t>은  </a:t>
            </a:r>
            <a:r>
              <a:rPr lang="ko-KR" altLang="en-US" sz="900" err="1">
                <a:solidFill>
                  <a:srgbClr val="000000"/>
                </a:solidFill>
                <a:latin typeface="Arial" panose="020B0604020202020204" pitchFamily="34" charset="0"/>
                <a:ea typeface="맑은 고딕"/>
                <a:cs typeface="Arial" panose="020B0604020202020204" pitchFamily="34" charset="0"/>
              </a:rPr>
              <a:t>나팔꽃에프앤비의</a:t>
            </a:r>
            <a:r>
              <a:rPr lang="ko-KR" altLang="en-US" sz="900">
                <a:solidFill>
                  <a:srgbClr val="000000"/>
                </a:solidFill>
                <a:latin typeface="Arial" panose="020B0604020202020204" pitchFamily="34" charset="0"/>
                <a:ea typeface="맑은 고딕"/>
                <a:cs typeface="Arial" panose="020B0604020202020204" pitchFamily="34" charset="0"/>
              </a:rPr>
              <a:t> 전환사채에 투자한 채무증권으로 </a:t>
            </a:r>
            <a:r>
              <a:rPr lang="en-US" altLang="ko-KR" sz="900">
                <a:solidFill>
                  <a:srgbClr val="000000"/>
                </a:solidFill>
                <a:latin typeface="Arial" panose="020B0604020202020204" pitchFamily="34" charset="0"/>
                <a:ea typeface="맑은 고딕"/>
                <a:cs typeface="Arial" panose="020B0604020202020204" pitchFamily="34" charset="0"/>
              </a:rPr>
              <a:t>2021</a:t>
            </a:r>
            <a:r>
              <a:rPr lang="ko-KR" altLang="en-US" sz="900">
                <a:solidFill>
                  <a:srgbClr val="000000"/>
                </a:solidFill>
                <a:latin typeface="Arial" panose="020B0604020202020204" pitchFamily="34" charset="0"/>
                <a:ea typeface="맑은 고딕"/>
                <a:cs typeface="Arial" panose="020B0604020202020204" pitchFamily="34" charset="0"/>
              </a:rPr>
              <a:t>년 </a:t>
            </a:r>
            <a:r>
              <a:rPr lang="en-US" altLang="ko-KR" sz="900">
                <a:solidFill>
                  <a:srgbClr val="000000"/>
                </a:solidFill>
                <a:latin typeface="Arial" panose="020B0604020202020204" pitchFamily="34" charset="0"/>
                <a:ea typeface="맑은 고딕"/>
                <a:cs typeface="Arial" panose="020B0604020202020204" pitchFamily="34" charset="0"/>
              </a:rPr>
              <a:t>30</a:t>
            </a:r>
            <a:r>
              <a:rPr lang="ko-KR" altLang="en-US" sz="900">
                <a:solidFill>
                  <a:srgbClr val="000000"/>
                </a:solidFill>
                <a:latin typeface="Arial" panose="020B0604020202020204" pitchFamily="34" charset="0"/>
                <a:ea typeface="맑은 고딕"/>
                <a:cs typeface="Arial" panose="020B0604020202020204" pitchFamily="34" charset="0"/>
              </a:rPr>
              <a:t>억원 중 </a:t>
            </a:r>
            <a:r>
              <a:rPr lang="en-US" altLang="ko-KR" sz="900">
                <a:solidFill>
                  <a:srgbClr val="000000"/>
                </a:solidFill>
                <a:latin typeface="Arial" panose="020B0604020202020204" pitchFamily="34" charset="0"/>
                <a:ea typeface="맑은 고딕"/>
                <a:cs typeface="Arial" panose="020B0604020202020204" pitchFamily="34" charset="0"/>
              </a:rPr>
              <a:t>15</a:t>
            </a:r>
            <a:r>
              <a:rPr lang="ko-KR" altLang="en-US" sz="900">
                <a:solidFill>
                  <a:srgbClr val="000000"/>
                </a:solidFill>
                <a:latin typeface="Arial" panose="020B0604020202020204" pitchFamily="34" charset="0"/>
                <a:ea typeface="맑은 고딕"/>
                <a:cs typeface="Arial" panose="020B0604020202020204" pitchFamily="34" charset="0"/>
              </a:rPr>
              <a:t>억원을 처분함</a:t>
            </a: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en-US" altLang="ko-KR" sz="900">
                <a:solidFill>
                  <a:srgbClr val="000000"/>
                </a:solidFill>
                <a:latin typeface="Arial" panose="020B0604020202020204" pitchFamily="34" charset="0"/>
                <a:ea typeface="맑은 고딕"/>
                <a:cs typeface="Arial" panose="020B0604020202020204" pitchFamily="34" charset="0"/>
              </a:rPr>
              <a:t>2020</a:t>
            </a:r>
            <a:r>
              <a:rPr lang="ko-KR" altLang="en-US" sz="900">
                <a:solidFill>
                  <a:srgbClr val="000000"/>
                </a:solidFill>
                <a:latin typeface="Arial" panose="020B0604020202020204" pitchFamily="34" charset="0"/>
                <a:ea typeface="맑은 고딕"/>
                <a:cs typeface="Arial" panose="020B0604020202020204" pitchFamily="34" charset="0"/>
              </a:rPr>
              <a:t>년 </a:t>
            </a:r>
            <a:r>
              <a:rPr lang="en-US" altLang="ko-KR" sz="900">
                <a:solidFill>
                  <a:srgbClr val="000000"/>
                </a:solidFill>
                <a:latin typeface="Arial" panose="020B0604020202020204" pitchFamily="34" charset="0"/>
                <a:ea typeface="맑은 고딕"/>
                <a:cs typeface="Arial" panose="020B0604020202020204" pitchFamily="34" charset="0"/>
              </a:rPr>
              <a:t>KF94 </a:t>
            </a:r>
            <a:r>
              <a:rPr lang="ko-KR" altLang="en-US" sz="900">
                <a:solidFill>
                  <a:srgbClr val="000000"/>
                </a:solidFill>
                <a:latin typeface="Arial" panose="020B0604020202020204" pitchFamily="34" charset="0"/>
                <a:ea typeface="맑은 고딕"/>
                <a:cs typeface="Arial" panose="020B0604020202020204" pitchFamily="34" charset="0"/>
              </a:rPr>
              <a:t>마스크 구매 건으로 약 </a:t>
            </a:r>
            <a:r>
              <a:rPr lang="en-US" altLang="ko-KR" sz="900">
                <a:solidFill>
                  <a:srgbClr val="000000"/>
                </a:solidFill>
                <a:latin typeface="Arial" panose="020B0604020202020204" pitchFamily="34" charset="0"/>
                <a:ea typeface="맑은 고딕"/>
                <a:cs typeface="Arial" panose="020B0604020202020204" pitchFamily="34" charset="0"/>
              </a:rPr>
              <a:t>12</a:t>
            </a:r>
            <a:r>
              <a:rPr lang="ko-KR" altLang="en-US" sz="900">
                <a:solidFill>
                  <a:srgbClr val="000000"/>
                </a:solidFill>
                <a:latin typeface="Arial" panose="020B0604020202020204" pitchFamily="34" charset="0"/>
                <a:ea typeface="맑은 고딕"/>
                <a:cs typeface="Arial" panose="020B0604020202020204" pitchFamily="34" charset="0"/>
              </a:rPr>
              <a:t>억원의 선급금이 발생하였으나 </a:t>
            </a:r>
            <a:r>
              <a:rPr lang="en-US" altLang="ko-KR" sz="900">
                <a:solidFill>
                  <a:srgbClr val="000000"/>
                </a:solidFill>
                <a:latin typeface="Arial" panose="020B0604020202020204" pitchFamily="34" charset="0"/>
                <a:ea typeface="맑은 고딕"/>
                <a:cs typeface="Arial" panose="020B0604020202020204" pitchFamily="34" charset="0"/>
              </a:rPr>
              <a:t>2021</a:t>
            </a:r>
            <a:r>
              <a:rPr lang="ko-KR" altLang="en-US" sz="900">
                <a:solidFill>
                  <a:srgbClr val="000000"/>
                </a:solidFill>
                <a:latin typeface="Arial" panose="020B0604020202020204" pitchFamily="34" charset="0"/>
                <a:ea typeface="맑은 고딕"/>
                <a:cs typeface="Arial" panose="020B0604020202020204" pitchFamily="34" charset="0"/>
              </a:rPr>
              <a:t>년 불법행위미수금으로 대체됨</a:t>
            </a: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en-US" altLang="ko-KR" sz="900">
                <a:solidFill>
                  <a:srgbClr val="000000"/>
                </a:solidFill>
                <a:latin typeface="Arial" panose="020B0604020202020204" pitchFamily="34" charset="0"/>
                <a:ea typeface="맑은 고딕"/>
                <a:cs typeface="Arial" panose="020B0604020202020204" pitchFamily="34" charset="0"/>
              </a:rPr>
              <a:t>2021</a:t>
            </a:r>
            <a:r>
              <a:rPr lang="ko-KR" altLang="en-US" sz="900">
                <a:solidFill>
                  <a:srgbClr val="000000"/>
                </a:solidFill>
                <a:latin typeface="Arial" panose="020B0604020202020204" pitchFamily="34" charset="0"/>
                <a:ea typeface="맑은 고딕"/>
                <a:cs typeface="Arial" panose="020B0604020202020204" pitchFamily="34" charset="0"/>
              </a:rPr>
              <a:t>년 신규임차보증금은 </a:t>
            </a:r>
            <a:r>
              <a:rPr lang="en-US" altLang="ko-KR" sz="900">
                <a:solidFill>
                  <a:srgbClr val="000000"/>
                </a:solidFill>
                <a:latin typeface="Arial" panose="020B0604020202020204" pitchFamily="34" charset="0"/>
                <a:ea typeface="맑은 고딕"/>
                <a:cs typeface="Arial" panose="020B0604020202020204" pitchFamily="34" charset="0"/>
              </a:rPr>
              <a:t>3</a:t>
            </a:r>
            <a:r>
              <a:rPr lang="ko-KR" altLang="en-US" sz="900">
                <a:solidFill>
                  <a:srgbClr val="000000"/>
                </a:solidFill>
                <a:latin typeface="Arial" panose="020B0604020202020204" pitchFamily="34" charset="0"/>
                <a:ea typeface="맑은 고딕"/>
                <a:cs typeface="Arial" panose="020B0604020202020204" pitchFamily="34" charset="0"/>
              </a:rPr>
              <a:t>억원 증가한 반면 본사 사무실 임차보증금 </a:t>
            </a:r>
            <a:r>
              <a:rPr lang="en-US" altLang="ko-KR" sz="900">
                <a:solidFill>
                  <a:srgbClr val="000000"/>
                </a:solidFill>
                <a:latin typeface="Arial" panose="020B0604020202020204" pitchFamily="34" charset="0"/>
                <a:ea typeface="맑은 고딕"/>
                <a:cs typeface="Arial" panose="020B0604020202020204" pitchFamily="34" charset="0"/>
              </a:rPr>
              <a:t>8</a:t>
            </a:r>
            <a:r>
              <a:rPr lang="ko-KR" altLang="en-US" sz="900">
                <a:solidFill>
                  <a:srgbClr val="000000"/>
                </a:solidFill>
                <a:latin typeface="Arial" panose="020B0604020202020204" pitchFamily="34" charset="0"/>
                <a:ea typeface="맑은 고딕"/>
                <a:cs typeface="Arial" panose="020B0604020202020204" pitchFamily="34" charset="0"/>
              </a:rPr>
              <a:t>억원을 포함한 기타 매장임차보증금이 </a:t>
            </a:r>
            <a:r>
              <a:rPr lang="en-US" altLang="ko-KR" sz="900">
                <a:solidFill>
                  <a:srgbClr val="000000"/>
                </a:solidFill>
                <a:latin typeface="Arial" panose="020B0604020202020204" pitchFamily="34" charset="0"/>
                <a:ea typeface="맑은 고딕"/>
                <a:cs typeface="Arial" panose="020B0604020202020204" pitchFamily="34" charset="0"/>
              </a:rPr>
              <a:t>19</a:t>
            </a:r>
            <a:r>
              <a:rPr lang="ko-KR" altLang="en-US" sz="900">
                <a:solidFill>
                  <a:srgbClr val="000000"/>
                </a:solidFill>
                <a:latin typeface="Arial" panose="020B0604020202020204" pitchFamily="34" charset="0"/>
                <a:ea typeface="맑은 고딕"/>
                <a:cs typeface="Arial" panose="020B0604020202020204" pitchFamily="34" charset="0"/>
              </a:rPr>
              <a:t>억원 감소하였고</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a:solidFill>
                  <a:srgbClr val="000000"/>
                </a:solidFill>
                <a:latin typeface="Arial" panose="020B0604020202020204" pitchFamily="34" charset="0"/>
                <a:ea typeface="맑은 고딕"/>
                <a:cs typeface="Arial" panose="020B0604020202020204" pitchFamily="34" charset="0"/>
              </a:rPr>
              <a:t>리스 관련 임차보증금 약 </a:t>
            </a:r>
            <a:r>
              <a:rPr lang="en-US" altLang="ko-KR" sz="900">
                <a:solidFill>
                  <a:srgbClr val="000000"/>
                </a:solidFill>
                <a:latin typeface="Arial" panose="020B0604020202020204" pitchFamily="34" charset="0"/>
                <a:ea typeface="맑은 고딕"/>
                <a:cs typeface="Arial" panose="020B0604020202020204" pitchFamily="34" charset="0"/>
              </a:rPr>
              <a:t>14</a:t>
            </a:r>
            <a:r>
              <a:rPr lang="ko-KR" altLang="en-US" sz="900">
                <a:solidFill>
                  <a:srgbClr val="000000"/>
                </a:solidFill>
                <a:latin typeface="Arial" panose="020B0604020202020204" pitchFamily="34" charset="0"/>
                <a:ea typeface="맑은 고딕"/>
                <a:cs typeface="Arial" panose="020B0604020202020204" pitchFamily="34" charset="0"/>
              </a:rPr>
              <a:t>억원이 미수금으로 계정대체됨에 따라 감소함</a:t>
            </a: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b="1" u="sng">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a:latin typeface="Arial" panose="020B0604020202020204" pitchFamily="34" charset="0"/>
                <a:cs typeface="Arial" panose="020B0604020202020204" pitchFamily="34" charset="0"/>
              </a:rPr>
              <a:t>Adjustment</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ko-KR" altLang="en-US" sz="900">
                <a:solidFill>
                  <a:srgbClr val="000000"/>
                </a:solidFill>
                <a:latin typeface="Arial" panose="020B0604020202020204" pitchFamily="34" charset="0"/>
                <a:ea typeface="맑은 고딕"/>
                <a:cs typeface="Arial" panose="020B0604020202020204" pitchFamily="34" charset="0"/>
              </a:rPr>
              <a:t>회사로부터 제공받은 자료의 제한으로 조사보고서 조정사항을 준용함</a:t>
            </a: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ko-KR" altLang="en-US" sz="900">
                <a:solidFill>
                  <a:srgbClr val="000000"/>
                </a:solidFill>
                <a:latin typeface="Arial" panose="020B0604020202020204" pitchFamily="34" charset="0"/>
                <a:ea typeface="맑은 고딕"/>
                <a:cs typeface="Arial" panose="020B0604020202020204" pitchFamily="34" charset="0"/>
              </a:rPr>
              <a:t>미수수익</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a:solidFill>
                  <a:srgbClr val="000000"/>
                </a:solidFill>
                <a:latin typeface="Arial" panose="020B0604020202020204" pitchFamily="34" charset="0"/>
                <a:ea typeface="맑은 고딕"/>
                <a:cs typeface="Arial" panose="020B0604020202020204" pitchFamily="34" charset="0"/>
              </a:rPr>
              <a:t>및 </a:t>
            </a:r>
            <a:r>
              <a:rPr lang="en-US" altLang="ko-KR" sz="900">
                <a:solidFill>
                  <a:srgbClr val="000000"/>
                </a:solidFill>
                <a:latin typeface="Arial" panose="020B0604020202020204" pitchFamily="34" charset="0"/>
                <a:ea typeface="맑은 고딕"/>
                <a:cs typeface="Arial" panose="020B0604020202020204" pitchFamily="34" charset="0"/>
              </a:rPr>
              <a:t>FVPL</a:t>
            </a:r>
            <a:r>
              <a:rPr lang="ko-KR" altLang="en-US" sz="900">
                <a:solidFill>
                  <a:srgbClr val="000000"/>
                </a:solidFill>
                <a:latin typeface="Arial" panose="020B0604020202020204" pitchFamily="34" charset="0"/>
                <a:ea typeface="맑은 고딕"/>
                <a:cs typeface="Arial" panose="020B0604020202020204" pitchFamily="34" charset="0"/>
              </a:rPr>
              <a:t>은 불법행위미수금으로</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a:solidFill>
                  <a:srgbClr val="000000"/>
                </a:solidFill>
                <a:latin typeface="Arial" panose="020B0604020202020204" pitchFamily="34" charset="0"/>
                <a:ea typeface="맑은 고딕"/>
                <a:cs typeface="Arial" panose="020B0604020202020204" pitchFamily="34" charset="0"/>
              </a:rPr>
              <a:t>미수금은 임차보증금으로 </a:t>
            </a:r>
            <a:r>
              <a:rPr lang="ko-KR" altLang="en-US" sz="900" err="1">
                <a:solidFill>
                  <a:srgbClr val="000000"/>
                </a:solidFill>
                <a:latin typeface="Arial" panose="020B0604020202020204" pitchFamily="34" charset="0"/>
                <a:ea typeface="맑은 고딕"/>
                <a:cs typeface="Arial" panose="020B0604020202020204" pitchFamily="34" charset="0"/>
              </a:rPr>
              <a:t>계정대체하여</a:t>
            </a:r>
            <a:r>
              <a:rPr lang="ko-KR" altLang="en-US" sz="900">
                <a:solidFill>
                  <a:srgbClr val="000000"/>
                </a:solidFill>
                <a:latin typeface="Arial" panose="020B0604020202020204" pitchFamily="34" charset="0"/>
                <a:ea typeface="맑은 고딕"/>
                <a:cs typeface="Arial" panose="020B0604020202020204" pitchFamily="34" charset="0"/>
              </a:rPr>
              <a:t> </a:t>
            </a:r>
            <a:r>
              <a:rPr lang="ko-KR" altLang="en-US" sz="900" err="1">
                <a:solidFill>
                  <a:srgbClr val="000000"/>
                </a:solidFill>
                <a:latin typeface="Arial" panose="020B0604020202020204" pitchFamily="34" charset="0"/>
                <a:ea typeface="맑은 고딕"/>
                <a:cs typeface="Arial" panose="020B0604020202020204" pitchFamily="34" charset="0"/>
              </a:rPr>
              <a:t>실사조정함</a:t>
            </a: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ko-KR" altLang="en-US" sz="900">
                <a:solidFill>
                  <a:srgbClr val="000000"/>
                </a:solidFill>
                <a:latin typeface="Arial" panose="020B0604020202020204" pitchFamily="34" charset="0"/>
                <a:ea typeface="맑은 고딕"/>
                <a:cs typeface="Arial" panose="020B0604020202020204" pitchFamily="34" charset="0"/>
              </a:rPr>
              <a:t>선급금</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err="1">
                <a:solidFill>
                  <a:srgbClr val="000000"/>
                </a:solidFill>
                <a:latin typeface="Arial" panose="020B0604020202020204" pitchFamily="34" charset="0"/>
                <a:ea typeface="맑은 고딕"/>
                <a:cs typeface="Arial" panose="020B0604020202020204" pitchFamily="34" charset="0"/>
              </a:rPr>
              <a:t>부가세대급금</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a:solidFill>
                  <a:srgbClr val="000000"/>
                </a:solidFill>
                <a:latin typeface="Arial" panose="020B0604020202020204" pitchFamily="34" charset="0"/>
                <a:ea typeface="맑은 고딕"/>
                <a:cs typeface="Arial" panose="020B0604020202020204" pitchFamily="34" charset="0"/>
              </a:rPr>
              <a:t>예치보증금은 회수가능성이 없어 실사가치가 </a:t>
            </a:r>
            <a:r>
              <a:rPr lang="ko-KR" altLang="en-US" sz="900" err="1">
                <a:solidFill>
                  <a:srgbClr val="000000"/>
                </a:solidFill>
                <a:latin typeface="Arial" panose="020B0604020202020204" pitchFamily="34" charset="0"/>
                <a:ea typeface="맑은 고딕"/>
                <a:cs typeface="Arial" panose="020B0604020202020204" pitchFamily="34" charset="0"/>
              </a:rPr>
              <a:t>없는것으로</a:t>
            </a:r>
            <a:r>
              <a:rPr lang="ko-KR" altLang="en-US" sz="900">
                <a:solidFill>
                  <a:srgbClr val="000000"/>
                </a:solidFill>
                <a:latin typeface="Arial" panose="020B0604020202020204" pitchFamily="34" charset="0"/>
                <a:ea typeface="맑은 고딕"/>
                <a:cs typeface="Arial" panose="020B0604020202020204" pitchFamily="34" charset="0"/>
              </a:rPr>
              <a:t> 보아 </a:t>
            </a:r>
            <a:r>
              <a:rPr lang="ko-KR" altLang="en-US" sz="900" err="1">
                <a:solidFill>
                  <a:srgbClr val="000000"/>
                </a:solidFill>
                <a:latin typeface="Arial" panose="020B0604020202020204" pitchFamily="34" charset="0"/>
                <a:ea typeface="맑은 고딕"/>
                <a:cs typeface="Arial" panose="020B0604020202020204" pitchFamily="34" charset="0"/>
              </a:rPr>
              <a:t>실사조정함</a:t>
            </a: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b="1" u="sng">
              <a:latin typeface="Arial" panose="020B0604020202020204" pitchFamily="34" charset="0"/>
              <a:cs typeface="Arial" panose="020B0604020202020204" pitchFamily="34" charset="0"/>
            </a:endParaRPr>
          </a:p>
        </p:txBody>
      </p:sp>
      <p:graphicFrame>
        <p:nvGraphicFramePr>
          <p:cNvPr id="8" name="표 7">
            <a:extLst>
              <a:ext uri="{FF2B5EF4-FFF2-40B4-BE49-F238E27FC236}">
                <a16:creationId xmlns:a16="http://schemas.microsoft.com/office/drawing/2014/main" id="{C9A072F9-A84E-44F3-9042-18EEF9BBFBF2}"/>
              </a:ext>
            </a:extLst>
          </p:cNvPr>
          <p:cNvGraphicFramePr>
            <a:graphicFrameLocks noGrp="1"/>
          </p:cNvGraphicFramePr>
          <p:nvPr>
            <p:extLst>
              <p:ext uri="{D42A27DB-BD31-4B8C-83A1-F6EECF244321}">
                <p14:modId xmlns:p14="http://schemas.microsoft.com/office/powerpoint/2010/main" val="2278027518"/>
              </p:ext>
            </p:extLst>
          </p:nvPr>
        </p:nvGraphicFramePr>
        <p:xfrm>
          <a:off x="601200" y="1530000"/>
          <a:ext cx="3981598" cy="2606040"/>
        </p:xfrm>
        <a:graphic>
          <a:graphicData uri="http://schemas.openxmlformats.org/drawingml/2006/table">
            <a:tbl>
              <a:tblPr/>
              <a:tblGrid>
                <a:gridCol w="241845">
                  <a:extLst>
                    <a:ext uri="{9D8B030D-6E8A-4147-A177-3AD203B41FA5}">
                      <a16:colId xmlns:a16="http://schemas.microsoft.com/office/drawing/2014/main" val="2711134943"/>
                    </a:ext>
                  </a:extLst>
                </a:gridCol>
                <a:gridCol w="375547">
                  <a:extLst>
                    <a:ext uri="{9D8B030D-6E8A-4147-A177-3AD203B41FA5}">
                      <a16:colId xmlns:a16="http://schemas.microsoft.com/office/drawing/2014/main" val="2853120326"/>
                    </a:ext>
                  </a:extLst>
                </a:gridCol>
                <a:gridCol w="617390">
                  <a:extLst>
                    <a:ext uri="{9D8B030D-6E8A-4147-A177-3AD203B41FA5}">
                      <a16:colId xmlns:a16="http://schemas.microsoft.com/office/drawing/2014/main" val="278728453"/>
                    </a:ext>
                  </a:extLst>
                </a:gridCol>
                <a:gridCol w="686704">
                  <a:extLst>
                    <a:ext uri="{9D8B030D-6E8A-4147-A177-3AD203B41FA5}">
                      <a16:colId xmlns:a16="http://schemas.microsoft.com/office/drawing/2014/main" val="1797948497"/>
                    </a:ext>
                  </a:extLst>
                </a:gridCol>
                <a:gridCol w="686704">
                  <a:extLst>
                    <a:ext uri="{9D8B030D-6E8A-4147-A177-3AD203B41FA5}">
                      <a16:colId xmlns:a16="http://schemas.microsoft.com/office/drawing/2014/main" val="3967607959"/>
                    </a:ext>
                  </a:extLst>
                </a:gridCol>
                <a:gridCol w="686704">
                  <a:extLst>
                    <a:ext uri="{9D8B030D-6E8A-4147-A177-3AD203B41FA5}">
                      <a16:colId xmlns:a16="http://schemas.microsoft.com/office/drawing/2014/main" val="191149352"/>
                    </a:ext>
                  </a:extLst>
                </a:gridCol>
                <a:gridCol w="686704">
                  <a:extLst>
                    <a:ext uri="{9D8B030D-6E8A-4147-A177-3AD203B41FA5}">
                      <a16:colId xmlns:a16="http://schemas.microsoft.com/office/drawing/2014/main" val="798714070"/>
                    </a:ext>
                  </a:extLst>
                </a:gridCol>
              </a:tblGrid>
              <a:tr h="136800">
                <a:tc gridSpan="4">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rPr>
                        <a:t>Other Assets &amp; Liabilities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446230568"/>
                  </a:ext>
                </a:extLst>
              </a:tr>
              <a:tr h="136800">
                <a:tc gridSpan="2">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177381381"/>
                  </a:ext>
                </a:extLst>
              </a:tr>
              <a:tr h="136800">
                <a:tc gridSpan="3">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Apr-30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94500271"/>
                  </a:ext>
                </a:extLst>
              </a:tr>
              <a:tr h="136800">
                <a:tc gridSpan="3">
                  <a:txBody>
                    <a:bodyPr/>
                    <a:lstStyle/>
                    <a:p>
                      <a:pPr algn="l" rtl="0" fontAlgn="b"/>
                      <a:r>
                        <a:rPr lang="en-US" sz="900" b="1" i="0" u="none" strike="noStrike">
                          <a:solidFill>
                            <a:srgbClr val="000000"/>
                          </a:solidFill>
                          <a:effectLst/>
                          <a:latin typeface="Arial" panose="020B0604020202020204" pitchFamily="34" charset="0"/>
                          <a:ea typeface="맑은 고딕" panose="020B0503020000020004" pitchFamily="50" charset="-127"/>
                        </a:rPr>
                        <a:t>Other Assets</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14,440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32,887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12,452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10,969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343251504"/>
                  </a:ext>
                </a:extLst>
              </a:tr>
              <a:tr h="13680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미수수익</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678406371"/>
                  </a:ext>
                </a:extLst>
              </a:tr>
              <a:tr h="13680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미수금</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798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344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1,705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1,835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98912220"/>
                  </a:ext>
                </a:extLst>
              </a:tr>
              <a:tr h="13680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장단기대여금</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4,977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17,369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195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76629536"/>
                  </a:ext>
                </a:extLst>
              </a:tr>
              <a:tr h="136800">
                <a:tc>
                  <a:txBody>
                    <a:bodyPr/>
                    <a:lstStyle/>
                    <a:p>
                      <a:pPr algn="l" rtl="0" fontAlgn="b"/>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FVPL</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2,852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2,852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79595405"/>
                  </a:ext>
                </a:extLst>
              </a:tr>
              <a:tr h="13680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장기</a:t>
                      </a:r>
                      <a:r>
                        <a:rPr lang="en-US" sz="900" b="0" i="0" u="none" strike="noStrike">
                          <a:solidFill>
                            <a:srgbClr val="000000"/>
                          </a:solidFill>
                          <a:effectLst/>
                          <a:latin typeface="맑은 고딕" panose="020B0503020000020004" pitchFamily="50" charset="-127"/>
                          <a:ea typeface="맑은 고딕" panose="020B0503020000020004" pitchFamily="50" charset="-127"/>
                        </a:rPr>
                        <a:t>FVPL</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3,000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1,500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49846932"/>
                  </a:ext>
                </a:extLst>
              </a:tr>
              <a:tr h="136800">
                <a:tc>
                  <a:txBody>
                    <a:bodyPr/>
                    <a:lstStyle/>
                    <a:p>
                      <a:pPr algn="l" rtl="0" fontAlgn="b"/>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선급금</a:t>
                      </a:r>
                      <a:endParaRPr 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702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1,398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243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01562792"/>
                  </a:ext>
                </a:extLst>
              </a:tr>
              <a:tr h="13680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임차보증금</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6,082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6,308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3,377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3,256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3031172"/>
                  </a:ext>
                </a:extLst>
              </a:tr>
              <a:tr h="13680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45648591"/>
                  </a:ext>
                </a:extLst>
              </a:tr>
              <a:tr h="136800">
                <a:tc gridSpan="3">
                  <a:txBody>
                    <a:bodyPr/>
                    <a:lstStyle/>
                    <a:p>
                      <a:pPr algn="l" rtl="0" fontAlgn="b"/>
                      <a:r>
                        <a:rPr lang="en-US" sz="900" b="1" i="0" u="none" strike="noStrike">
                          <a:solidFill>
                            <a:srgbClr val="000000"/>
                          </a:solidFill>
                          <a:effectLst/>
                          <a:latin typeface="Arial" panose="020B0604020202020204" pitchFamily="34" charset="0"/>
                          <a:ea typeface="맑은 고딕" panose="020B0503020000020004" pitchFamily="50" charset="-127"/>
                        </a:rPr>
                        <a:t>Other Liabilities</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(8,663)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(9,268)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(9,793)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57577554"/>
                  </a:ext>
                </a:extLst>
              </a:tr>
              <a:tr h="13680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미지급금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(4,542)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(3,243)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(4,839)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(4,976)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855649015"/>
                  </a:ext>
                </a:extLst>
              </a:tr>
              <a:tr h="13680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예수보증금</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(2,997)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(2,183)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(843)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(1,770)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29605215"/>
                  </a:ext>
                </a:extLst>
              </a:tr>
              <a:tr h="13680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미지급비용</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(2,244)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(1,875)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75822653"/>
                  </a:ext>
                </a:extLst>
              </a:tr>
              <a:tr h="1368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rPr>
                        <a:t>충당부채</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(586)</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96498967"/>
                  </a:ext>
                </a:extLst>
              </a:tr>
              <a:tr h="13680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확정급여채무</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17628321"/>
                  </a:ext>
                </a:extLst>
              </a:tr>
              <a:tr h="13680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(1,332)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(1,598)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42356379"/>
                  </a:ext>
                </a:extLst>
              </a:tr>
            </a:tbl>
          </a:graphicData>
        </a:graphic>
      </p:graphicFrame>
      <p:sp>
        <p:nvSpPr>
          <p:cNvPr id="16" name="직사각형 15">
            <a:extLst>
              <a:ext uri="{FF2B5EF4-FFF2-40B4-BE49-F238E27FC236}">
                <a16:creationId xmlns:a16="http://schemas.microsoft.com/office/drawing/2014/main" id="{CCDC9F74-313C-41E5-A6F1-F6B51643C7A0}"/>
              </a:ext>
            </a:extLst>
          </p:cNvPr>
          <p:cNvSpPr/>
          <p:nvPr/>
        </p:nvSpPr>
        <p:spPr>
          <a:xfrm>
            <a:off x="3190875" y="2082950"/>
            <a:ext cx="1391923" cy="136800"/>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연결자 16">
            <a:extLst>
              <a:ext uri="{FF2B5EF4-FFF2-40B4-BE49-F238E27FC236}">
                <a16:creationId xmlns:a16="http://schemas.microsoft.com/office/drawing/2014/main" id="{531EFCF2-C2D1-41EB-A23D-6E1D2D6E4495}"/>
              </a:ext>
            </a:extLst>
          </p:cNvPr>
          <p:cNvSpPr/>
          <p:nvPr/>
        </p:nvSpPr>
        <p:spPr bwMode="auto">
          <a:xfrm>
            <a:off x="4986556" y="174471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18" name="순서도: 연결자 17">
            <a:extLst>
              <a:ext uri="{FF2B5EF4-FFF2-40B4-BE49-F238E27FC236}">
                <a16:creationId xmlns:a16="http://schemas.microsoft.com/office/drawing/2014/main" id="{6CDEA740-AEAB-4180-BEB2-0126D20AAE1D}"/>
              </a:ext>
            </a:extLst>
          </p:cNvPr>
          <p:cNvSpPr/>
          <p:nvPr/>
        </p:nvSpPr>
        <p:spPr bwMode="auto">
          <a:xfrm>
            <a:off x="3190875" y="1991677"/>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20" name="직사각형 19">
            <a:extLst>
              <a:ext uri="{FF2B5EF4-FFF2-40B4-BE49-F238E27FC236}">
                <a16:creationId xmlns:a16="http://schemas.microsoft.com/office/drawing/2014/main" id="{79A40D4C-9490-44D8-AF2A-1D01C738FC40}"/>
              </a:ext>
            </a:extLst>
          </p:cNvPr>
          <p:cNvSpPr/>
          <p:nvPr/>
        </p:nvSpPr>
        <p:spPr>
          <a:xfrm>
            <a:off x="2513279" y="2221264"/>
            <a:ext cx="1391923" cy="136800"/>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순서도: 연결자 21">
            <a:extLst>
              <a:ext uri="{FF2B5EF4-FFF2-40B4-BE49-F238E27FC236}">
                <a16:creationId xmlns:a16="http://schemas.microsoft.com/office/drawing/2014/main" id="{FF203EA0-A2EB-4BD1-B213-6597D7F6B7F3}"/>
              </a:ext>
            </a:extLst>
          </p:cNvPr>
          <p:cNvSpPr/>
          <p:nvPr/>
        </p:nvSpPr>
        <p:spPr bwMode="auto">
          <a:xfrm>
            <a:off x="2511653" y="2142000"/>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24" name="순서도: 연결자 23">
            <a:extLst>
              <a:ext uri="{FF2B5EF4-FFF2-40B4-BE49-F238E27FC236}">
                <a16:creationId xmlns:a16="http://schemas.microsoft.com/office/drawing/2014/main" id="{3B254F2F-84E7-4CE4-A02E-248DA20C73B3}"/>
              </a:ext>
            </a:extLst>
          </p:cNvPr>
          <p:cNvSpPr/>
          <p:nvPr/>
        </p:nvSpPr>
        <p:spPr bwMode="auto">
          <a:xfrm>
            <a:off x="4986556" y="226889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25" name="직사각형 24">
            <a:extLst>
              <a:ext uri="{FF2B5EF4-FFF2-40B4-BE49-F238E27FC236}">
                <a16:creationId xmlns:a16="http://schemas.microsoft.com/office/drawing/2014/main" id="{D6CCC945-D119-4B07-9D8E-5BD25DAD07C7}"/>
              </a:ext>
            </a:extLst>
          </p:cNvPr>
          <p:cNvSpPr/>
          <p:nvPr/>
        </p:nvSpPr>
        <p:spPr>
          <a:xfrm>
            <a:off x="2513279" y="2350978"/>
            <a:ext cx="1391923" cy="136800"/>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연결자 25">
            <a:extLst>
              <a:ext uri="{FF2B5EF4-FFF2-40B4-BE49-F238E27FC236}">
                <a16:creationId xmlns:a16="http://schemas.microsoft.com/office/drawing/2014/main" id="{9C12C0AB-67EB-4DB3-9575-EF83E2C5609A}"/>
              </a:ext>
            </a:extLst>
          </p:cNvPr>
          <p:cNvSpPr/>
          <p:nvPr/>
        </p:nvSpPr>
        <p:spPr bwMode="auto">
          <a:xfrm>
            <a:off x="2511653" y="2310538"/>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27" name="순서도: 연결자 26">
            <a:extLst>
              <a:ext uri="{FF2B5EF4-FFF2-40B4-BE49-F238E27FC236}">
                <a16:creationId xmlns:a16="http://schemas.microsoft.com/office/drawing/2014/main" id="{395CED63-CB69-45AE-A7B4-7C0D620C93C2}"/>
              </a:ext>
            </a:extLst>
          </p:cNvPr>
          <p:cNvSpPr/>
          <p:nvPr/>
        </p:nvSpPr>
        <p:spPr bwMode="auto">
          <a:xfrm>
            <a:off x="4986556" y="264445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28" name="직사각형 27">
            <a:extLst>
              <a:ext uri="{FF2B5EF4-FFF2-40B4-BE49-F238E27FC236}">
                <a16:creationId xmlns:a16="http://schemas.microsoft.com/office/drawing/2014/main" id="{71661A88-6CC4-471C-9B10-0565A6E8E81D}"/>
              </a:ext>
            </a:extLst>
          </p:cNvPr>
          <p:cNvSpPr/>
          <p:nvPr/>
        </p:nvSpPr>
        <p:spPr>
          <a:xfrm>
            <a:off x="1803733" y="2483693"/>
            <a:ext cx="1391923" cy="136800"/>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연결자 28">
            <a:extLst>
              <a:ext uri="{FF2B5EF4-FFF2-40B4-BE49-F238E27FC236}">
                <a16:creationId xmlns:a16="http://schemas.microsoft.com/office/drawing/2014/main" id="{096A1799-EB10-430A-9D8C-6720D0E9BEC2}"/>
              </a:ext>
            </a:extLst>
          </p:cNvPr>
          <p:cNvSpPr/>
          <p:nvPr/>
        </p:nvSpPr>
        <p:spPr bwMode="auto">
          <a:xfrm>
            <a:off x="1762057" y="2414512"/>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30" name="순서도: 연결자 29">
            <a:extLst>
              <a:ext uri="{FF2B5EF4-FFF2-40B4-BE49-F238E27FC236}">
                <a16:creationId xmlns:a16="http://schemas.microsoft.com/office/drawing/2014/main" id="{FBF88989-0E82-495C-927D-113EBE7EF6B5}"/>
              </a:ext>
            </a:extLst>
          </p:cNvPr>
          <p:cNvSpPr/>
          <p:nvPr/>
        </p:nvSpPr>
        <p:spPr bwMode="auto">
          <a:xfrm>
            <a:off x="4986556" y="304578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31" name="직사각형 30">
            <a:extLst>
              <a:ext uri="{FF2B5EF4-FFF2-40B4-BE49-F238E27FC236}">
                <a16:creationId xmlns:a16="http://schemas.microsoft.com/office/drawing/2014/main" id="{8F4565F4-77C2-4479-BBC9-AD29911656FF}"/>
              </a:ext>
            </a:extLst>
          </p:cNvPr>
          <p:cNvSpPr/>
          <p:nvPr/>
        </p:nvSpPr>
        <p:spPr>
          <a:xfrm>
            <a:off x="2511653" y="2621168"/>
            <a:ext cx="1393549" cy="136800"/>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순서도: 연결자 31">
            <a:extLst>
              <a:ext uri="{FF2B5EF4-FFF2-40B4-BE49-F238E27FC236}">
                <a16:creationId xmlns:a16="http://schemas.microsoft.com/office/drawing/2014/main" id="{AE241504-7197-4E30-860E-E49A72C0FADB}"/>
              </a:ext>
            </a:extLst>
          </p:cNvPr>
          <p:cNvSpPr/>
          <p:nvPr/>
        </p:nvSpPr>
        <p:spPr bwMode="auto">
          <a:xfrm>
            <a:off x="2511653" y="2570663"/>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5</a:t>
            </a:r>
            <a:endParaRPr lang="ko-KR" altLang="en-US" sz="800" b="1" kern="0">
              <a:solidFill>
                <a:srgbClr val="FFFFFF"/>
              </a:solidFill>
              <a:cs typeface="Arial" panose="020B0604020202020204" pitchFamily="34" charset="0"/>
            </a:endParaRPr>
          </a:p>
        </p:txBody>
      </p:sp>
      <p:sp>
        <p:nvSpPr>
          <p:cNvPr id="33" name="순서도: 연결자 32">
            <a:extLst>
              <a:ext uri="{FF2B5EF4-FFF2-40B4-BE49-F238E27FC236}">
                <a16:creationId xmlns:a16="http://schemas.microsoft.com/office/drawing/2014/main" id="{12EF55E3-BD37-49EF-8A8A-4E3244CEEF58}"/>
              </a:ext>
            </a:extLst>
          </p:cNvPr>
          <p:cNvSpPr/>
          <p:nvPr/>
        </p:nvSpPr>
        <p:spPr bwMode="auto">
          <a:xfrm>
            <a:off x="4986556" y="357482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5</a:t>
            </a:r>
            <a:endParaRPr lang="ko-KR" altLang="en-US" sz="800" b="1" kern="0">
              <a:solidFill>
                <a:srgbClr val="FFFFFF"/>
              </a:solidFill>
              <a:cs typeface="Arial" panose="020B0604020202020204" pitchFamily="34" charset="0"/>
            </a:endParaRPr>
          </a:p>
        </p:txBody>
      </p:sp>
      <p:sp>
        <p:nvSpPr>
          <p:cNvPr id="34" name="직사각형 33">
            <a:extLst>
              <a:ext uri="{FF2B5EF4-FFF2-40B4-BE49-F238E27FC236}">
                <a16:creationId xmlns:a16="http://schemas.microsoft.com/office/drawing/2014/main" id="{A5687395-ACC6-41C0-9A16-4099AD5E5202}"/>
              </a:ext>
            </a:extLst>
          </p:cNvPr>
          <p:cNvSpPr/>
          <p:nvPr/>
        </p:nvSpPr>
        <p:spPr>
          <a:xfrm>
            <a:off x="1803733" y="2752680"/>
            <a:ext cx="2101469" cy="136800"/>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순서도: 연결자 34">
            <a:extLst>
              <a:ext uri="{FF2B5EF4-FFF2-40B4-BE49-F238E27FC236}">
                <a16:creationId xmlns:a16="http://schemas.microsoft.com/office/drawing/2014/main" id="{6F569749-AD20-4988-AF66-F408FFAE1C09}"/>
              </a:ext>
            </a:extLst>
          </p:cNvPr>
          <p:cNvSpPr/>
          <p:nvPr/>
        </p:nvSpPr>
        <p:spPr bwMode="auto">
          <a:xfrm>
            <a:off x="1762057" y="2684739"/>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6</a:t>
            </a:r>
            <a:endParaRPr lang="ko-KR" altLang="en-US" sz="800" b="1" kern="0">
              <a:solidFill>
                <a:srgbClr val="FFFFFF"/>
              </a:solidFill>
              <a:cs typeface="Arial" panose="020B0604020202020204" pitchFamily="34" charset="0"/>
            </a:endParaRPr>
          </a:p>
        </p:txBody>
      </p:sp>
      <p:sp>
        <p:nvSpPr>
          <p:cNvPr id="36" name="순서도: 연결자 35">
            <a:extLst>
              <a:ext uri="{FF2B5EF4-FFF2-40B4-BE49-F238E27FC236}">
                <a16:creationId xmlns:a16="http://schemas.microsoft.com/office/drawing/2014/main" id="{448FCCCD-7BA4-4697-996A-6E1F49A21BF0}"/>
              </a:ext>
            </a:extLst>
          </p:cNvPr>
          <p:cNvSpPr/>
          <p:nvPr/>
        </p:nvSpPr>
        <p:spPr bwMode="auto">
          <a:xfrm>
            <a:off x="4986556" y="393410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6</a:t>
            </a:r>
            <a:endParaRPr lang="ko-KR" altLang="en-US" sz="800" b="1" kern="0">
              <a:solidFill>
                <a:srgbClr val="FFFFFF"/>
              </a:solidFill>
              <a:cs typeface="Arial" panose="020B0604020202020204" pitchFamily="34" charset="0"/>
            </a:endParaRPr>
          </a:p>
        </p:txBody>
      </p:sp>
      <p:sp>
        <p:nvSpPr>
          <p:cNvPr id="37" name="직사각형 36">
            <a:extLst>
              <a:ext uri="{FF2B5EF4-FFF2-40B4-BE49-F238E27FC236}">
                <a16:creationId xmlns:a16="http://schemas.microsoft.com/office/drawing/2014/main" id="{B1FDA91A-86FA-4972-9246-F620FEE68B67}"/>
              </a:ext>
            </a:extLst>
          </p:cNvPr>
          <p:cNvSpPr/>
          <p:nvPr/>
        </p:nvSpPr>
        <p:spPr>
          <a:xfrm>
            <a:off x="2511653" y="2892620"/>
            <a:ext cx="1393549" cy="136800"/>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순서도: 연결자 37">
            <a:extLst>
              <a:ext uri="{FF2B5EF4-FFF2-40B4-BE49-F238E27FC236}">
                <a16:creationId xmlns:a16="http://schemas.microsoft.com/office/drawing/2014/main" id="{4D9AA695-AD3E-4C24-A3D0-704F49750B8E}"/>
              </a:ext>
            </a:extLst>
          </p:cNvPr>
          <p:cNvSpPr/>
          <p:nvPr/>
        </p:nvSpPr>
        <p:spPr bwMode="auto">
          <a:xfrm>
            <a:off x="2511653" y="2840440"/>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7</a:t>
            </a:r>
            <a:endParaRPr lang="ko-KR" altLang="en-US" sz="800" b="1" kern="0">
              <a:solidFill>
                <a:srgbClr val="FFFFFF"/>
              </a:solidFill>
              <a:cs typeface="Arial" panose="020B0604020202020204" pitchFamily="34" charset="0"/>
            </a:endParaRPr>
          </a:p>
        </p:txBody>
      </p:sp>
      <p:sp>
        <p:nvSpPr>
          <p:cNvPr id="39" name="순서도: 연결자 38">
            <a:extLst>
              <a:ext uri="{FF2B5EF4-FFF2-40B4-BE49-F238E27FC236}">
                <a16:creationId xmlns:a16="http://schemas.microsoft.com/office/drawing/2014/main" id="{023C1954-2266-4F59-9902-2FE650A74226}"/>
              </a:ext>
            </a:extLst>
          </p:cNvPr>
          <p:cNvSpPr/>
          <p:nvPr/>
        </p:nvSpPr>
        <p:spPr bwMode="auto">
          <a:xfrm>
            <a:off x="4986556" y="433543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7</a:t>
            </a:r>
            <a:endParaRPr lang="ko-KR" altLang="en-US" sz="800" b="1" kern="0">
              <a:solidFill>
                <a:srgbClr val="FFFFFF"/>
              </a:solidFill>
              <a:cs typeface="Arial" panose="020B0604020202020204" pitchFamily="34" charset="0"/>
            </a:endParaRPr>
          </a:p>
        </p:txBody>
      </p:sp>
      <p:sp>
        <p:nvSpPr>
          <p:cNvPr id="40" name="TextBox 39">
            <a:extLst>
              <a:ext uri="{FF2B5EF4-FFF2-40B4-BE49-F238E27FC236}">
                <a16:creationId xmlns:a16="http://schemas.microsoft.com/office/drawing/2014/main" id="{937C5633-68E2-4444-94E8-82F07EF60772}"/>
              </a:ext>
            </a:extLst>
          </p:cNvPr>
          <p:cNvSpPr txBox="1"/>
          <p:nvPr/>
        </p:nvSpPr>
        <p:spPr>
          <a:xfrm>
            <a:off x="601200" y="4175289"/>
            <a:ext cx="2334947" cy="138499"/>
          </a:xfrm>
          <a:prstGeom prst="rect">
            <a:avLst/>
          </a:prstGeom>
          <a:noFill/>
        </p:spPr>
        <p:txBody>
          <a:bodyPr wrap="square" lIns="0" tIns="0" rIns="0" bIns="0" rtlCol="0">
            <a:spAutoFit/>
          </a:bodyPr>
          <a:lstStyle/>
          <a:p>
            <a:pPr>
              <a:spcBef>
                <a:spcPts val="100"/>
              </a:spcBef>
            </a:pPr>
            <a:r>
              <a:rPr lang="en-US" altLang="ko-KR" sz="900" b="1" u="sng">
                <a:latin typeface="Arial" panose="020B0604020202020204" pitchFamily="34" charset="0"/>
                <a:ea typeface="+mj-ea"/>
                <a:cs typeface="Arial" panose="020B0604020202020204" pitchFamily="34" charset="0"/>
              </a:rPr>
              <a:t>&lt;Adjustment&gt;</a:t>
            </a:r>
          </a:p>
        </p:txBody>
      </p:sp>
      <p:sp>
        <p:nvSpPr>
          <p:cNvPr id="41" name="직사각형 119">
            <a:extLst>
              <a:ext uri="{FF2B5EF4-FFF2-40B4-BE49-F238E27FC236}">
                <a16:creationId xmlns:a16="http://schemas.microsoft.com/office/drawing/2014/main" id="{1D984429-81F8-4349-962B-AEF7023AA8A6}"/>
              </a:ext>
            </a:extLst>
          </p:cNvPr>
          <p:cNvSpPr/>
          <p:nvPr/>
        </p:nvSpPr>
        <p:spPr bwMode="auto">
          <a:xfrm>
            <a:off x="2353189" y="132891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42" name="TextBox 41">
            <a:extLst>
              <a:ext uri="{FF2B5EF4-FFF2-40B4-BE49-F238E27FC236}">
                <a16:creationId xmlns:a16="http://schemas.microsoft.com/office/drawing/2014/main" id="{5611A1B5-3CA3-41AE-8AE9-9E14B3308F76}"/>
              </a:ext>
            </a:extLst>
          </p:cNvPr>
          <p:cNvSpPr txBox="1"/>
          <p:nvPr/>
        </p:nvSpPr>
        <p:spPr>
          <a:xfrm>
            <a:off x="576898" y="5365576"/>
            <a:ext cx="4010342" cy="887422"/>
          </a:xfrm>
          <a:prstGeom prst="rect">
            <a:avLst/>
          </a:prstGeom>
          <a:noFill/>
        </p:spPr>
        <p:txBody>
          <a:bodyPr wrap="square" lIns="0" tIns="0" rIns="0" bIns="0" rtlCol="0">
            <a:spAutoFit/>
          </a:bodyPr>
          <a:lstStyle/>
          <a:p>
            <a:pPr>
              <a:spcBef>
                <a:spcPts val="100"/>
              </a:spcBef>
            </a:pPr>
            <a:r>
              <a:rPr lang="en-US" altLang="ko-KR" sz="800" i="1">
                <a:latin typeface="Arial" panose="020B0604020202020204" pitchFamily="34" charset="0"/>
                <a:ea typeface="+mj-ea"/>
                <a:cs typeface="Arial" panose="020B0604020202020204" pitchFamily="34" charset="0"/>
              </a:rPr>
              <a:t>[Limitation]</a:t>
            </a:r>
          </a:p>
          <a:p>
            <a:pPr>
              <a:spcBef>
                <a:spcPts val="100"/>
              </a:spcBef>
            </a:pPr>
            <a:r>
              <a:rPr lang="en-US" altLang="ko-KR" sz="800" i="1">
                <a:latin typeface="Arial" panose="020B0604020202020204" pitchFamily="34" charset="0"/>
                <a:ea typeface="+mj-ea"/>
                <a:cs typeface="Arial" panose="020B0604020202020204" pitchFamily="34" charset="0"/>
              </a:rPr>
              <a:t>1. 2022</a:t>
            </a:r>
            <a:r>
              <a:rPr lang="ko-KR" altLang="en-US" sz="800" i="1">
                <a:latin typeface="Arial" panose="020B0604020202020204" pitchFamily="34" charset="0"/>
                <a:ea typeface="+mj-ea"/>
                <a:cs typeface="Arial" panose="020B0604020202020204" pitchFamily="34" charset="0"/>
              </a:rPr>
              <a:t>년은 </a:t>
            </a:r>
            <a:r>
              <a:rPr lang="en-US" altLang="ko-KR" sz="800" i="1">
                <a:latin typeface="Arial" panose="020B0604020202020204" pitchFamily="34" charset="0"/>
                <a:ea typeface="+mj-ea"/>
                <a:cs typeface="Arial" panose="020B0604020202020204" pitchFamily="34" charset="0"/>
              </a:rPr>
              <a:t>4</a:t>
            </a:r>
            <a:r>
              <a:rPr lang="ko-KR" altLang="en-US" sz="800" i="1">
                <a:latin typeface="Arial" panose="020B0604020202020204" pitchFamily="34" charset="0"/>
                <a:ea typeface="+mj-ea"/>
                <a:cs typeface="Arial" panose="020B0604020202020204" pitchFamily="34" charset="0"/>
              </a:rPr>
              <a:t>월말 재무제표 금액을 토대로 작성하였음</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기준일의 잔액을 확인하기 위해서는 기준일의 계정 명세서 및 원장 등이 필요하나</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 회사는 보안상 이유로 제공 불가 의사를 표명함</a:t>
            </a:r>
            <a:endParaRPr lang="en-US" altLang="ko-KR" sz="800" i="1">
              <a:latin typeface="Arial" panose="020B0604020202020204" pitchFamily="34" charset="0"/>
              <a:ea typeface="+mj-ea"/>
              <a:cs typeface="Arial" panose="020B0604020202020204" pitchFamily="34" charset="0"/>
            </a:endParaRPr>
          </a:p>
          <a:p>
            <a:pPr>
              <a:spcBef>
                <a:spcPts val="100"/>
              </a:spcBef>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해당 계정에 대한 내용은 회사가 제공한 일부 내용을 토대로 작성하였음</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구체적인 내역을 확인하기 위해서는 계정명세서</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원장 및 인터뷰가 필요하나</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회사는 보안상 이유로 제공 불가의사를 표명하여 제한된 자료를 토대로 증감분석 및 실사조정 수행함</a:t>
            </a:r>
            <a:endParaRPr lang="en-US" altLang="ko-KR" sz="800" i="1">
              <a:latin typeface="Arial" panose="020B0604020202020204" pitchFamily="34" charset="0"/>
              <a:ea typeface="+mj-ea"/>
              <a:cs typeface="Arial" panose="020B0604020202020204" pitchFamily="34" charset="0"/>
            </a:endParaRPr>
          </a:p>
        </p:txBody>
      </p:sp>
      <p:sp>
        <p:nvSpPr>
          <p:cNvPr id="43" name="직사각형 119">
            <a:extLst>
              <a:ext uri="{FF2B5EF4-FFF2-40B4-BE49-F238E27FC236}">
                <a16:creationId xmlns:a16="http://schemas.microsoft.com/office/drawing/2014/main" id="{104E0237-614D-480E-8F12-546CB08968BB}"/>
              </a:ext>
            </a:extLst>
          </p:cNvPr>
          <p:cNvSpPr/>
          <p:nvPr/>
        </p:nvSpPr>
        <p:spPr bwMode="auto">
          <a:xfrm>
            <a:off x="2353189" y="413033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조사보고서</a:t>
            </a:r>
            <a:r>
              <a:rPr lang="en-US" altLang="ko-KR" sz="80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3768726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BE454AD-9023-444A-8982-C174FFF1BE7B}"/>
              </a:ext>
            </a:extLst>
          </p:cNvPr>
          <p:cNvSpPr txBox="1"/>
          <p:nvPr/>
        </p:nvSpPr>
        <p:spPr>
          <a:xfrm>
            <a:off x="4815841" y="1412204"/>
            <a:ext cx="4156708" cy="4720147"/>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b="1" u="sng">
                <a:latin typeface="Arial" panose="020B0604020202020204" pitchFamily="34" charset="0"/>
                <a:cs typeface="Arial" panose="020B0604020202020204" pitchFamily="34" charset="0"/>
              </a:rPr>
              <a:t>불법행위미수금</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회사는 전 경영진의 </a:t>
            </a:r>
            <a:r>
              <a:rPr lang="ko-KR" altLang="en-US" sz="900" err="1">
                <a:latin typeface="Arial" panose="020B0604020202020204" pitchFamily="34" charset="0"/>
                <a:cs typeface="Arial" panose="020B0604020202020204" pitchFamily="34" charset="0"/>
              </a:rPr>
              <a:t>배임횡령혐의와</a:t>
            </a:r>
            <a:r>
              <a:rPr lang="ko-KR" altLang="en-US" sz="900">
                <a:latin typeface="Arial" panose="020B0604020202020204" pitchFamily="34" charset="0"/>
                <a:cs typeface="Arial" panose="020B0604020202020204" pitchFamily="34" charset="0"/>
              </a:rPr>
              <a:t> 관련하여 발생한 채권을 불법행위미수금으로 계상하고 전액 대손충당금 설정함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재무상태표에 나타나는 채권 장부가액과 불법행위미수금으로 대체된 </a:t>
            </a:r>
            <a:r>
              <a:rPr lang="ko-KR" altLang="en-US" sz="900" err="1">
                <a:latin typeface="Arial" panose="020B0604020202020204" pitchFamily="34" charset="0"/>
                <a:cs typeface="Arial" panose="020B0604020202020204" pitchFamily="34" charset="0"/>
              </a:rPr>
              <a:t>계정별</a:t>
            </a:r>
            <a:r>
              <a:rPr lang="ko-KR" altLang="en-US" sz="900">
                <a:latin typeface="Arial" panose="020B0604020202020204" pitchFamily="34" charset="0"/>
                <a:cs typeface="Arial" panose="020B0604020202020204" pitchFamily="34" charset="0"/>
              </a:rPr>
              <a:t> 잔액은 다음과 같으며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자료의 제한으로 조사보고서 내용을 준용함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b="1" u="sng">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b="1" u="sng">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b="1" u="sng">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b="1" u="sng">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b="1" u="sng">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b="1" u="sng">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b="1" u="sng">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b="1" u="sng">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b="1" u="sng">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b="1" u="sng">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a:latin typeface="Arial" panose="020B0604020202020204" pitchFamily="34" charset="0"/>
                <a:cs typeface="Arial" panose="020B0604020202020204" pitchFamily="34" charset="0"/>
              </a:rPr>
              <a:t>Other Liabilities</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예수보증금은 전액 매장의 현금담보 보증금 및 생산협력사 보증금으로 구성되며 매장 변동에 따라 증감이 나타남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en-US" altLang="ko-KR" sz="900">
                <a:latin typeface="Arial" panose="020B0604020202020204" pitchFamily="34" charset="0"/>
                <a:cs typeface="Arial" panose="020B0604020202020204" pitchFamily="34" charset="0"/>
              </a:rPr>
              <a:t>2019</a:t>
            </a:r>
            <a:r>
              <a:rPr lang="ko-KR" altLang="en-US" sz="900">
                <a:latin typeface="Arial" panose="020B0604020202020204" pitchFamily="34" charset="0"/>
                <a:cs typeface="Arial" panose="020B0604020202020204" pitchFamily="34" charset="0"/>
              </a:rPr>
              <a:t>년 급여인상분의 </a:t>
            </a:r>
            <a:r>
              <a:rPr lang="en-US" altLang="ko-KR" sz="900">
                <a:latin typeface="Arial" panose="020B0604020202020204" pitchFamily="34" charset="0"/>
                <a:cs typeface="Arial" panose="020B0604020202020204" pitchFamily="34" charset="0"/>
              </a:rPr>
              <a:t>2020</a:t>
            </a:r>
            <a:r>
              <a:rPr lang="ko-KR" altLang="en-US" sz="900">
                <a:latin typeface="Arial" panose="020B0604020202020204" pitchFamily="34" charset="0"/>
                <a:cs typeface="Arial" panose="020B0604020202020204" pitchFamily="34" charset="0"/>
              </a:rPr>
              <a:t>년 소급 예상금액 약 </a:t>
            </a:r>
            <a:r>
              <a:rPr lang="en-US" altLang="ko-KR" sz="900">
                <a:latin typeface="Arial" panose="020B0604020202020204" pitchFamily="34" charset="0"/>
                <a:cs typeface="Arial" panose="020B0604020202020204" pitchFamily="34" charset="0"/>
              </a:rPr>
              <a:t>6.7</a:t>
            </a:r>
            <a:r>
              <a:rPr lang="ko-KR" altLang="en-US" sz="900">
                <a:latin typeface="Arial" panose="020B0604020202020204" pitchFamily="34" charset="0"/>
                <a:cs typeface="Arial" panose="020B0604020202020204" pitchFamily="34" charset="0"/>
              </a:rPr>
              <a:t>억원과 자기주식 우리사주조합 미출연분 </a:t>
            </a:r>
            <a:r>
              <a:rPr lang="en-US" altLang="ko-KR" sz="900">
                <a:latin typeface="Arial" panose="020B0604020202020204" pitchFamily="34" charset="0"/>
                <a:cs typeface="Arial" panose="020B0604020202020204" pitchFamily="34" charset="0"/>
              </a:rPr>
              <a:t>6.4</a:t>
            </a:r>
            <a:r>
              <a:rPr lang="ko-KR" altLang="en-US" sz="900">
                <a:latin typeface="Arial" panose="020B0604020202020204" pitchFamily="34" charset="0"/>
                <a:cs typeface="Arial" panose="020B0604020202020204" pitchFamily="34" charset="0"/>
              </a:rPr>
              <a:t>억원이 감소함에 따라 미지급비용이 감소함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en-US" altLang="ko-KR" sz="900">
                <a:latin typeface="Arial" panose="020B0604020202020204" pitchFamily="34" charset="0"/>
                <a:cs typeface="Arial" panose="020B0604020202020204" pitchFamily="34" charset="0"/>
              </a:rPr>
              <a:t>2019</a:t>
            </a:r>
            <a:r>
              <a:rPr lang="ko-KR" altLang="en-US" sz="900">
                <a:latin typeface="Arial" panose="020B0604020202020204" pitchFamily="34" charset="0"/>
                <a:cs typeface="Arial" panose="020B0604020202020204" pitchFamily="34" charset="0"/>
              </a:rPr>
              <a:t>년 사외적립자산이 확정급여채무를 초과하여 장기금융상품을 인식함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b="1" u="sng">
              <a:latin typeface="Arial" panose="020B0604020202020204" pitchFamily="34" charset="0"/>
              <a:cs typeface="Arial" panose="020B0604020202020204" pitchFamily="34" charset="0"/>
            </a:endParaRPr>
          </a:p>
        </p:txBody>
      </p:sp>
      <p:graphicFrame>
        <p:nvGraphicFramePr>
          <p:cNvPr id="3" name="표 2">
            <a:extLst>
              <a:ext uri="{FF2B5EF4-FFF2-40B4-BE49-F238E27FC236}">
                <a16:creationId xmlns:a16="http://schemas.microsoft.com/office/drawing/2014/main" id="{B3F75A37-0EE4-4733-B979-678DE1D900DC}"/>
              </a:ext>
            </a:extLst>
          </p:cNvPr>
          <p:cNvGraphicFramePr>
            <a:graphicFrameLocks noGrp="1"/>
          </p:cNvGraphicFramePr>
          <p:nvPr>
            <p:extLst>
              <p:ext uri="{D42A27DB-BD31-4B8C-83A1-F6EECF244321}">
                <p14:modId xmlns:p14="http://schemas.microsoft.com/office/powerpoint/2010/main" val="2799107371"/>
              </p:ext>
            </p:extLst>
          </p:nvPr>
        </p:nvGraphicFramePr>
        <p:xfrm>
          <a:off x="5115600" y="2611212"/>
          <a:ext cx="3978000" cy="1828800"/>
        </p:xfrm>
        <a:graphic>
          <a:graphicData uri="http://schemas.openxmlformats.org/drawingml/2006/table">
            <a:tbl>
              <a:tblPr/>
              <a:tblGrid>
                <a:gridCol w="847196">
                  <a:extLst>
                    <a:ext uri="{9D8B030D-6E8A-4147-A177-3AD203B41FA5}">
                      <a16:colId xmlns:a16="http://schemas.microsoft.com/office/drawing/2014/main" val="2482174394"/>
                    </a:ext>
                  </a:extLst>
                </a:gridCol>
                <a:gridCol w="782701">
                  <a:extLst>
                    <a:ext uri="{9D8B030D-6E8A-4147-A177-3AD203B41FA5}">
                      <a16:colId xmlns:a16="http://schemas.microsoft.com/office/drawing/2014/main" val="1507931022"/>
                    </a:ext>
                  </a:extLst>
                </a:gridCol>
                <a:gridCol w="782701">
                  <a:extLst>
                    <a:ext uri="{9D8B030D-6E8A-4147-A177-3AD203B41FA5}">
                      <a16:colId xmlns:a16="http://schemas.microsoft.com/office/drawing/2014/main" val="3937555536"/>
                    </a:ext>
                  </a:extLst>
                </a:gridCol>
                <a:gridCol w="782701">
                  <a:extLst>
                    <a:ext uri="{9D8B030D-6E8A-4147-A177-3AD203B41FA5}">
                      <a16:colId xmlns:a16="http://schemas.microsoft.com/office/drawing/2014/main" val="2747132061"/>
                    </a:ext>
                  </a:extLst>
                </a:gridCol>
                <a:gridCol w="782701">
                  <a:extLst>
                    <a:ext uri="{9D8B030D-6E8A-4147-A177-3AD203B41FA5}">
                      <a16:colId xmlns:a16="http://schemas.microsoft.com/office/drawing/2014/main" val="3857291364"/>
                    </a:ext>
                  </a:extLst>
                </a:gridCol>
              </a:tblGrid>
              <a:tr h="136800">
                <a:tc>
                  <a:txBody>
                    <a:bodyPr/>
                    <a:lstStyle/>
                    <a:p>
                      <a:pPr algn="l" rtl="0" fontAlgn="ctr"/>
                      <a:r>
                        <a:rPr lang="en-US" altLang="ko-KR" sz="800" b="1" i="0" u="none" strike="noStrike">
                          <a:solidFill>
                            <a:schemeClr val="bg1"/>
                          </a:solidFill>
                          <a:effectLst/>
                          <a:latin typeface="+mj-ea"/>
                          <a:ea typeface="+mj-ea"/>
                        </a:rPr>
                        <a:t>(</a:t>
                      </a:r>
                      <a:r>
                        <a:rPr lang="ko-KR" altLang="en-US" sz="800" b="1" i="0" u="none" strike="noStrike">
                          <a:solidFill>
                            <a:schemeClr val="bg1"/>
                          </a:solidFill>
                          <a:effectLst/>
                          <a:latin typeface="+mj-ea"/>
                          <a:ea typeface="+mj-ea"/>
                        </a:rPr>
                        <a:t>단위</a:t>
                      </a:r>
                      <a:r>
                        <a:rPr lang="en-US" altLang="ko-KR" sz="800" b="1" i="0" u="none" strike="noStrike">
                          <a:solidFill>
                            <a:schemeClr val="bg1"/>
                          </a:solidFill>
                          <a:effectLst/>
                          <a:latin typeface="+mj-ea"/>
                          <a:ea typeface="+mj-ea"/>
                        </a:rPr>
                        <a:t>: </a:t>
                      </a:r>
                      <a:r>
                        <a:rPr lang="ko-KR" altLang="en-US" sz="800" b="1" i="0" u="none" strike="noStrike">
                          <a:solidFill>
                            <a:schemeClr val="bg1"/>
                          </a:solidFill>
                          <a:effectLst/>
                          <a:latin typeface="+mj-ea"/>
                          <a:ea typeface="+mj-ea"/>
                        </a:rPr>
                        <a:t>백만원</a:t>
                      </a:r>
                      <a:r>
                        <a:rPr lang="en-US" altLang="ko-KR" sz="800" b="1" i="0" u="none" strike="noStrike">
                          <a:solidFill>
                            <a:schemeClr val="bg1"/>
                          </a:solidFill>
                          <a:effectLst/>
                          <a:latin typeface="+mj-ea"/>
                          <a:ea typeface="+mj-ea"/>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latinLnBrk="1"/>
                      <a:r>
                        <a:rPr lang="en-US" altLang="ko-KR" sz="800" b="1">
                          <a:solidFill>
                            <a:schemeClr val="bg1"/>
                          </a:solidFill>
                          <a:latin typeface="+mj-ea"/>
                          <a:ea typeface="+mj-ea"/>
                        </a:rPr>
                        <a:t>FY21</a:t>
                      </a:r>
                      <a:endParaRPr lang="ko-KR" altLang="en-US" sz="800" b="1">
                        <a:solidFill>
                          <a:schemeClr val="bg1"/>
                        </a:solidFill>
                        <a:latin typeface="+mj-ea"/>
                        <a:ea typeface="+mj-ea"/>
                      </a:endParaRPr>
                    </a:p>
                  </a:txBody>
                  <a:tcPr>
                    <a:lnL w="6350" cap="flat" cmpd="sng" algn="ctr">
                      <a:solidFill>
                        <a:srgbClr val="FFFFFF"/>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gridSpan="3">
                  <a:txBody>
                    <a:bodyPr/>
                    <a:lstStyle/>
                    <a:p>
                      <a:pPr algn="ctr" latinLnBrk="1"/>
                      <a:r>
                        <a:rPr lang="en-US" altLang="ko-KR" sz="800" b="1">
                          <a:solidFill>
                            <a:schemeClr val="bg1"/>
                          </a:solidFill>
                          <a:latin typeface="+mj-ea"/>
                          <a:ea typeface="+mj-ea"/>
                        </a:rPr>
                        <a:t>FY22</a:t>
                      </a:r>
                      <a:endParaRPr lang="ko-KR" altLang="en-US" sz="800" b="1">
                        <a:solidFill>
                          <a:schemeClr val="bg1"/>
                        </a:solidFill>
                        <a:latin typeface="+mj-ea"/>
                        <a:ea typeface="+mj-ea"/>
                      </a:endParaRPr>
                    </a:p>
                  </a:txBody>
                  <a:tcP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876045484"/>
                  </a:ext>
                </a:extLst>
              </a:tr>
              <a:tr h="152400">
                <a:tc>
                  <a:txBody>
                    <a:bodyPr/>
                    <a:lstStyle/>
                    <a:p>
                      <a:pPr algn="ctr"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계정</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불법행위</a:t>
                      </a:r>
                      <a:endParaRPr lang="en-US" altLang="ko-KR" sz="800" b="1" i="0" u="none" strike="noStrike">
                        <a:solidFill>
                          <a:srgbClr val="000000"/>
                        </a:solidFill>
                        <a:effectLst/>
                        <a:latin typeface="맑은 고딕" panose="020B0503020000020004" pitchFamily="50" charset="-127"/>
                        <a:ea typeface="맑은 고딕" panose="020B0503020000020004" pitchFamily="50" charset="-127"/>
                      </a:endParaRPr>
                    </a:p>
                    <a:p>
                      <a:pPr algn="ctr"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미수금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불법행위</a:t>
                      </a:r>
                      <a:endParaRPr lang="en-US" altLang="ko-KR" sz="800" b="1" i="0" u="none" strike="noStrike">
                        <a:solidFill>
                          <a:srgbClr val="000000"/>
                        </a:solidFill>
                        <a:effectLst/>
                        <a:latin typeface="맑은 고딕" panose="020B0503020000020004" pitchFamily="50" charset="-127"/>
                        <a:ea typeface="맑은 고딕" panose="020B0503020000020004" pitchFamily="50" charset="-127"/>
                      </a:endParaRPr>
                    </a:p>
                    <a:p>
                      <a:pPr algn="ctr"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미수금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실사조정</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실사금액</a:t>
                      </a:r>
                      <a:endParaRPr lang="en-US" altLang="ko-KR" sz="800" b="1" i="0" u="none" strike="noStrike">
                        <a:solidFill>
                          <a:srgbClr val="000000"/>
                        </a:solidFill>
                        <a:effectLst/>
                        <a:latin typeface="맑은 고딕" panose="020B0503020000020004" pitchFamily="50" charset="-127"/>
                        <a:ea typeface="맑은 고딕" panose="020B0503020000020004" pitchFamily="50" charset="-127"/>
                      </a:endParaRPr>
                    </a:p>
                    <a:p>
                      <a:pPr algn="ct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전액 대손설정</a:t>
                      </a: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a:t>
                      </a:r>
                      <a:endParaRPr lang="ko-KR" altLang="en-US" sz="8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79071489"/>
                  </a:ext>
                </a:extLst>
              </a:tr>
              <a:tr h="15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매출채권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3,943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4,100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792087923"/>
                  </a:ext>
                </a:extLst>
              </a:tr>
              <a:tr h="15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미수수익</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1,626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93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1,719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95453053"/>
                  </a:ext>
                </a:extLst>
              </a:tr>
              <a:tr h="15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미수금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8,482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11,624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11,624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0580945"/>
                  </a:ext>
                </a:extLst>
              </a:tr>
              <a:tr h="15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단기대여금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17,381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17,481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17,481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49723193"/>
                  </a:ext>
                </a:extLst>
              </a:tr>
              <a:tr h="15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장기대여금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07236402"/>
                  </a:ext>
                </a:extLst>
              </a:tr>
              <a:tr h="15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단기</a:t>
                      </a:r>
                      <a:r>
                        <a:rPr lang="en-US" sz="800" b="0" i="0" u="none" strike="noStrike">
                          <a:solidFill>
                            <a:srgbClr val="000000"/>
                          </a:solidFill>
                          <a:effectLst/>
                          <a:latin typeface="맑은 고딕" panose="020B0503020000020004" pitchFamily="50" charset="-127"/>
                          <a:ea typeface="맑은 고딕" panose="020B0503020000020004" pitchFamily="50" charset="-127"/>
                        </a:rPr>
                        <a:t>FVPL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2,852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2,852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6054898"/>
                  </a:ext>
                </a:extLst>
              </a:tr>
              <a:tr h="15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장기</a:t>
                      </a:r>
                      <a:r>
                        <a:rPr lang="en-US" sz="800" b="0" i="0" u="none" strike="noStrike">
                          <a:solidFill>
                            <a:srgbClr val="000000"/>
                          </a:solidFill>
                          <a:effectLst/>
                          <a:latin typeface="맑은 고딕" panose="020B0503020000020004" pitchFamily="50" charset="-127"/>
                          <a:ea typeface="맑은 고딕" panose="020B0503020000020004" pitchFamily="50" charset="-127"/>
                        </a:rPr>
                        <a:t>FVPL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1,500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1,500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22773058"/>
                  </a:ext>
                </a:extLst>
              </a:tr>
              <a:tr h="15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선급금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1,274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1,274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1,274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5218303"/>
                  </a:ext>
                </a:extLst>
              </a:tr>
              <a:tr h="15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계</a:t>
                      </a:r>
                      <a:endParaRPr 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31,080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36,104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4,446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40,550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42396296"/>
                  </a:ext>
                </a:extLst>
              </a:tr>
            </a:tbl>
          </a:graphicData>
        </a:graphic>
      </p:graphicFrame>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Other Assets &amp; Liabilities (2/3)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전 경영진의 횡령</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배임으로 사용된 자금이 </a:t>
            </a:r>
            <a:r>
              <a:rPr lang="en-US" altLang="ko-KR" sz="1000" b="1">
                <a:solidFill>
                  <a:srgbClr val="002997"/>
                </a:solidFill>
                <a:latin typeface="Arial" panose="020B0604020202020204" pitchFamily="34" charset="0"/>
                <a:ea typeface="+mj-ea"/>
                <a:cs typeface="Arial" panose="020B0604020202020204" pitchFamily="34" charset="0"/>
              </a:rPr>
              <a:t>2021</a:t>
            </a:r>
            <a:r>
              <a:rPr lang="ko-KR" altLang="en-US" sz="1000" b="1">
                <a:solidFill>
                  <a:srgbClr val="002997"/>
                </a:solidFill>
                <a:latin typeface="Arial" panose="020B0604020202020204" pitchFamily="34" charset="0"/>
                <a:ea typeface="+mj-ea"/>
                <a:cs typeface="Arial" panose="020B0604020202020204" pitchFamily="34" charset="0"/>
              </a:rPr>
              <a:t>년부터 불법행위미수금으로 계상되고 전액 대손충당금을 설정하면서 기타자산이 감소하는 추세를 보임</a:t>
            </a:r>
            <a:endParaRPr lang="en-US" altLang="ko-KR" sz="1000" b="1">
              <a:solidFill>
                <a:srgbClr val="002997"/>
              </a:solidFill>
              <a:latin typeface="Arial" panose="020B0604020202020204" pitchFamily="34" charset="0"/>
              <a:ea typeface="+mj-ea"/>
              <a:cs typeface="Arial" panose="020B0604020202020204" pitchFamily="34" charset="0"/>
            </a:endParaRPr>
          </a:p>
        </p:txBody>
      </p:sp>
      <p:graphicFrame>
        <p:nvGraphicFramePr>
          <p:cNvPr id="8" name="표 7">
            <a:extLst>
              <a:ext uri="{FF2B5EF4-FFF2-40B4-BE49-F238E27FC236}">
                <a16:creationId xmlns:a16="http://schemas.microsoft.com/office/drawing/2014/main" id="{C9A072F9-A84E-44F3-9042-18EEF9BBFBF2}"/>
              </a:ext>
            </a:extLst>
          </p:cNvPr>
          <p:cNvGraphicFramePr>
            <a:graphicFrameLocks noGrp="1"/>
          </p:cNvGraphicFramePr>
          <p:nvPr>
            <p:extLst>
              <p:ext uri="{D42A27DB-BD31-4B8C-83A1-F6EECF244321}">
                <p14:modId xmlns:p14="http://schemas.microsoft.com/office/powerpoint/2010/main" val="2084488848"/>
              </p:ext>
            </p:extLst>
          </p:nvPr>
        </p:nvGraphicFramePr>
        <p:xfrm>
          <a:off x="601200" y="1530000"/>
          <a:ext cx="3981598" cy="2606040"/>
        </p:xfrm>
        <a:graphic>
          <a:graphicData uri="http://schemas.openxmlformats.org/drawingml/2006/table">
            <a:tbl>
              <a:tblPr/>
              <a:tblGrid>
                <a:gridCol w="241845">
                  <a:extLst>
                    <a:ext uri="{9D8B030D-6E8A-4147-A177-3AD203B41FA5}">
                      <a16:colId xmlns:a16="http://schemas.microsoft.com/office/drawing/2014/main" val="2711134943"/>
                    </a:ext>
                  </a:extLst>
                </a:gridCol>
                <a:gridCol w="375547">
                  <a:extLst>
                    <a:ext uri="{9D8B030D-6E8A-4147-A177-3AD203B41FA5}">
                      <a16:colId xmlns:a16="http://schemas.microsoft.com/office/drawing/2014/main" val="2853120326"/>
                    </a:ext>
                  </a:extLst>
                </a:gridCol>
                <a:gridCol w="617390">
                  <a:extLst>
                    <a:ext uri="{9D8B030D-6E8A-4147-A177-3AD203B41FA5}">
                      <a16:colId xmlns:a16="http://schemas.microsoft.com/office/drawing/2014/main" val="278728453"/>
                    </a:ext>
                  </a:extLst>
                </a:gridCol>
                <a:gridCol w="686704">
                  <a:extLst>
                    <a:ext uri="{9D8B030D-6E8A-4147-A177-3AD203B41FA5}">
                      <a16:colId xmlns:a16="http://schemas.microsoft.com/office/drawing/2014/main" val="1797948497"/>
                    </a:ext>
                  </a:extLst>
                </a:gridCol>
                <a:gridCol w="686704">
                  <a:extLst>
                    <a:ext uri="{9D8B030D-6E8A-4147-A177-3AD203B41FA5}">
                      <a16:colId xmlns:a16="http://schemas.microsoft.com/office/drawing/2014/main" val="3967607959"/>
                    </a:ext>
                  </a:extLst>
                </a:gridCol>
                <a:gridCol w="686704">
                  <a:extLst>
                    <a:ext uri="{9D8B030D-6E8A-4147-A177-3AD203B41FA5}">
                      <a16:colId xmlns:a16="http://schemas.microsoft.com/office/drawing/2014/main" val="191149352"/>
                    </a:ext>
                  </a:extLst>
                </a:gridCol>
                <a:gridCol w="686704">
                  <a:extLst>
                    <a:ext uri="{9D8B030D-6E8A-4147-A177-3AD203B41FA5}">
                      <a16:colId xmlns:a16="http://schemas.microsoft.com/office/drawing/2014/main" val="798714070"/>
                    </a:ext>
                  </a:extLst>
                </a:gridCol>
              </a:tblGrid>
              <a:tr h="136800">
                <a:tc gridSpan="4">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rPr>
                        <a:t>Other Assets &amp; Liabilities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446230568"/>
                  </a:ext>
                </a:extLst>
              </a:tr>
              <a:tr h="136800">
                <a:tc gridSpan="2">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177381381"/>
                  </a:ext>
                </a:extLst>
              </a:tr>
              <a:tr h="136800">
                <a:tc gridSpan="3">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Apr-30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94500271"/>
                  </a:ext>
                </a:extLst>
              </a:tr>
              <a:tr h="136800">
                <a:tc gridSpan="3">
                  <a:txBody>
                    <a:bodyPr/>
                    <a:lstStyle/>
                    <a:p>
                      <a:pPr algn="l" rtl="0" fontAlgn="b"/>
                      <a:r>
                        <a:rPr lang="en-US" sz="900" b="1" i="0" u="none" strike="noStrike">
                          <a:solidFill>
                            <a:srgbClr val="000000"/>
                          </a:solidFill>
                          <a:effectLst/>
                          <a:latin typeface="Arial" panose="020B0604020202020204" pitchFamily="34" charset="0"/>
                          <a:ea typeface="맑은 고딕" panose="020B0503020000020004" pitchFamily="50" charset="-127"/>
                        </a:rPr>
                        <a:t>Other Assets</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14,440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32,887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12,452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10,969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343251504"/>
                  </a:ext>
                </a:extLst>
              </a:tr>
              <a:tr h="13680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미수수익</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678406371"/>
                  </a:ext>
                </a:extLst>
              </a:tr>
              <a:tr h="13680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미수금</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798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344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1,705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1,835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98912220"/>
                  </a:ext>
                </a:extLst>
              </a:tr>
              <a:tr h="13680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장단기대여금</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4,977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17,369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195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76629536"/>
                  </a:ext>
                </a:extLst>
              </a:tr>
              <a:tr h="136800">
                <a:tc>
                  <a:txBody>
                    <a:bodyPr/>
                    <a:lstStyle/>
                    <a:p>
                      <a:pPr algn="l" rtl="0" fontAlgn="b"/>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FVPL</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2,852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2,852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79595405"/>
                  </a:ext>
                </a:extLst>
              </a:tr>
              <a:tr h="13680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장기</a:t>
                      </a:r>
                      <a:r>
                        <a:rPr lang="en-US" sz="900" b="0" i="0" u="none" strike="noStrike">
                          <a:solidFill>
                            <a:srgbClr val="000000"/>
                          </a:solidFill>
                          <a:effectLst/>
                          <a:latin typeface="맑은 고딕" panose="020B0503020000020004" pitchFamily="50" charset="-127"/>
                          <a:ea typeface="맑은 고딕" panose="020B0503020000020004" pitchFamily="50" charset="-127"/>
                        </a:rPr>
                        <a:t>FVPL</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3,000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1,500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49846932"/>
                  </a:ext>
                </a:extLst>
              </a:tr>
              <a:tr h="136800">
                <a:tc>
                  <a:txBody>
                    <a:bodyPr/>
                    <a:lstStyle/>
                    <a:p>
                      <a:pPr algn="l" rtl="0" fontAlgn="b"/>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선급금</a:t>
                      </a:r>
                      <a:endParaRPr 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702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1,398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243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06102274"/>
                  </a:ext>
                </a:extLst>
              </a:tr>
              <a:tr h="13680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임차보증금</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6,082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6,308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3,377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3,256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3031172"/>
                  </a:ext>
                </a:extLst>
              </a:tr>
              <a:tr h="13680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45648591"/>
                  </a:ext>
                </a:extLst>
              </a:tr>
              <a:tr h="136800">
                <a:tc gridSpan="3">
                  <a:txBody>
                    <a:bodyPr/>
                    <a:lstStyle/>
                    <a:p>
                      <a:pPr algn="l" rtl="0" fontAlgn="b"/>
                      <a:r>
                        <a:rPr lang="en-US" sz="900" b="1" i="0" u="none" strike="noStrike">
                          <a:solidFill>
                            <a:srgbClr val="000000"/>
                          </a:solidFill>
                          <a:effectLst/>
                          <a:latin typeface="Arial" panose="020B0604020202020204" pitchFamily="34" charset="0"/>
                          <a:ea typeface="맑은 고딕" panose="020B0503020000020004" pitchFamily="50" charset="-127"/>
                        </a:rPr>
                        <a:t>Other Liabilities</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(8,663)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(9,268)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(9,793)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57577554"/>
                  </a:ext>
                </a:extLst>
              </a:tr>
              <a:tr h="13680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미지급금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(4,542)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(3,243)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(4,839)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(4,976)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855649015"/>
                  </a:ext>
                </a:extLst>
              </a:tr>
              <a:tr h="13680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예수보증금</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(2,997)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(2,183)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(843)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(1,770)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29605215"/>
                  </a:ext>
                </a:extLst>
              </a:tr>
              <a:tr h="13680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미지급비용</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(2,244)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(1,875)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75822653"/>
                  </a:ext>
                </a:extLst>
              </a:tr>
              <a:tr h="1368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rPr>
                        <a:t>충당부채</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(586)</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96498967"/>
                  </a:ext>
                </a:extLst>
              </a:tr>
              <a:tr h="13680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확정급여채무</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17628321"/>
                  </a:ext>
                </a:extLst>
              </a:tr>
              <a:tr h="136800">
                <a:tc>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(1,332)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(1,598)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42356379"/>
                  </a:ext>
                </a:extLst>
              </a:tr>
            </a:tbl>
          </a:graphicData>
        </a:graphic>
      </p:graphicFrame>
      <p:sp>
        <p:nvSpPr>
          <p:cNvPr id="34" name="직사각형 33">
            <a:extLst>
              <a:ext uri="{FF2B5EF4-FFF2-40B4-BE49-F238E27FC236}">
                <a16:creationId xmlns:a16="http://schemas.microsoft.com/office/drawing/2014/main" id="{4EB3BE9B-41FD-437E-A637-EE2A5A91E008}"/>
              </a:ext>
            </a:extLst>
          </p:cNvPr>
          <p:cNvSpPr/>
          <p:nvPr/>
        </p:nvSpPr>
        <p:spPr>
          <a:xfrm>
            <a:off x="1814878" y="3589295"/>
            <a:ext cx="1393549" cy="136800"/>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순서도: 연결자 34">
            <a:extLst>
              <a:ext uri="{FF2B5EF4-FFF2-40B4-BE49-F238E27FC236}">
                <a16:creationId xmlns:a16="http://schemas.microsoft.com/office/drawing/2014/main" id="{AAFE577F-1576-48F9-A823-9AF5B33036DE}"/>
              </a:ext>
            </a:extLst>
          </p:cNvPr>
          <p:cNvSpPr/>
          <p:nvPr/>
        </p:nvSpPr>
        <p:spPr bwMode="auto">
          <a:xfrm>
            <a:off x="1742878" y="3521354"/>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8</a:t>
            </a:r>
            <a:endParaRPr lang="ko-KR" altLang="en-US" sz="800" b="1" kern="0">
              <a:solidFill>
                <a:srgbClr val="FFFFFF"/>
              </a:solidFill>
              <a:cs typeface="Arial" panose="020B0604020202020204" pitchFamily="34" charset="0"/>
            </a:endParaRPr>
          </a:p>
        </p:txBody>
      </p:sp>
      <p:sp>
        <p:nvSpPr>
          <p:cNvPr id="36" name="순서도: 연결자 35">
            <a:extLst>
              <a:ext uri="{FF2B5EF4-FFF2-40B4-BE49-F238E27FC236}">
                <a16:creationId xmlns:a16="http://schemas.microsoft.com/office/drawing/2014/main" id="{7C7459E2-0173-4709-A9B0-EC36319E2E42}"/>
              </a:ext>
            </a:extLst>
          </p:cNvPr>
          <p:cNvSpPr/>
          <p:nvPr/>
        </p:nvSpPr>
        <p:spPr bwMode="auto">
          <a:xfrm>
            <a:off x="4986000" y="525146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8</a:t>
            </a:r>
            <a:endParaRPr lang="ko-KR" altLang="en-US" sz="800" b="1" kern="0">
              <a:solidFill>
                <a:srgbClr val="FFFFFF"/>
              </a:solidFill>
              <a:cs typeface="Arial" panose="020B0604020202020204" pitchFamily="34" charset="0"/>
            </a:endParaRPr>
          </a:p>
        </p:txBody>
      </p:sp>
      <p:sp>
        <p:nvSpPr>
          <p:cNvPr id="37" name="직사각형 36">
            <a:extLst>
              <a:ext uri="{FF2B5EF4-FFF2-40B4-BE49-F238E27FC236}">
                <a16:creationId xmlns:a16="http://schemas.microsoft.com/office/drawing/2014/main" id="{4727B29F-F39D-4D8F-BB83-31C41E59CE04}"/>
              </a:ext>
            </a:extLst>
          </p:cNvPr>
          <p:cNvSpPr/>
          <p:nvPr/>
        </p:nvSpPr>
        <p:spPr>
          <a:xfrm>
            <a:off x="1814879" y="3864703"/>
            <a:ext cx="718772" cy="136800"/>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순서도: 연결자 39">
            <a:extLst>
              <a:ext uri="{FF2B5EF4-FFF2-40B4-BE49-F238E27FC236}">
                <a16:creationId xmlns:a16="http://schemas.microsoft.com/office/drawing/2014/main" id="{A79A5FF4-B860-4DC7-AF77-412A3B3D9849}"/>
              </a:ext>
            </a:extLst>
          </p:cNvPr>
          <p:cNvSpPr/>
          <p:nvPr/>
        </p:nvSpPr>
        <p:spPr bwMode="auto">
          <a:xfrm>
            <a:off x="1742878" y="3794733"/>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9</a:t>
            </a:r>
            <a:endParaRPr lang="ko-KR" altLang="en-US" sz="800" b="1" kern="0">
              <a:solidFill>
                <a:srgbClr val="FFFFFF"/>
              </a:solidFill>
              <a:cs typeface="Arial" panose="020B0604020202020204" pitchFamily="34" charset="0"/>
            </a:endParaRPr>
          </a:p>
        </p:txBody>
      </p:sp>
      <p:sp>
        <p:nvSpPr>
          <p:cNvPr id="42" name="순서도: 연결자 41">
            <a:extLst>
              <a:ext uri="{FF2B5EF4-FFF2-40B4-BE49-F238E27FC236}">
                <a16:creationId xmlns:a16="http://schemas.microsoft.com/office/drawing/2014/main" id="{5379BF71-C396-4258-80EE-25F42DE20F63}"/>
              </a:ext>
            </a:extLst>
          </p:cNvPr>
          <p:cNvSpPr/>
          <p:nvPr/>
        </p:nvSpPr>
        <p:spPr bwMode="auto">
          <a:xfrm>
            <a:off x="4986000" y="563090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9</a:t>
            </a:r>
            <a:endParaRPr lang="ko-KR" altLang="en-US" sz="800" b="1" kern="0">
              <a:solidFill>
                <a:srgbClr val="FFFFFF"/>
              </a:solidFill>
              <a:cs typeface="Arial" panose="020B0604020202020204" pitchFamily="34" charset="0"/>
            </a:endParaRPr>
          </a:p>
        </p:txBody>
      </p:sp>
      <p:sp>
        <p:nvSpPr>
          <p:cNvPr id="44" name="TextBox 43">
            <a:extLst>
              <a:ext uri="{FF2B5EF4-FFF2-40B4-BE49-F238E27FC236}">
                <a16:creationId xmlns:a16="http://schemas.microsoft.com/office/drawing/2014/main" id="{A0DB5688-F54D-4965-8E09-6D4504D4E538}"/>
              </a:ext>
            </a:extLst>
          </p:cNvPr>
          <p:cNvSpPr txBox="1"/>
          <p:nvPr/>
        </p:nvSpPr>
        <p:spPr>
          <a:xfrm>
            <a:off x="576898" y="5239972"/>
            <a:ext cx="4010342" cy="887422"/>
          </a:xfrm>
          <a:prstGeom prst="rect">
            <a:avLst/>
          </a:prstGeom>
          <a:noFill/>
        </p:spPr>
        <p:txBody>
          <a:bodyPr wrap="square" lIns="0" tIns="0" rIns="0" bIns="0" rtlCol="0">
            <a:spAutoFit/>
          </a:bodyPr>
          <a:lstStyle/>
          <a:p>
            <a:pPr>
              <a:spcBef>
                <a:spcPts val="100"/>
              </a:spcBef>
            </a:pPr>
            <a:r>
              <a:rPr lang="en-US" altLang="ko-KR" sz="800" i="1">
                <a:latin typeface="Arial" panose="020B0604020202020204" pitchFamily="34" charset="0"/>
                <a:ea typeface="+mj-ea"/>
                <a:cs typeface="Arial" panose="020B0604020202020204" pitchFamily="34" charset="0"/>
              </a:rPr>
              <a:t>[Limitation]</a:t>
            </a:r>
          </a:p>
          <a:p>
            <a:pPr>
              <a:spcBef>
                <a:spcPts val="100"/>
              </a:spcBef>
            </a:pPr>
            <a:r>
              <a:rPr lang="en-US" altLang="ko-KR" sz="800" i="1">
                <a:latin typeface="Arial" panose="020B0604020202020204" pitchFamily="34" charset="0"/>
                <a:ea typeface="+mj-ea"/>
                <a:cs typeface="Arial" panose="020B0604020202020204" pitchFamily="34" charset="0"/>
              </a:rPr>
              <a:t>1. 2022</a:t>
            </a:r>
            <a:r>
              <a:rPr lang="ko-KR" altLang="en-US" sz="800" i="1">
                <a:latin typeface="Arial" panose="020B0604020202020204" pitchFamily="34" charset="0"/>
                <a:ea typeface="+mj-ea"/>
                <a:cs typeface="Arial" panose="020B0604020202020204" pitchFamily="34" charset="0"/>
              </a:rPr>
              <a:t>년은 </a:t>
            </a:r>
            <a:r>
              <a:rPr lang="en-US" altLang="ko-KR" sz="800" i="1">
                <a:latin typeface="Arial" panose="020B0604020202020204" pitchFamily="34" charset="0"/>
                <a:ea typeface="+mj-ea"/>
                <a:cs typeface="Arial" panose="020B0604020202020204" pitchFamily="34" charset="0"/>
              </a:rPr>
              <a:t>4</a:t>
            </a:r>
            <a:r>
              <a:rPr lang="ko-KR" altLang="en-US" sz="800" i="1">
                <a:latin typeface="Arial" panose="020B0604020202020204" pitchFamily="34" charset="0"/>
                <a:ea typeface="+mj-ea"/>
                <a:cs typeface="Arial" panose="020B0604020202020204" pitchFamily="34" charset="0"/>
              </a:rPr>
              <a:t>월말 재무제표 금액을 토대로 작성하였음</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기준일의 잔액을 확인하기 위해서는 기준일의 계정 명세서 및 원장 등이 필요하나</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 회사는 보안상 이유로 제공 불가 의사를 표명함</a:t>
            </a:r>
            <a:endParaRPr lang="en-US" altLang="ko-KR" sz="800" i="1">
              <a:latin typeface="Arial" panose="020B0604020202020204" pitchFamily="34" charset="0"/>
              <a:ea typeface="+mj-ea"/>
              <a:cs typeface="Arial" panose="020B0604020202020204" pitchFamily="34" charset="0"/>
            </a:endParaRPr>
          </a:p>
          <a:p>
            <a:pPr>
              <a:spcBef>
                <a:spcPts val="100"/>
              </a:spcBef>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해당 계정에 대한 내용은 회사가 제공한 일부 내용을 토대로 작성하였음</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구체적인 내역을 확인하기 위해서는 계정명세서</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원장 및 인터뷰가 필요하나</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회사는 보안상 이유로 제공 불가의사를 표명하여 제한된 자료를 토대로 증감분석 및 실사조정 수행함</a:t>
            </a:r>
            <a:endParaRPr lang="en-US" altLang="ko-KR" sz="800" i="1">
              <a:latin typeface="Arial" panose="020B0604020202020204" pitchFamily="34" charset="0"/>
              <a:ea typeface="+mj-ea"/>
              <a:cs typeface="Arial" panose="020B0604020202020204" pitchFamily="34" charset="0"/>
            </a:endParaRPr>
          </a:p>
        </p:txBody>
      </p:sp>
      <p:sp>
        <p:nvSpPr>
          <p:cNvPr id="45" name="직사각형 119">
            <a:extLst>
              <a:ext uri="{FF2B5EF4-FFF2-40B4-BE49-F238E27FC236}">
                <a16:creationId xmlns:a16="http://schemas.microsoft.com/office/drawing/2014/main" id="{EE30B197-B33F-4803-8EA1-3C389A340853}"/>
              </a:ext>
            </a:extLst>
          </p:cNvPr>
          <p:cNvSpPr/>
          <p:nvPr/>
        </p:nvSpPr>
        <p:spPr bwMode="auto">
          <a:xfrm>
            <a:off x="6894195" y="2422296"/>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조사보고서</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17" name="직사각형 119">
            <a:extLst>
              <a:ext uri="{FF2B5EF4-FFF2-40B4-BE49-F238E27FC236}">
                <a16:creationId xmlns:a16="http://schemas.microsoft.com/office/drawing/2014/main" id="{BBECD355-F8D5-40D1-A606-77E4FB509428}"/>
              </a:ext>
            </a:extLst>
          </p:cNvPr>
          <p:cNvSpPr/>
          <p:nvPr/>
        </p:nvSpPr>
        <p:spPr bwMode="auto">
          <a:xfrm>
            <a:off x="2353189" y="132891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2697385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Other Assets &amp; Liabilities (3/3)</a:t>
            </a:r>
            <a:endParaRPr lang="en-US" altLang="ko-KR" sz="450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a:solidFill>
                  <a:srgbClr val="002997"/>
                </a:solidFill>
                <a:latin typeface="Arial" panose="020B0604020202020204" pitchFamily="34" charset="0"/>
                <a:ea typeface="+mj-ea"/>
                <a:cs typeface="Arial" panose="020B0604020202020204" pitchFamily="34" charset="0"/>
              </a:rPr>
              <a:t>2022</a:t>
            </a:r>
            <a:r>
              <a:rPr lang="ko-KR" altLang="en-US" sz="1000" b="1">
                <a:solidFill>
                  <a:srgbClr val="002997"/>
                </a:solidFill>
                <a:latin typeface="Arial" panose="020B0604020202020204" pitchFamily="34" charset="0"/>
                <a:ea typeface="+mj-ea"/>
                <a:cs typeface="Arial" panose="020B0604020202020204" pitchFamily="34" charset="0"/>
              </a:rPr>
              <a:t>년 기준 약 </a:t>
            </a:r>
            <a:r>
              <a:rPr lang="en-US" altLang="ko-KR" sz="1000" b="1">
                <a:solidFill>
                  <a:srgbClr val="002997"/>
                </a:solidFill>
                <a:latin typeface="Arial" panose="020B0604020202020204" pitchFamily="34" charset="0"/>
                <a:ea typeface="+mj-ea"/>
                <a:cs typeface="Arial" panose="020B0604020202020204" pitchFamily="34" charset="0"/>
              </a:rPr>
              <a:t>361</a:t>
            </a:r>
            <a:r>
              <a:rPr lang="ko-KR" altLang="en-US" sz="1000" b="1">
                <a:solidFill>
                  <a:srgbClr val="002997"/>
                </a:solidFill>
                <a:latin typeface="Arial" panose="020B0604020202020204" pitchFamily="34" charset="0"/>
                <a:ea typeface="+mj-ea"/>
                <a:cs typeface="Arial" panose="020B0604020202020204" pitchFamily="34" charset="0"/>
              </a:rPr>
              <a:t>억원이 전 경영자인 이종현의 배임 및 횡령과 관련된 불법행위미수금으로 계상되어 있으며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조사보고서를 준용하여 </a:t>
            </a:r>
            <a:r>
              <a:rPr lang="en-US" altLang="ko-KR" sz="1000" b="1">
                <a:solidFill>
                  <a:srgbClr val="002997"/>
                </a:solidFill>
                <a:latin typeface="Arial" panose="020B0604020202020204" pitchFamily="34" charset="0"/>
                <a:ea typeface="+mj-ea"/>
                <a:cs typeface="Arial" panose="020B0604020202020204" pitchFamily="34" charset="0"/>
              </a:rPr>
              <a:t>44</a:t>
            </a:r>
            <a:r>
              <a:rPr lang="ko-KR" altLang="en-US" sz="1000" b="1">
                <a:solidFill>
                  <a:srgbClr val="002997"/>
                </a:solidFill>
                <a:latin typeface="Arial" panose="020B0604020202020204" pitchFamily="34" charset="0"/>
                <a:ea typeface="+mj-ea"/>
                <a:cs typeface="Arial" panose="020B0604020202020204" pitchFamily="34" charset="0"/>
              </a:rPr>
              <a:t>억원의 채권을 불법행위미수금으로 </a:t>
            </a:r>
            <a:r>
              <a:rPr lang="ko-KR" altLang="en-US" sz="1000" b="1" err="1">
                <a:solidFill>
                  <a:srgbClr val="002997"/>
                </a:solidFill>
                <a:latin typeface="Arial" panose="020B0604020202020204" pitchFamily="34" charset="0"/>
                <a:ea typeface="+mj-ea"/>
                <a:cs typeface="Arial" panose="020B0604020202020204" pitchFamily="34" charset="0"/>
              </a:rPr>
              <a:t>실사조정함</a:t>
            </a:r>
            <a:endParaRPr lang="en-US" altLang="ko-KR" sz="1000" b="1">
              <a:solidFill>
                <a:srgbClr val="002997"/>
              </a:solidFill>
              <a:latin typeface="Arial" panose="020B0604020202020204" pitchFamily="34" charset="0"/>
              <a:ea typeface="+mj-ea"/>
              <a:cs typeface="Arial" panose="020B0604020202020204" pitchFamily="34" charset="0"/>
            </a:endParaRPr>
          </a:p>
        </p:txBody>
      </p:sp>
      <p:graphicFrame>
        <p:nvGraphicFramePr>
          <p:cNvPr id="5" name="표 4">
            <a:extLst>
              <a:ext uri="{FF2B5EF4-FFF2-40B4-BE49-F238E27FC236}">
                <a16:creationId xmlns:a16="http://schemas.microsoft.com/office/drawing/2014/main" id="{C639BB31-EC39-4261-9D76-F05BE3467565}"/>
              </a:ext>
            </a:extLst>
          </p:cNvPr>
          <p:cNvGraphicFramePr>
            <a:graphicFrameLocks noGrp="1"/>
          </p:cNvGraphicFramePr>
          <p:nvPr>
            <p:extLst>
              <p:ext uri="{D42A27DB-BD31-4B8C-83A1-F6EECF244321}">
                <p14:modId xmlns:p14="http://schemas.microsoft.com/office/powerpoint/2010/main" val="3938356073"/>
              </p:ext>
            </p:extLst>
          </p:nvPr>
        </p:nvGraphicFramePr>
        <p:xfrm>
          <a:off x="601199" y="4414877"/>
          <a:ext cx="5231428" cy="1772491"/>
        </p:xfrm>
        <a:graphic>
          <a:graphicData uri="http://schemas.openxmlformats.org/drawingml/2006/table">
            <a:tbl>
              <a:tblPr/>
              <a:tblGrid>
                <a:gridCol w="872792">
                  <a:extLst>
                    <a:ext uri="{9D8B030D-6E8A-4147-A177-3AD203B41FA5}">
                      <a16:colId xmlns:a16="http://schemas.microsoft.com/office/drawing/2014/main" val="823008186"/>
                    </a:ext>
                  </a:extLst>
                </a:gridCol>
                <a:gridCol w="872792">
                  <a:extLst>
                    <a:ext uri="{9D8B030D-6E8A-4147-A177-3AD203B41FA5}">
                      <a16:colId xmlns:a16="http://schemas.microsoft.com/office/drawing/2014/main" val="597633924"/>
                    </a:ext>
                  </a:extLst>
                </a:gridCol>
                <a:gridCol w="870130">
                  <a:extLst>
                    <a:ext uri="{9D8B030D-6E8A-4147-A177-3AD203B41FA5}">
                      <a16:colId xmlns:a16="http://schemas.microsoft.com/office/drawing/2014/main" val="1315198859"/>
                    </a:ext>
                  </a:extLst>
                </a:gridCol>
                <a:gridCol w="872792">
                  <a:extLst>
                    <a:ext uri="{9D8B030D-6E8A-4147-A177-3AD203B41FA5}">
                      <a16:colId xmlns:a16="http://schemas.microsoft.com/office/drawing/2014/main" val="2881480387"/>
                    </a:ext>
                  </a:extLst>
                </a:gridCol>
                <a:gridCol w="872792">
                  <a:extLst>
                    <a:ext uri="{9D8B030D-6E8A-4147-A177-3AD203B41FA5}">
                      <a16:colId xmlns:a16="http://schemas.microsoft.com/office/drawing/2014/main" val="2594445011"/>
                    </a:ext>
                  </a:extLst>
                </a:gridCol>
                <a:gridCol w="870130">
                  <a:extLst>
                    <a:ext uri="{9D8B030D-6E8A-4147-A177-3AD203B41FA5}">
                      <a16:colId xmlns:a16="http://schemas.microsoft.com/office/drawing/2014/main" val="2111127631"/>
                    </a:ext>
                  </a:extLst>
                </a:gridCol>
              </a:tblGrid>
              <a:tr h="125891">
                <a:tc>
                  <a:txBody>
                    <a:bodyPr/>
                    <a:lstStyle/>
                    <a:p>
                      <a:pPr algn="l" rtl="0"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gridSpan="5">
                  <a:txBody>
                    <a:bodyPr/>
                    <a:lstStyle/>
                    <a:p>
                      <a:pPr algn="ctr" rtl="0"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Apr-</a:t>
                      </a:r>
                      <a:r>
                        <a:rPr lang="en-US" sz="800" b="1" i="0" u="none" strike="noStrike">
                          <a:solidFill>
                            <a:srgbClr val="FFFFFF"/>
                          </a:solidFill>
                          <a:effectLst/>
                          <a:latin typeface="맑은 고딕" panose="020B0503020000020004" pitchFamily="50" charset="-127"/>
                          <a:ea typeface="맑은 고딕" panose="020B0503020000020004" pitchFamily="50" charset="-127"/>
                        </a:rPr>
                        <a:t>22</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804366172"/>
                  </a:ext>
                </a:extLst>
              </a:tr>
              <a:tr h="261799">
                <a:tc>
                  <a:txBody>
                    <a:bodyPr/>
                    <a:lstStyle/>
                    <a:p>
                      <a:pPr algn="ctr"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불법행위미수금</a:t>
                      </a:r>
                      <a:br>
                        <a:rPr lang="ko-KR" altLang="en-US" sz="800" b="1" i="0" u="none" strike="noStrike">
                          <a:solidFill>
                            <a:srgbClr val="000000"/>
                          </a:solidFill>
                          <a:effectLst/>
                          <a:latin typeface="맑은 고딕" panose="020B0503020000020004" pitchFamily="50" charset="-127"/>
                          <a:ea typeface="맑은 고딕" panose="020B0503020000020004" pitchFamily="50" charset="-127"/>
                        </a:rPr>
                      </a:b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계정대체 전 잔액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대체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대체 후 잔액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실사조정</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실사조정 후 잔액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7174058"/>
                  </a:ext>
                </a:extLst>
              </a:tr>
              <a:tr h="125891">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매출채권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11,850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(4,100)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7,750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7,750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257091860"/>
                  </a:ext>
                </a:extLst>
              </a:tr>
              <a:tr h="125891">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대손충당금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(4,340)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4,100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(240)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a:noFill/>
                    </a:lnB>
                  </a:tcPr>
                </a:tc>
                <a:tc>
                  <a:txBody>
                    <a:bodyPr/>
                    <a:lstStyle/>
                    <a:p>
                      <a:pPr algn="r"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a:noFill/>
                    </a:lnB>
                  </a:tcPr>
                </a:tc>
                <a:tc>
                  <a:txBody>
                    <a:bodyPr/>
                    <a:lstStyle/>
                    <a:p>
                      <a:pPr algn="r"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3409073896"/>
                  </a:ext>
                </a:extLst>
              </a:tr>
              <a:tr h="125891">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미수수익</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1,719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(1,626)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93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(93)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41487549"/>
                  </a:ext>
                </a:extLst>
              </a:tr>
              <a:tr h="125891">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미수금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13,459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(11,624)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1,835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1,835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87873726"/>
                  </a:ext>
                </a:extLst>
              </a:tr>
              <a:tr h="125891">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단기대여금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17,481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(17,481)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08356485"/>
                  </a:ext>
                </a:extLst>
              </a:tr>
              <a:tr h="125891">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단기</a:t>
                      </a:r>
                      <a:r>
                        <a:rPr lang="en-US" sz="800" b="0" i="0" u="none" strike="noStrike">
                          <a:solidFill>
                            <a:srgbClr val="000000"/>
                          </a:solidFill>
                          <a:effectLst/>
                          <a:latin typeface="맑은 고딕" panose="020B0503020000020004" pitchFamily="50" charset="-127"/>
                          <a:ea typeface="맑은 고딕" panose="020B0503020000020004" pitchFamily="50" charset="-127"/>
                        </a:rPr>
                        <a:t>FVPL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2,852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2,852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(2,852)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27590029"/>
                  </a:ext>
                </a:extLst>
              </a:tr>
              <a:tr h="125891">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장기</a:t>
                      </a:r>
                      <a:r>
                        <a:rPr lang="en-US" sz="800" b="0" i="0" u="none" strike="noStrike">
                          <a:solidFill>
                            <a:srgbClr val="000000"/>
                          </a:solidFill>
                          <a:effectLst/>
                          <a:latin typeface="맑은 고딕" panose="020B0503020000020004" pitchFamily="50" charset="-127"/>
                          <a:ea typeface="맑은 고딕" panose="020B0503020000020004" pitchFamily="50" charset="-127"/>
                        </a:rPr>
                        <a:t>FVPL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1,500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1,500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(1,500)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51737940"/>
                  </a:ext>
                </a:extLst>
              </a:tr>
              <a:tr h="125891">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선급금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1,500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(1,274)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226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226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72612340"/>
                  </a:ext>
                </a:extLst>
              </a:tr>
              <a:tr h="125891">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불법행위미수금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36,104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36,104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4,446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40,550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552375329"/>
                  </a:ext>
                </a:extLst>
              </a:tr>
              <a:tr h="125891">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대손충당금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(36,104)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(36,104)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(4,446)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(40,550)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22584185"/>
                  </a:ext>
                </a:extLst>
              </a:tr>
              <a:tr h="125891">
                <a:tc>
                  <a:txBody>
                    <a:bodyPr/>
                    <a:lstStyle/>
                    <a:p>
                      <a:pPr algn="ctr"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46,022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(32,005)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14,017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(4,446)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9,811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77496208"/>
                  </a:ext>
                </a:extLst>
              </a:tr>
            </a:tbl>
          </a:graphicData>
        </a:graphic>
      </p:graphicFrame>
      <p:sp>
        <p:nvSpPr>
          <p:cNvPr id="11" name="직사각형 119">
            <a:extLst>
              <a:ext uri="{FF2B5EF4-FFF2-40B4-BE49-F238E27FC236}">
                <a16:creationId xmlns:a16="http://schemas.microsoft.com/office/drawing/2014/main" id="{4B7C3D86-C0B4-4779-A55E-1303C633C4E8}"/>
              </a:ext>
            </a:extLst>
          </p:cNvPr>
          <p:cNvSpPr/>
          <p:nvPr/>
        </p:nvSpPr>
        <p:spPr bwMode="auto">
          <a:xfrm>
            <a:off x="6867333" y="132891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 </a:t>
            </a:r>
            <a:r>
              <a:rPr lang="ko-KR" altLang="en-US" sz="800">
                <a:solidFill>
                  <a:prstClr val="black"/>
                </a:solidFill>
                <a:latin typeface="Arial" panose="020B0604020202020204" pitchFamily="34" charset="0"/>
                <a:ea typeface="+mj-ea"/>
                <a:cs typeface="Arial" panose="020B0604020202020204" pitchFamily="34" charset="0"/>
              </a:rPr>
              <a:t>조사보고서</a:t>
            </a:r>
            <a:r>
              <a:rPr lang="en-US" altLang="ko-KR" sz="800">
                <a:solidFill>
                  <a:prstClr val="black"/>
                </a:solidFill>
                <a:latin typeface="Arial" panose="020B0604020202020204" pitchFamily="34" charset="0"/>
                <a:ea typeface="+mj-ea"/>
                <a:cs typeface="Arial" panose="020B0604020202020204" pitchFamily="34" charset="0"/>
              </a:rPr>
              <a:t>)</a:t>
            </a:r>
          </a:p>
        </p:txBody>
      </p:sp>
      <p:graphicFrame>
        <p:nvGraphicFramePr>
          <p:cNvPr id="8" name="표 7">
            <a:extLst>
              <a:ext uri="{FF2B5EF4-FFF2-40B4-BE49-F238E27FC236}">
                <a16:creationId xmlns:a16="http://schemas.microsoft.com/office/drawing/2014/main" id="{136ADD38-8471-48F5-A53A-39222A23DB6D}"/>
              </a:ext>
            </a:extLst>
          </p:cNvPr>
          <p:cNvGraphicFramePr>
            <a:graphicFrameLocks noGrp="1"/>
          </p:cNvGraphicFramePr>
          <p:nvPr>
            <p:extLst>
              <p:ext uri="{D42A27DB-BD31-4B8C-83A1-F6EECF244321}">
                <p14:modId xmlns:p14="http://schemas.microsoft.com/office/powerpoint/2010/main" val="2562238529"/>
              </p:ext>
            </p:extLst>
          </p:nvPr>
        </p:nvGraphicFramePr>
        <p:xfrm>
          <a:off x="601200" y="1516380"/>
          <a:ext cx="8494100" cy="2743200"/>
        </p:xfrm>
        <a:graphic>
          <a:graphicData uri="http://schemas.openxmlformats.org/drawingml/2006/table">
            <a:tbl>
              <a:tblPr/>
              <a:tblGrid>
                <a:gridCol w="730450">
                  <a:extLst>
                    <a:ext uri="{9D8B030D-6E8A-4147-A177-3AD203B41FA5}">
                      <a16:colId xmlns:a16="http://schemas.microsoft.com/office/drawing/2014/main" val="2398343897"/>
                    </a:ext>
                  </a:extLst>
                </a:gridCol>
                <a:gridCol w="1589650">
                  <a:extLst>
                    <a:ext uri="{9D8B030D-6E8A-4147-A177-3AD203B41FA5}">
                      <a16:colId xmlns:a16="http://schemas.microsoft.com/office/drawing/2014/main" val="1600671658"/>
                    </a:ext>
                  </a:extLst>
                </a:gridCol>
                <a:gridCol w="828000">
                  <a:extLst>
                    <a:ext uri="{9D8B030D-6E8A-4147-A177-3AD203B41FA5}">
                      <a16:colId xmlns:a16="http://schemas.microsoft.com/office/drawing/2014/main" val="4094635270"/>
                    </a:ext>
                  </a:extLst>
                </a:gridCol>
                <a:gridCol w="828000">
                  <a:extLst>
                    <a:ext uri="{9D8B030D-6E8A-4147-A177-3AD203B41FA5}">
                      <a16:colId xmlns:a16="http://schemas.microsoft.com/office/drawing/2014/main" val="919758017"/>
                    </a:ext>
                  </a:extLst>
                </a:gridCol>
                <a:gridCol w="828000">
                  <a:extLst>
                    <a:ext uri="{9D8B030D-6E8A-4147-A177-3AD203B41FA5}">
                      <a16:colId xmlns:a16="http://schemas.microsoft.com/office/drawing/2014/main" val="4038562033"/>
                    </a:ext>
                  </a:extLst>
                </a:gridCol>
                <a:gridCol w="828000">
                  <a:extLst>
                    <a:ext uri="{9D8B030D-6E8A-4147-A177-3AD203B41FA5}">
                      <a16:colId xmlns:a16="http://schemas.microsoft.com/office/drawing/2014/main" val="2113306464"/>
                    </a:ext>
                  </a:extLst>
                </a:gridCol>
                <a:gridCol w="828000">
                  <a:extLst>
                    <a:ext uri="{9D8B030D-6E8A-4147-A177-3AD203B41FA5}">
                      <a16:colId xmlns:a16="http://schemas.microsoft.com/office/drawing/2014/main" val="763550194"/>
                    </a:ext>
                  </a:extLst>
                </a:gridCol>
                <a:gridCol w="2034000">
                  <a:extLst>
                    <a:ext uri="{9D8B030D-6E8A-4147-A177-3AD203B41FA5}">
                      <a16:colId xmlns:a16="http://schemas.microsoft.com/office/drawing/2014/main" val="554074636"/>
                    </a:ext>
                  </a:extLst>
                </a:gridCol>
              </a:tblGrid>
              <a:tr h="130143">
                <a:tc>
                  <a:txBody>
                    <a:bodyPr/>
                    <a:lstStyle/>
                    <a:p>
                      <a:pPr algn="l" rtl="0"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거래처</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총 </a:t>
                      </a:r>
                      <a:r>
                        <a:rPr lang="ko-KR" altLang="en-US" sz="900" b="1" i="0" u="none" strike="noStrike" err="1">
                          <a:solidFill>
                            <a:srgbClr val="FFFFFF"/>
                          </a:solidFill>
                          <a:effectLst/>
                          <a:latin typeface="맑은 고딕" panose="020B0503020000020004" pitchFamily="50" charset="-127"/>
                          <a:ea typeface="맑은 고딕" panose="020B0503020000020004" pitchFamily="50" charset="-127"/>
                        </a:rPr>
                        <a:t>발생액</a:t>
                      </a:r>
                      <a:endParaRPr lang="ko-KR" altLang="en-US" sz="900" b="1" i="0" u="none" strike="noStrike">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회수액</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불법행위미수금</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실사조정</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실사금액</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내용</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669806603"/>
                  </a:ext>
                </a:extLst>
              </a:tr>
              <a:tr h="130143">
                <a:tc rowSpan="5">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매출채권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위드케이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3,372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2,972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2,972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매출채권 </a:t>
                      </a: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미회수</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390097369"/>
                  </a:ext>
                </a:extLst>
              </a:tr>
              <a:tr h="130143">
                <a:tc v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영현무역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3,375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2,755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620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620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홈플러스 유니폼 관련</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82228700"/>
                  </a:ext>
                </a:extLst>
              </a:tr>
              <a:tr h="130143">
                <a:tc vMerge="1">
                  <a:txBody>
                    <a:bodyPr/>
                    <a:lstStyle/>
                    <a:p>
                      <a:pPr latinLnBrk="1"/>
                      <a:endParaRPr lang="ko-KR" altLang="en-US"/>
                    </a:p>
                  </a:txBody>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TWPM INC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월마트 매트커버 수출</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46973364"/>
                  </a:ext>
                </a:extLst>
              </a:tr>
              <a:tr h="130143">
                <a:tc vMerge="1">
                  <a:txBody>
                    <a:bodyPr/>
                    <a:lstStyle/>
                    <a:p>
                      <a:pPr latinLnBrk="1"/>
                      <a:endParaRPr lang="ko-KR" altLang="en-US"/>
                    </a:p>
                  </a:txBody>
                  <a:tcPr/>
                </a:tc>
                <a:tc>
                  <a:txBody>
                    <a:bodyPr/>
                    <a:lstStyle/>
                    <a:p>
                      <a:pPr algn="l"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YOUNG HYUN INTERNATIONAL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157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157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157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HACCI FABRIC</a:t>
                      </a: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수출건</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659333119"/>
                  </a:ext>
                </a:extLst>
              </a:tr>
              <a:tr h="130143">
                <a:tc vMerge="1">
                  <a:txBody>
                    <a:bodyPr/>
                    <a:lstStyle/>
                    <a:p>
                      <a:pPr latinLnBrk="1"/>
                      <a:endParaRPr lang="ko-KR" altLang="en-US"/>
                    </a:p>
                  </a:txBody>
                  <a:tcPr/>
                </a:tc>
                <a:tc>
                  <a:txBody>
                    <a:bodyPr/>
                    <a:lstStyle/>
                    <a:p>
                      <a:pPr algn="ctr"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소계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7,255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3,155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4,100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4,100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18486519"/>
                  </a:ext>
                </a:extLst>
              </a:tr>
              <a:tr h="130143">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미수수익</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1,626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1,626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93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1,719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불법행위 대여금 관련 미수이자</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453064379"/>
                  </a:ext>
                </a:extLst>
              </a:tr>
              <a:tr h="130143">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미수금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11,736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112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11,624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11,624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220226312"/>
                  </a:ext>
                </a:extLst>
              </a:tr>
              <a:tr h="130143">
                <a:tc rowSpan="6">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단기대여금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쵸코스퀘어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4,422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542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3,880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3,880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종속회사 용역비 및 대여금</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809846906"/>
                  </a:ext>
                </a:extLst>
              </a:tr>
              <a:tr h="130143">
                <a:tc v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에프앤디조합</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3,500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1,500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1,500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판타지오</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투자관련 대여금</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06438716"/>
                  </a:ext>
                </a:extLst>
              </a:tr>
              <a:tr h="130143">
                <a:tc vMerge="1">
                  <a:txBody>
                    <a:bodyPr/>
                    <a:lstStyle/>
                    <a:p>
                      <a:pPr latinLnBrk="1"/>
                      <a:endParaRPr lang="ko-KR" altLang="en-US"/>
                    </a:p>
                  </a:txBody>
                  <a:tcPr/>
                </a:tc>
                <a:tc>
                  <a:txBody>
                    <a:bodyPr/>
                    <a:lstStyle/>
                    <a:p>
                      <a:pPr algn="l"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나팔꽃에프앤비</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850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850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850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김치공장 관련 대여금</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72535415"/>
                  </a:ext>
                </a:extLst>
              </a:tr>
              <a:tr h="130143">
                <a:tc vMerge="1">
                  <a:txBody>
                    <a:bodyPr/>
                    <a:lstStyle/>
                    <a:p>
                      <a:pPr latinLnBrk="1"/>
                      <a:endParaRPr lang="ko-KR" altLang="en-US"/>
                    </a:p>
                  </a:txBody>
                  <a:tcPr/>
                </a:tc>
                <a:tc>
                  <a:txBody>
                    <a:bodyPr/>
                    <a:lstStyle/>
                    <a:p>
                      <a:pPr algn="l"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엘엔에이홀딩스</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9,300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8,800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8,800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판타지오</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투자관련 대여금</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5272284"/>
                  </a:ext>
                </a:extLst>
              </a:tr>
              <a:tr h="130143">
                <a:tc v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2,451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2,451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2,451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20140051"/>
                  </a:ext>
                </a:extLst>
              </a:tr>
              <a:tr h="130143">
                <a:tc vMerge="1">
                  <a:txBody>
                    <a:bodyPr/>
                    <a:lstStyle/>
                    <a:p>
                      <a:pPr latinLnBrk="1"/>
                      <a:endParaRPr lang="ko-KR" altLang="en-US"/>
                    </a:p>
                  </a:txBody>
                  <a:tcPr/>
                </a:tc>
                <a:tc>
                  <a:txBody>
                    <a:bodyPr/>
                    <a:lstStyle/>
                    <a:p>
                      <a:pPr algn="ctr"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소계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20,523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3,042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17,481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17,481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22820838"/>
                  </a:ext>
                </a:extLst>
              </a:tr>
              <a:tr h="130143">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a:t>
                      </a:r>
                      <a:r>
                        <a:rPr lang="en-US" sz="900" b="0" i="0" u="none" strike="noStrike">
                          <a:solidFill>
                            <a:srgbClr val="000000"/>
                          </a:solidFill>
                          <a:effectLst/>
                          <a:latin typeface="맑은 고딕" panose="020B0503020000020004" pitchFamily="50" charset="-127"/>
                          <a:ea typeface="맑은 고딕" panose="020B0503020000020004" pitchFamily="50" charset="-127"/>
                        </a:rPr>
                        <a:t>FVPL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모놀리스자산운용</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2,852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2,852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2,852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사모투자신탁</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296959318"/>
                  </a:ext>
                </a:extLst>
              </a:tr>
              <a:tr h="130143">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장기</a:t>
                      </a:r>
                      <a:r>
                        <a:rPr lang="en-US" sz="900" b="0" i="0" u="none" strike="noStrike">
                          <a:solidFill>
                            <a:srgbClr val="000000"/>
                          </a:solidFill>
                          <a:effectLst/>
                          <a:latin typeface="맑은 고딕" panose="020B0503020000020004" pitchFamily="50" charset="-127"/>
                          <a:ea typeface="맑은 고딕" panose="020B0503020000020004" pitchFamily="50" charset="-127"/>
                        </a:rPr>
                        <a:t>FVPL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나팔꽃에프앤비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1,500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1,500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1,500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전환사채</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20198958"/>
                  </a:ext>
                </a:extLst>
              </a:tr>
              <a:tr h="130143">
                <a:tc rowSpan="3">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선급금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베스트플랜</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아람코리아</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2,319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1,100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1,219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1,219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KF94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방역마스크 </a:t>
                      </a: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공급건</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989714357"/>
                  </a:ext>
                </a:extLst>
              </a:tr>
              <a:tr h="130143">
                <a:tc v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에스파 플래닝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National Geographic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라이선스 위탁</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983534708"/>
                  </a:ext>
                </a:extLst>
              </a:tr>
              <a:tr h="130143">
                <a:tc vMerge="1">
                  <a:txBody>
                    <a:bodyPr/>
                    <a:lstStyle/>
                    <a:p>
                      <a:pPr latinLnBrk="1"/>
                      <a:endParaRPr lang="ko-KR" altLang="en-US"/>
                    </a:p>
                  </a:txBody>
                  <a:tcPr/>
                </a:tc>
                <a:tc>
                  <a:txBody>
                    <a:bodyPr/>
                    <a:lstStyle/>
                    <a:p>
                      <a:pPr algn="ctr"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소계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2,374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1,100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1,274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1,274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92459756"/>
                  </a:ext>
                </a:extLst>
              </a:tr>
              <a:tr h="130143">
                <a:tc gridSpan="2">
                  <a:txBody>
                    <a:bodyPr/>
                    <a:lstStyle/>
                    <a:p>
                      <a:pPr algn="ctr"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47,866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7,410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36,104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4,446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40,550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en-US" altLang="ko-KR" sz="9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47345377"/>
                  </a:ext>
                </a:extLst>
              </a:tr>
            </a:tbl>
          </a:graphicData>
        </a:graphic>
      </p:graphicFrame>
      <p:sp>
        <p:nvSpPr>
          <p:cNvPr id="17" name="TextBox 16">
            <a:extLst>
              <a:ext uri="{FF2B5EF4-FFF2-40B4-BE49-F238E27FC236}">
                <a16:creationId xmlns:a16="http://schemas.microsoft.com/office/drawing/2014/main" id="{C540FA27-C17F-44EB-B3BD-F9F4C3DBD66F}"/>
              </a:ext>
            </a:extLst>
          </p:cNvPr>
          <p:cNvSpPr txBox="1"/>
          <p:nvPr/>
        </p:nvSpPr>
        <p:spPr>
          <a:xfrm>
            <a:off x="5939161" y="4363863"/>
            <a:ext cx="3365639" cy="1772490"/>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전 경영진의 불법행위에 의하여 발생된 채권은 불법행위미수금으로 계상 후 전액 대손 설정함</a:t>
            </a: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미수수익은 </a:t>
            </a:r>
            <a:r>
              <a:rPr lang="en-US" altLang="ko-KR" sz="900">
                <a:solidFill>
                  <a:srgbClr val="000000"/>
                </a:solidFill>
                <a:latin typeface="Arial" panose="020B0604020202020204" pitchFamily="34" charset="0"/>
                <a:cs typeface="Arial" panose="020B0604020202020204" pitchFamily="34" charset="0"/>
              </a:rPr>
              <a:t>93</a:t>
            </a:r>
            <a:r>
              <a:rPr lang="ko-KR" altLang="en-US" sz="900">
                <a:solidFill>
                  <a:srgbClr val="000000"/>
                </a:solidFill>
                <a:latin typeface="Arial" panose="020B0604020202020204" pitchFamily="34" charset="0"/>
                <a:cs typeface="Arial" panose="020B0604020202020204" pitchFamily="34" charset="0"/>
              </a:rPr>
              <a:t>백만원은 </a:t>
            </a:r>
            <a:r>
              <a:rPr lang="ko-KR" altLang="en-US" sz="900" err="1">
                <a:solidFill>
                  <a:srgbClr val="000000"/>
                </a:solidFill>
                <a:latin typeface="Arial" panose="020B0604020202020204" pitchFamily="34" charset="0"/>
                <a:cs typeface="Arial" panose="020B0604020202020204" pitchFamily="34" charset="0"/>
              </a:rPr>
              <a:t>쵸코스퀘어</a:t>
            </a:r>
            <a:r>
              <a:rPr lang="ko-KR" altLang="en-US" sz="900">
                <a:solidFill>
                  <a:srgbClr val="000000"/>
                </a:solidFill>
                <a:latin typeface="Arial" panose="020B0604020202020204" pitchFamily="34" charset="0"/>
                <a:cs typeface="Arial" panose="020B0604020202020204" pitchFamily="34" charset="0"/>
              </a:rPr>
              <a:t> 단기대여금 관련 미수이자로 확인하여 불법행위미수금으로 </a:t>
            </a:r>
            <a:r>
              <a:rPr lang="ko-KR" altLang="en-US" sz="900" err="1">
                <a:solidFill>
                  <a:srgbClr val="000000"/>
                </a:solidFill>
                <a:latin typeface="Arial" panose="020B0604020202020204" pitchFamily="34" charset="0"/>
                <a:cs typeface="Arial" panose="020B0604020202020204" pitchFamily="34" charset="0"/>
              </a:rPr>
              <a:t>실사조정함</a:t>
            </a: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단기</a:t>
            </a:r>
            <a:r>
              <a:rPr lang="en-US" altLang="ko-KR" sz="900">
                <a:solidFill>
                  <a:srgbClr val="000000"/>
                </a:solidFill>
                <a:latin typeface="Arial" panose="020B0604020202020204" pitchFamily="34" charset="0"/>
                <a:cs typeface="Arial" panose="020B0604020202020204" pitchFamily="34" charset="0"/>
              </a:rPr>
              <a:t>FVPL</a:t>
            </a:r>
            <a:r>
              <a:rPr lang="ko-KR" altLang="en-US" sz="900">
                <a:solidFill>
                  <a:srgbClr val="000000"/>
                </a:solidFill>
                <a:latin typeface="Arial" panose="020B0604020202020204" pitchFamily="34" charset="0"/>
                <a:cs typeface="Arial" panose="020B0604020202020204" pitchFamily="34" charset="0"/>
              </a:rPr>
              <a:t> 사모투자신탁에 투자한 금액으로 펀드가 투자한 회사인 </a:t>
            </a:r>
            <a:r>
              <a:rPr lang="ko-KR" altLang="en-US" sz="900" err="1">
                <a:solidFill>
                  <a:srgbClr val="000000"/>
                </a:solidFill>
                <a:latin typeface="Arial" panose="020B0604020202020204" pitchFamily="34" charset="0"/>
                <a:cs typeface="Arial" panose="020B0604020202020204" pitchFamily="34" charset="0"/>
              </a:rPr>
              <a:t>리앤나소사이어티눈</a:t>
            </a:r>
            <a:r>
              <a:rPr lang="ko-KR" altLang="en-US" sz="900">
                <a:solidFill>
                  <a:srgbClr val="000000"/>
                </a:solidFill>
                <a:latin typeface="Arial" panose="020B0604020202020204" pitchFamily="34" charset="0"/>
                <a:cs typeface="Arial" panose="020B0604020202020204" pitchFamily="34" charset="0"/>
              </a:rPr>
              <a:t> </a:t>
            </a:r>
            <a:r>
              <a:rPr lang="en-US" altLang="ko-KR" sz="900">
                <a:solidFill>
                  <a:srgbClr val="000000"/>
                </a:solidFill>
                <a:latin typeface="Arial" panose="020B0604020202020204" pitchFamily="34" charset="0"/>
                <a:cs typeface="Arial" panose="020B0604020202020204" pitchFamily="34" charset="0"/>
              </a:rPr>
              <a:t>2020</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4</a:t>
            </a:r>
            <a:r>
              <a:rPr lang="ko-KR" altLang="en-US" sz="900">
                <a:solidFill>
                  <a:srgbClr val="000000"/>
                </a:solidFill>
                <a:latin typeface="Arial" panose="020B0604020202020204" pitchFamily="34" charset="0"/>
                <a:cs typeface="Arial" panose="020B0604020202020204" pitchFamily="34" charset="0"/>
              </a:rPr>
              <a:t>월 설립된 </a:t>
            </a:r>
            <a:r>
              <a:rPr lang="en-US" altLang="ko-KR" sz="900">
                <a:solidFill>
                  <a:srgbClr val="000000"/>
                </a:solidFill>
                <a:latin typeface="Arial" panose="020B0604020202020204" pitchFamily="34" charset="0"/>
                <a:cs typeface="Arial" panose="020B0604020202020204" pitchFamily="34" charset="0"/>
              </a:rPr>
              <a:t>SPC</a:t>
            </a:r>
            <a:r>
              <a:rPr lang="ko-KR" altLang="en-US" sz="900">
                <a:solidFill>
                  <a:srgbClr val="000000"/>
                </a:solidFill>
                <a:latin typeface="Arial" panose="020B0604020202020204" pitchFamily="34" charset="0"/>
                <a:cs typeface="Arial" panose="020B0604020202020204" pitchFamily="34" charset="0"/>
              </a:rPr>
              <a:t>이나 실제 투자여부가 불분명하고 회수가 어려워 </a:t>
            </a:r>
            <a:r>
              <a:rPr lang="ko-KR" altLang="en-US" sz="900" err="1">
                <a:solidFill>
                  <a:srgbClr val="000000"/>
                </a:solidFill>
                <a:latin typeface="Arial" panose="020B0604020202020204" pitchFamily="34" charset="0"/>
                <a:cs typeface="Arial" panose="020B0604020202020204" pitchFamily="34" charset="0"/>
              </a:rPr>
              <a:t>실사조정함</a:t>
            </a: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장기</a:t>
            </a:r>
            <a:r>
              <a:rPr lang="en-US" altLang="ko-KR" sz="900">
                <a:solidFill>
                  <a:srgbClr val="000000"/>
                </a:solidFill>
                <a:latin typeface="Arial" panose="020B0604020202020204" pitchFamily="34" charset="0"/>
                <a:cs typeface="Arial" panose="020B0604020202020204" pitchFamily="34" charset="0"/>
              </a:rPr>
              <a:t>FVPL</a:t>
            </a:r>
            <a:r>
              <a:rPr lang="ko-KR" altLang="en-US" sz="900">
                <a:solidFill>
                  <a:srgbClr val="000000"/>
                </a:solidFill>
                <a:latin typeface="Arial" panose="020B0604020202020204" pitchFamily="34" charset="0"/>
                <a:cs typeface="Arial" panose="020B0604020202020204" pitchFamily="34" charset="0"/>
              </a:rPr>
              <a:t>은 </a:t>
            </a:r>
            <a:r>
              <a:rPr lang="ko-KR" altLang="en-US" sz="900" err="1">
                <a:solidFill>
                  <a:srgbClr val="000000"/>
                </a:solidFill>
                <a:latin typeface="Arial" panose="020B0604020202020204" pitchFamily="34" charset="0"/>
                <a:cs typeface="Arial" panose="020B0604020202020204" pitchFamily="34" charset="0"/>
              </a:rPr>
              <a:t>나팔꽃에프앤비</a:t>
            </a:r>
            <a:r>
              <a:rPr lang="ko-KR" altLang="en-US" sz="900">
                <a:solidFill>
                  <a:srgbClr val="000000"/>
                </a:solidFill>
                <a:latin typeface="Arial" panose="020B0604020202020204" pitchFamily="34" charset="0"/>
                <a:cs typeface="Arial" panose="020B0604020202020204" pitchFamily="34" charset="0"/>
              </a:rPr>
              <a:t> 장기대여금으로 </a:t>
            </a:r>
            <a:r>
              <a:rPr lang="en-US" altLang="ko-KR" sz="900">
                <a:solidFill>
                  <a:srgbClr val="000000"/>
                </a:solidFill>
                <a:latin typeface="Arial" panose="020B0604020202020204" pitchFamily="34" charset="0"/>
                <a:cs typeface="Arial" panose="020B0604020202020204" pitchFamily="34" charset="0"/>
              </a:rPr>
              <a:t>2022</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6</a:t>
            </a:r>
            <a:r>
              <a:rPr lang="ko-KR" altLang="en-US" sz="900">
                <a:solidFill>
                  <a:srgbClr val="000000"/>
                </a:solidFill>
                <a:latin typeface="Arial" panose="020B0604020202020204" pitchFamily="34" charset="0"/>
                <a:cs typeface="Arial" panose="020B0604020202020204" pitchFamily="34" charset="0"/>
              </a:rPr>
              <a:t>월말 대여금 회수</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예정이었으나 회수하지 못한 상태이며</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정상적인 투자목적이 아닌 것으로 확인되어 </a:t>
            </a:r>
            <a:r>
              <a:rPr lang="ko-KR" altLang="en-US" sz="900" err="1">
                <a:solidFill>
                  <a:srgbClr val="000000"/>
                </a:solidFill>
                <a:latin typeface="Arial" panose="020B0604020202020204" pitchFamily="34" charset="0"/>
                <a:cs typeface="Arial" panose="020B0604020202020204" pitchFamily="34" charset="0"/>
              </a:rPr>
              <a:t>실사조정함</a:t>
            </a:r>
            <a:endParaRPr lang="en-US" altLang="ko-KR" sz="900">
              <a:solidFill>
                <a:srgbClr val="000000"/>
              </a:solidFill>
              <a:latin typeface="Arial" panose="020B0604020202020204" pitchFamily="34" charset="0"/>
              <a:cs typeface="Arial" panose="020B0604020202020204" pitchFamily="34" charset="0"/>
            </a:endParaRPr>
          </a:p>
        </p:txBody>
      </p:sp>
      <p:sp>
        <p:nvSpPr>
          <p:cNvPr id="22" name="직사각형 119">
            <a:extLst>
              <a:ext uri="{FF2B5EF4-FFF2-40B4-BE49-F238E27FC236}">
                <a16:creationId xmlns:a16="http://schemas.microsoft.com/office/drawing/2014/main" id="{3755C089-2740-42E9-9F6C-3848C0CAB700}"/>
              </a:ext>
            </a:extLst>
          </p:cNvPr>
          <p:cNvSpPr/>
          <p:nvPr/>
        </p:nvSpPr>
        <p:spPr bwMode="auto">
          <a:xfrm>
            <a:off x="3606760" y="4230284"/>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 </a:t>
            </a:r>
            <a:r>
              <a:rPr lang="ko-KR" altLang="en-US" sz="800">
                <a:solidFill>
                  <a:prstClr val="black"/>
                </a:solidFill>
                <a:latin typeface="Arial" panose="020B0604020202020204" pitchFamily="34" charset="0"/>
                <a:ea typeface="+mj-ea"/>
                <a:cs typeface="Arial" panose="020B0604020202020204" pitchFamily="34" charset="0"/>
              </a:rPr>
              <a:t>조사보고서</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24" name="순서도: 연결자 23">
            <a:extLst>
              <a:ext uri="{FF2B5EF4-FFF2-40B4-BE49-F238E27FC236}">
                <a16:creationId xmlns:a16="http://schemas.microsoft.com/office/drawing/2014/main" id="{EFCE8DCF-2733-4D10-B1AF-29EA08C3358E}"/>
              </a:ext>
            </a:extLst>
          </p:cNvPr>
          <p:cNvSpPr/>
          <p:nvPr/>
        </p:nvSpPr>
        <p:spPr bwMode="auto">
          <a:xfrm>
            <a:off x="5939161" y="484308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25" name="순서도: 연결자 24">
            <a:extLst>
              <a:ext uri="{FF2B5EF4-FFF2-40B4-BE49-F238E27FC236}">
                <a16:creationId xmlns:a16="http://schemas.microsoft.com/office/drawing/2014/main" id="{95408909-A2AC-4F0E-A088-2467278E4720}"/>
              </a:ext>
            </a:extLst>
          </p:cNvPr>
          <p:cNvSpPr/>
          <p:nvPr/>
        </p:nvSpPr>
        <p:spPr bwMode="auto">
          <a:xfrm>
            <a:off x="5939161" y="522912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26" name="순서도: 연결자 25">
            <a:extLst>
              <a:ext uri="{FF2B5EF4-FFF2-40B4-BE49-F238E27FC236}">
                <a16:creationId xmlns:a16="http://schemas.microsoft.com/office/drawing/2014/main" id="{4FB374E8-F187-4893-BE24-27232772BD8E}"/>
              </a:ext>
            </a:extLst>
          </p:cNvPr>
          <p:cNvSpPr/>
          <p:nvPr/>
        </p:nvSpPr>
        <p:spPr bwMode="auto">
          <a:xfrm>
            <a:off x="5939161" y="576770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30" name="직사각형 29">
            <a:extLst>
              <a:ext uri="{FF2B5EF4-FFF2-40B4-BE49-F238E27FC236}">
                <a16:creationId xmlns:a16="http://schemas.microsoft.com/office/drawing/2014/main" id="{7463235C-1943-4213-9C7D-D33293A7FE97}"/>
              </a:ext>
            </a:extLst>
          </p:cNvPr>
          <p:cNvSpPr/>
          <p:nvPr/>
        </p:nvSpPr>
        <p:spPr>
          <a:xfrm>
            <a:off x="4092575" y="5434484"/>
            <a:ext cx="860425" cy="126000"/>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06CD3D34-48E2-4DF0-B4D5-87D544C923CD}"/>
              </a:ext>
            </a:extLst>
          </p:cNvPr>
          <p:cNvSpPr/>
          <p:nvPr/>
        </p:nvSpPr>
        <p:spPr>
          <a:xfrm>
            <a:off x="4092575" y="5557009"/>
            <a:ext cx="860425" cy="126000"/>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3AACAFA4-4E0F-477D-A9D7-022E7858FDEF}"/>
              </a:ext>
            </a:extLst>
          </p:cNvPr>
          <p:cNvSpPr/>
          <p:nvPr/>
        </p:nvSpPr>
        <p:spPr>
          <a:xfrm>
            <a:off x="4092575" y="5073077"/>
            <a:ext cx="860425" cy="126000"/>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연결자 22">
            <a:extLst>
              <a:ext uri="{FF2B5EF4-FFF2-40B4-BE49-F238E27FC236}">
                <a16:creationId xmlns:a16="http://schemas.microsoft.com/office/drawing/2014/main" id="{BC0D993C-56F3-4BAA-876E-2A1C4953FBDB}"/>
              </a:ext>
            </a:extLst>
          </p:cNvPr>
          <p:cNvSpPr/>
          <p:nvPr/>
        </p:nvSpPr>
        <p:spPr bwMode="auto">
          <a:xfrm>
            <a:off x="4082052" y="5011054"/>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27" name="순서도: 연결자 26">
            <a:extLst>
              <a:ext uri="{FF2B5EF4-FFF2-40B4-BE49-F238E27FC236}">
                <a16:creationId xmlns:a16="http://schemas.microsoft.com/office/drawing/2014/main" id="{55881AA7-0711-42AE-BB91-68584F6277D1}"/>
              </a:ext>
            </a:extLst>
          </p:cNvPr>
          <p:cNvSpPr/>
          <p:nvPr/>
        </p:nvSpPr>
        <p:spPr bwMode="auto">
          <a:xfrm>
            <a:off x="4075702" y="534905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28" name="순서도: 연결자 27">
            <a:extLst>
              <a:ext uri="{FF2B5EF4-FFF2-40B4-BE49-F238E27FC236}">
                <a16:creationId xmlns:a16="http://schemas.microsoft.com/office/drawing/2014/main" id="{C8227C2B-5CB3-4F32-AE03-DBFD671FA54E}"/>
              </a:ext>
            </a:extLst>
          </p:cNvPr>
          <p:cNvSpPr/>
          <p:nvPr/>
        </p:nvSpPr>
        <p:spPr bwMode="auto">
          <a:xfrm>
            <a:off x="4075702" y="548866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Tree>
    <p:extLst>
      <p:ext uri="{BB962C8B-B14F-4D97-AF65-F5344CB8AC3E}">
        <p14:creationId xmlns:p14="http://schemas.microsoft.com/office/powerpoint/2010/main" val="2454358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nchor="t"/>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Adjusted Liabilities (1/3)</a:t>
            </a:r>
            <a:endParaRPr lang="en-US" altLang="ko-KR" sz="450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회사의 부채는 회생담보권</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회생채권</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공익채권 등으로 구성되며 실사가치는 </a:t>
            </a:r>
            <a:r>
              <a:rPr lang="en-US" altLang="ko-KR" sz="1000" b="1">
                <a:solidFill>
                  <a:srgbClr val="002997"/>
                </a:solidFill>
                <a:latin typeface="Arial" panose="020B0604020202020204" pitchFamily="34" charset="0"/>
                <a:ea typeface="+mj-ea"/>
                <a:cs typeface="Arial" panose="020B0604020202020204" pitchFamily="34" charset="0"/>
              </a:rPr>
              <a:t>356</a:t>
            </a:r>
            <a:r>
              <a:rPr lang="ko-KR" altLang="en-US" sz="1000" b="1">
                <a:solidFill>
                  <a:srgbClr val="002997"/>
                </a:solidFill>
                <a:latin typeface="Arial" panose="020B0604020202020204" pitchFamily="34" charset="0"/>
                <a:ea typeface="+mj-ea"/>
                <a:cs typeface="Arial" panose="020B0604020202020204" pitchFamily="34" charset="0"/>
              </a:rPr>
              <a:t>억원 수준으로 장부가액 대비 </a:t>
            </a:r>
            <a:r>
              <a:rPr lang="en-US" altLang="ko-KR" sz="1000" b="1">
                <a:solidFill>
                  <a:srgbClr val="002997"/>
                </a:solidFill>
                <a:latin typeface="Arial" panose="020B0604020202020204" pitchFamily="34" charset="0"/>
                <a:ea typeface="+mj-ea"/>
                <a:cs typeface="Arial" panose="020B0604020202020204" pitchFamily="34" charset="0"/>
              </a:rPr>
              <a:t>40</a:t>
            </a:r>
            <a:r>
              <a:rPr lang="ko-KR" altLang="en-US" sz="1000" b="1">
                <a:solidFill>
                  <a:srgbClr val="002997"/>
                </a:solidFill>
                <a:latin typeface="Arial" panose="020B0604020202020204" pitchFamily="34" charset="0"/>
                <a:ea typeface="+mj-ea"/>
                <a:cs typeface="Arial" panose="020B0604020202020204" pitchFamily="34" charset="0"/>
              </a:rPr>
              <a:t>억원 증가함</a:t>
            </a:r>
            <a:endParaRPr lang="en-US" altLang="ko-KR" sz="1000" b="1">
              <a:solidFill>
                <a:srgbClr val="002997"/>
              </a:solidFill>
              <a:latin typeface="Arial" panose="020B0604020202020204" pitchFamily="34" charset="0"/>
              <a:ea typeface="+mj-ea"/>
              <a:cs typeface="Arial" panose="020B0604020202020204" pitchFamily="34" charset="0"/>
            </a:endParaRPr>
          </a:p>
        </p:txBody>
      </p:sp>
      <p:sp>
        <p:nvSpPr>
          <p:cNvPr id="20" name="TextBox 19">
            <a:extLst>
              <a:ext uri="{FF2B5EF4-FFF2-40B4-BE49-F238E27FC236}">
                <a16:creationId xmlns:a16="http://schemas.microsoft.com/office/drawing/2014/main" id="{CA463D3C-FB0F-4CD2-9C63-45F4B3159FFC}"/>
              </a:ext>
            </a:extLst>
          </p:cNvPr>
          <p:cNvSpPr txBox="1"/>
          <p:nvPr/>
        </p:nvSpPr>
        <p:spPr>
          <a:xfrm>
            <a:off x="4815841" y="1412204"/>
            <a:ext cx="4156708" cy="4720147"/>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b="1" u="sng">
                <a:latin typeface="Arial" panose="020B0604020202020204" pitchFamily="34" charset="0"/>
                <a:cs typeface="Arial" panose="020B0604020202020204" pitchFamily="34" charset="0"/>
              </a:rPr>
              <a:t>회생채무</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en-US" altLang="ko-KR" sz="900">
                <a:latin typeface="Arial" panose="020B0604020202020204" pitchFamily="34" charset="0"/>
                <a:cs typeface="Arial" panose="020B0604020202020204" pitchFamily="34" charset="0"/>
              </a:rPr>
              <a:t>2022</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7</a:t>
            </a:r>
            <a:r>
              <a:rPr lang="ko-KR" altLang="en-US" sz="900">
                <a:latin typeface="Arial" panose="020B0604020202020204" pitchFamily="34" charset="0"/>
                <a:cs typeface="Arial" panose="020B0604020202020204" pitchFamily="34" charset="0"/>
              </a:rPr>
              <a:t>월 </a:t>
            </a:r>
            <a:r>
              <a:rPr lang="en-US" altLang="ko-KR" sz="900">
                <a:latin typeface="Arial" panose="020B0604020202020204" pitchFamily="34" charset="0"/>
                <a:cs typeface="Arial" panose="020B0604020202020204" pitchFamily="34" charset="0"/>
              </a:rPr>
              <a:t>11</a:t>
            </a:r>
            <a:r>
              <a:rPr lang="ko-KR" altLang="en-US" sz="900">
                <a:latin typeface="Arial" panose="020B0604020202020204" pitchFamily="34" charset="0"/>
                <a:cs typeface="Arial" panose="020B0604020202020204" pitchFamily="34" charset="0"/>
              </a:rPr>
              <a:t>일 기준 시부인표 및 조사보고서를 참고하여 장부상 채무를 대여금채권</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담보신탁채권</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상거래채권</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영업보증금 반환채권 등의 성격에 따른 회생담보권</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 회생채권</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공익채권</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조세채권 등에 해당하는 채무로 </a:t>
            </a:r>
            <a:r>
              <a:rPr lang="ko-KR" altLang="en-US" sz="900" err="1">
                <a:latin typeface="Arial" panose="020B0604020202020204" pitchFamily="34" charset="0"/>
                <a:cs typeface="Arial" panose="020B0604020202020204" pitchFamily="34" charset="0"/>
              </a:rPr>
              <a:t>재분류함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리스부채는 </a:t>
            </a:r>
            <a:r>
              <a:rPr lang="en-US" altLang="ko-KR" sz="900">
                <a:latin typeface="Arial" panose="020B0604020202020204" pitchFamily="34" charset="0"/>
                <a:cs typeface="Arial" panose="020B0604020202020204" pitchFamily="34" charset="0"/>
              </a:rPr>
              <a:t>IFRS16 </a:t>
            </a:r>
            <a:r>
              <a:rPr lang="ko-KR" altLang="en-US" sz="900">
                <a:latin typeface="Arial" panose="020B0604020202020204" pitchFamily="34" charset="0"/>
                <a:cs typeface="Arial" panose="020B0604020202020204" pitchFamily="34" charset="0"/>
              </a:rPr>
              <a:t>리스기준서에 따라 인식한 지급예정 임차료이나 </a:t>
            </a:r>
            <a:r>
              <a:rPr lang="en-US" altLang="ko-KR" sz="900">
                <a:latin typeface="Arial" panose="020B0604020202020204" pitchFamily="34" charset="0"/>
                <a:cs typeface="Arial" panose="020B0604020202020204" pitchFamily="34" charset="0"/>
              </a:rPr>
              <a:t>Valuation </a:t>
            </a:r>
            <a:r>
              <a:rPr lang="ko-KR" altLang="en-US" sz="900">
                <a:latin typeface="Arial" panose="020B0604020202020204" pitchFamily="34" charset="0"/>
                <a:cs typeface="Arial" panose="020B0604020202020204" pitchFamily="34" charset="0"/>
              </a:rPr>
              <a:t>시 사용권자산 </a:t>
            </a:r>
            <a:r>
              <a:rPr lang="ko-KR" altLang="en-US" sz="900" err="1">
                <a:latin typeface="Arial" panose="020B0604020202020204" pitchFamily="34" charset="0"/>
                <a:cs typeface="Arial" panose="020B0604020202020204" pitchFamily="34" charset="0"/>
              </a:rPr>
              <a:t>상각과</a:t>
            </a:r>
            <a:r>
              <a:rPr lang="ko-KR" altLang="en-US" sz="900">
                <a:latin typeface="Arial" panose="020B0604020202020204" pitchFamily="34" charset="0"/>
                <a:cs typeface="Arial" panose="020B0604020202020204" pitchFamily="34" charset="0"/>
              </a:rPr>
              <a:t> 더불어 현금흐름을 나타내기 위한 목적으로 장부가액을 실사가치로 인정함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회생담보권 대여금채권은 우리은행 차입금 </a:t>
            </a:r>
            <a:r>
              <a:rPr lang="en-US" altLang="ko-KR" sz="900">
                <a:latin typeface="Arial" panose="020B0604020202020204" pitchFamily="34" charset="0"/>
                <a:cs typeface="Arial" panose="020B0604020202020204" pitchFamily="34" charset="0"/>
              </a:rPr>
              <a:t>65</a:t>
            </a:r>
            <a:r>
              <a:rPr lang="ko-KR" altLang="en-US" sz="900">
                <a:latin typeface="Arial" panose="020B0604020202020204" pitchFamily="34" charset="0"/>
                <a:cs typeface="Arial" panose="020B0604020202020204" pitchFamily="34" charset="0"/>
              </a:rPr>
              <a:t>억원 관련 </a:t>
            </a:r>
            <a:r>
              <a:rPr lang="ko-KR" altLang="en-US" sz="900" err="1">
                <a:latin typeface="Arial" panose="020B0604020202020204" pitchFamily="34" charset="0"/>
                <a:cs typeface="Arial" panose="020B0604020202020204" pitchFamily="34" charset="0"/>
              </a:rPr>
              <a:t>시인액이며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보증채권은 농협은행이 단기금융상품에 질권설정한 내역으로 구성됨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회생채권은 주로 </a:t>
            </a:r>
            <a:r>
              <a:rPr lang="ko-KR" altLang="en-US" sz="900" err="1">
                <a:latin typeface="Arial" panose="020B0604020202020204" pitchFamily="34" charset="0"/>
                <a:cs typeface="Arial" panose="020B0604020202020204" pitchFamily="34" charset="0"/>
              </a:rPr>
              <a:t>쵸코스퀘어</a:t>
            </a:r>
            <a:r>
              <a:rPr lang="ko-KR" altLang="en-US" sz="900">
                <a:latin typeface="Arial" panose="020B0604020202020204" pitchFamily="34" charset="0"/>
                <a:cs typeface="Arial" panose="020B0604020202020204" pitchFamily="34" charset="0"/>
              </a:rPr>
              <a:t> 차입금 연대보증 </a:t>
            </a:r>
            <a:r>
              <a:rPr lang="en-US" altLang="ko-KR" sz="900">
                <a:latin typeface="Arial" panose="020B0604020202020204" pitchFamily="34" charset="0"/>
                <a:cs typeface="Arial" panose="020B0604020202020204" pitchFamily="34" charset="0"/>
              </a:rPr>
              <a:t>80</a:t>
            </a:r>
            <a:r>
              <a:rPr lang="ko-KR" altLang="en-US" sz="900">
                <a:latin typeface="Arial" panose="020B0604020202020204" pitchFamily="34" charset="0"/>
                <a:cs typeface="Arial" panose="020B0604020202020204" pitchFamily="34" charset="0"/>
              </a:rPr>
              <a:t>억원 및 상거래채권 </a:t>
            </a:r>
            <a:r>
              <a:rPr lang="en-US" altLang="ko-KR" sz="900">
                <a:latin typeface="Arial" panose="020B0604020202020204" pitchFamily="34" charset="0"/>
                <a:cs typeface="Arial" panose="020B0604020202020204" pitchFamily="34" charset="0"/>
              </a:rPr>
              <a:t>73</a:t>
            </a:r>
            <a:r>
              <a:rPr lang="ko-KR" altLang="en-US" sz="900">
                <a:latin typeface="Arial" panose="020B0604020202020204" pitchFamily="34" charset="0"/>
                <a:cs typeface="Arial" panose="020B0604020202020204" pitchFamily="34" charset="0"/>
              </a:rPr>
              <a:t>억원으로 구성되며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영업보증금 </a:t>
            </a:r>
            <a:r>
              <a:rPr lang="en-US" altLang="ko-KR" sz="900">
                <a:latin typeface="Arial" panose="020B0604020202020204" pitchFamily="34" charset="0"/>
                <a:cs typeface="Arial" panose="020B0604020202020204" pitchFamily="34" charset="0"/>
              </a:rPr>
              <a:t>16</a:t>
            </a:r>
            <a:r>
              <a:rPr lang="ko-KR" altLang="en-US" sz="900">
                <a:latin typeface="Arial" panose="020B0604020202020204" pitchFamily="34" charset="0"/>
                <a:cs typeface="Arial" panose="020B0604020202020204" pitchFamily="34" charset="0"/>
              </a:rPr>
              <a:t>억원</a:t>
            </a:r>
            <a:r>
              <a:rPr lang="en-US" altLang="ko-KR" sz="900">
                <a:latin typeface="Arial" panose="020B0604020202020204" pitchFamily="34" charset="0"/>
                <a:cs typeface="Arial" panose="020B0604020202020204" pitchFamily="34" charset="0"/>
              </a:rPr>
              <a:t>, </a:t>
            </a:r>
            <a:r>
              <a:rPr lang="ko-KR" altLang="en-US" sz="900" err="1">
                <a:latin typeface="Arial" panose="020B0604020202020204" pitchFamily="34" charset="0"/>
                <a:cs typeface="Arial" panose="020B0604020202020204" pitchFamily="34" charset="0"/>
              </a:rPr>
              <a:t>우리인터텍스</a:t>
            </a:r>
            <a:r>
              <a:rPr lang="ko-KR" altLang="en-US" sz="900">
                <a:latin typeface="Arial" panose="020B0604020202020204" pitchFamily="34" charset="0"/>
                <a:cs typeface="Arial" panose="020B0604020202020204" pitchFamily="34" charset="0"/>
              </a:rPr>
              <a:t> 차입금 </a:t>
            </a:r>
            <a:r>
              <a:rPr lang="en-US" altLang="ko-KR" sz="900">
                <a:latin typeface="Arial" panose="020B0604020202020204" pitchFamily="34" charset="0"/>
                <a:cs typeface="Arial" panose="020B0604020202020204" pitchFamily="34" charset="0"/>
              </a:rPr>
              <a:t>11</a:t>
            </a:r>
            <a:r>
              <a:rPr lang="ko-KR" altLang="en-US" sz="900">
                <a:latin typeface="Arial" panose="020B0604020202020204" pitchFamily="34" charset="0"/>
                <a:cs typeface="Arial" panose="020B0604020202020204" pitchFamily="34" charset="0"/>
              </a:rPr>
              <a:t>억원 등이 존재함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공익채권은 </a:t>
            </a:r>
            <a:r>
              <a:rPr lang="en-US" altLang="ko-KR" sz="900">
                <a:latin typeface="Arial" panose="020B0604020202020204" pitchFamily="34" charset="0"/>
                <a:cs typeface="Arial" panose="020B0604020202020204" pitchFamily="34" charset="0"/>
              </a:rPr>
              <a:t>4,5</a:t>
            </a:r>
            <a:r>
              <a:rPr lang="ko-KR" altLang="en-US" sz="900">
                <a:latin typeface="Arial" panose="020B0604020202020204" pitchFamily="34" charset="0"/>
                <a:cs typeface="Arial" panose="020B0604020202020204" pitchFamily="34" charset="0"/>
              </a:rPr>
              <a:t>월 미지급임금</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조기변제 허가 상거래채권 </a:t>
            </a:r>
            <a:r>
              <a:rPr lang="ko-KR" altLang="en-US" sz="900" err="1">
                <a:latin typeface="Arial" panose="020B0604020202020204" pitchFamily="34" charset="0"/>
                <a:cs typeface="Arial" panose="020B0604020202020204" pitchFamily="34" charset="0"/>
              </a:rPr>
              <a:t>지급분</a:t>
            </a:r>
            <a:r>
              <a:rPr lang="en-US" altLang="ko-KR" sz="900">
                <a:latin typeface="Arial" panose="020B0604020202020204" pitchFamily="34" charset="0"/>
                <a:cs typeface="Arial" panose="020B0604020202020204" pitchFamily="34" charset="0"/>
              </a:rPr>
              <a:t>, </a:t>
            </a:r>
            <a:r>
              <a:rPr lang="ko-KR" altLang="en-US" sz="900" err="1">
                <a:latin typeface="Arial" panose="020B0604020202020204" pitchFamily="34" charset="0"/>
                <a:cs typeface="Arial" panose="020B0604020202020204" pitchFamily="34" charset="0"/>
              </a:rPr>
              <a:t>부가세예수금</a:t>
            </a:r>
            <a:r>
              <a:rPr lang="ko-KR" altLang="en-US" sz="900">
                <a:latin typeface="Arial" panose="020B0604020202020204" pitchFamily="34" charset="0"/>
                <a:cs typeface="Arial" panose="020B0604020202020204" pitchFamily="34" charset="0"/>
              </a:rPr>
              <a:t> 등 조세채권으로 구성됨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b="1" u="sng">
              <a:latin typeface="Arial" panose="020B0604020202020204" pitchFamily="34" charset="0"/>
              <a:cs typeface="Arial" panose="020B0604020202020204" pitchFamily="34" charset="0"/>
            </a:endParaRPr>
          </a:p>
        </p:txBody>
      </p:sp>
      <p:graphicFrame>
        <p:nvGraphicFramePr>
          <p:cNvPr id="2" name="표 1">
            <a:extLst>
              <a:ext uri="{FF2B5EF4-FFF2-40B4-BE49-F238E27FC236}">
                <a16:creationId xmlns:a16="http://schemas.microsoft.com/office/drawing/2014/main" id="{7EA88581-2337-412F-BF6B-DA0EDC489AEA}"/>
              </a:ext>
            </a:extLst>
          </p:cNvPr>
          <p:cNvGraphicFramePr>
            <a:graphicFrameLocks noGrp="1"/>
          </p:cNvGraphicFramePr>
          <p:nvPr>
            <p:extLst>
              <p:ext uri="{D42A27DB-BD31-4B8C-83A1-F6EECF244321}">
                <p14:modId xmlns:p14="http://schemas.microsoft.com/office/powerpoint/2010/main" val="2020241313"/>
              </p:ext>
            </p:extLst>
          </p:nvPr>
        </p:nvGraphicFramePr>
        <p:xfrm>
          <a:off x="601200" y="1530000"/>
          <a:ext cx="4013356" cy="3840480"/>
        </p:xfrm>
        <a:graphic>
          <a:graphicData uri="http://schemas.openxmlformats.org/drawingml/2006/table">
            <a:tbl>
              <a:tblPr/>
              <a:tblGrid>
                <a:gridCol w="257427">
                  <a:extLst>
                    <a:ext uri="{9D8B030D-6E8A-4147-A177-3AD203B41FA5}">
                      <a16:colId xmlns:a16="http://schemas.microsoft.com/office/drawing/2014/main" val="1093133366"/>
                    </a:ext>
                  </a:extLst>
                </a:gridCol>
                <a:gridCol w="61400">
                  <a:extLst>
                    <a:ext uri="{9D8B030D-6E8A-4147-A177-3AD203B41FA5}">
                      <a16:colId xmlns:a16="http://schemas.microsoft.com/office/drawing/2014/main" val="2946747569"/>
                    </a:ext>
                  </a:extLst>
                </a:gridCol>
                <a:gridCol w="1065115">
                  <a:extLst>
                    <a:ext uri="{9D8B030D-6E8A-4147-A177-3AD203B41FA5}">
                      <a16:colId xmlns:a16="http://schemas.microsoft.com/office/drawing/2014/main" val="2379352262"/>
                    </a:ext>
                  </a:extLst>
                </a:gridCol>
                <a:gridCol w="296263">
                  <a:extLst>
                    <a:ext uri="{9D8B030D-6E8A-4147-A177-3AD203B41FA5}">
                      <a16:colId xmlns:a16="http://schemas.microsoft.com/office/drawing/2014/main" val="4186700043"/>
                    </a:ext>
                  </a:extLst>
                </a:gridCol>
                <a:gridCol w="777717">
                  <a:extLst>
                    <a:ext uri="{9D8B030D-6E8A-4147-A177-3AD203B41FA5}">
                      <a16:colId xmlns:a16="http://schemas.microsoft.com/office/drawing/2014/main" val="2131084765"/>
                    </a:ext>
                  </a:extLst>
                </a:gridCol>
                <a:gridCol w="777717">
                  <a:extLst>
                    <a:ext uri="{9D8B030D-6E8A-4147-A177-3AD203B41FA5}">
                      <a16:colId xmlns:a16="http://schemas.microsoft.com/office/drawing/2014/main" val="520129510"/>
                    </a:ext>
                  </a:extLst>
                </a:gridCol>
                <a:gridCol w="777717">
                  <a:extLst>
                    <a:ext uri="{9D8B030D-6E8A-4147-A177-3AD203B41FA5}">
                      <a16:colId xmlns:a16="http://schemas.microsoft.com/office/drawing/2014/main" val="3156738760"/>
                    </a:ext>
                  </a:extLst>
                </a:gridCol>
              </a:tblGrid>
              <a:tr h="109379">
                <a:tc gridSpan="4">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rPr>
                        <a:t>Balance Sheet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86062208"/>
                  </a:ext>
                </a:extLst>
              </a:tr>
              <a:tr h="109379">
                <a:tc gridSpan="3">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장부가액</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실사조정</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실사가치</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25696429"/>
                  </a:ext>
                </a:extLst>
              </a:tr>
              <a:tr h="109379">
                <a:tc gridSpan="4">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부채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31,581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3,989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35,569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53695021"/>
                  </a:ext>
                </a:extLst>
              </a:tr>
              <a:tr h="109379">
                <a:tc gridSpan="4">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유동부채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30,979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(28,200)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2,779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992446291"/>
                  </a:ext>
                </a:extLst>
              </a:tr>
              <a:tr h="109379">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매입채무</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매입채무</a:t>
                      </a:r>
                    </a:p>
                  </a:txBody>
                  <a:tcPr marL="0" marR="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10,872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(10,872)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628868884"/>
                  </a:ext>
                </a:extLst>
              </a:tr>
              <a:tr h="109379">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단기차입금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단기차입금</a:t>
                      </a:r>
                    </a:p>
                  </a:txBody>
                  <a:tcPr marL="0" marR="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6,135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(6,135)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9768132"/>
                  </a:ext>
                </a:extLst>
              </a:tr>
              <a:tr h="109379">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유동성장기차입금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유동성장기차입금</a:t>
                      </a:r>
                    </a:p>
                  </a:txBody>
                  <a:tcPr marL="0" marR="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1,450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47152998"/>
                  </a:ext>
                </a:extLst>
              </a:tr>
              <a:tr h="109379">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기타유동금융부채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기타유동금융부채</a:t>
                      </a:r>
                    </a:p>
                  </a:txBody>
                  <a:tcPr marL="0" marR="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7,859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(7,859)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05666246"/>
                  </a:ext>
                </a:extLst>
              </a:tr>
              <a:tr h="109379">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유동성리스부채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유동성리스부채</a:t>
                      </a:r>
                    </a:p>
                  </a:txBody>
                  <a:tcPr marL="0" marR="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2,779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2,779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11061449"/>
                  </a:ext>
                </a:extLst>
              </a:tr>
              <a:tr h="109379">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3">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기타유동부채</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기타유동부채</a:t>
                      </a:r>
                    </a:p>
                  </a:txBody>
                  <a:tcPr marL="0" marR="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02950393"/>
                  </a:ext>
                </a:extLst>
              </a:tr>
              <a:tr h="109379">
                <a:tc gridSpan="4">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비유동부채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602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286766426"/>
                  </a:ext>
                </a:extLst>
              </a:tr>
              <a:tr h="109379">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확정급여채무</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532929955"/>
                  </a:ext>
                </a:extLst>
              </a:tr>
              <a:tr h="109379">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장기리스부채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8903109"/>
                  </a:ext>
                </a:extLst>
              </a:tr>
              <a:tr h="109379">
                <a:tc gridSpan="4">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회생담보권</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7,898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7,898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997625433"/>
                  </a:ext>
                </a:extLst>
              </a:tr>
              <a:tr h="109379">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a:noFill/>
                    </a:lnB>
                  </a:tcPr>
                </a:tc>
                <a:tc hMerge="1">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대여금채권</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6,800 </a:t>
                      </a:r>
                    </a:p>
                  </a:txBody>
                  <a:tcPr marL="36000" marR="3600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6,800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2216599093"/>
                  </a:ext>
                </a:extLst>
              </a:tr>
              <a:tr h="109379">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a:noFill/>
                    </a:lnB>
                  </a:tcPr>
                </a:tc>
                <a:tc hMerge="1">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보증채권</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1,098 </a:t>
                      </a:r>
                    </a:p>
                  </a:txBody>
                  <a:tcPr marL="36000" marR="3600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1,098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48959911"/>
                  </a:ext>
                </a:extLst>
              </a:tr>
              <a:tr h="109379">
                <a:tc gridSpan="4">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회생채권</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19,499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19,499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151917715"/>
                  </a:ext>
                </a:extLst>
              </a:tr>
              <a:tr h="109379">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gridSpan="2">
                  <a:txBody>
                    <a:bodyPr/>
                    <a:lstStyle/>
                    <a:p>
                      <a:pPr algn="l" rtl="0"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담보채권부인회생채권시인</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070308480"/>
                  </a:ext>
                </a:extLst>
              </a:tr>
              <a:tr h="109379">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대여금채권</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38800006"/>
                  </a:ext>
                </a:extLst>
              </a:tr>
              <a:tr h="109379">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담보신탁보증채권</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8,000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8,000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88937232"/>
                  </a:ext>
                </a:extLst>
              </a:tr>
              <a:tr h="109379">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상거래채권</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7,340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7,340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59172823"/>
                  </a:ext>
                </a:extLst>
              </a:tr>
              <a:tr h="109379">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영업보증금반환채권</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1,628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1,628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05612420"/>
                  </a:ext>
                </a:extLst>
              </a:tr>
              <a:tr h="109379">
                <a:tc gridSpan="2">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latinLnBrk="1"/>
                      <a:endParaRPr lang="ko-KR" altLang="en-US"/>
                    </a:p>
                  </a:txBody>
                  <a:tcPr/>
                </a:tc>
                <a:tc gridSpan="2">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특수관계인채권</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123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30952675"/>
                  </a:ext>
                </a:extLst>
              </a:tr>
              <a:tr h="109379">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gridSpan="2">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추완신고</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시인예상채권</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1,298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50111050"/>
                  </a:ext>
                </a:extLst>
              </a:tr>
              <a:tr h="109379">
                <a:tc gridSpan="4">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공익채권</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4,127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4,127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859250685"/>
                  </a:ext>
                </a:extLst>
              </a:tr>
              <a:tr h="109379">
                <a:tc gridSpan="4">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조세등채권</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95845785"/>
                  </a:ext>
                </a:extLst>
              </a:tr>
              <a:tr h="109379">
                <a:tc gridSpan="4">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퇴직급여충당부채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164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32751572"/>
                  </a:ext>
                </a:extLst>
              </a:tr>
              <a:tr h="109379">
                <a:tc gridSpan="4">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연차충당부채</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285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65435845"/>
                  </a:ext>
                </a:extLst>
              </a:tr>
            </a:tbl>
          </a:graphicData>
        </a:graphic>
      </p:graphicFrame>
      <p:sp>
        <p:nvSpPr>
          <p:cNvPr id="13" name="TextBox 12">
            <a:extLst>
              <a:ext uri="{FF2B5EF4-FFF2-40B4-BE49-F238E27FC236}">
                <a16:creationId xmlns:a16="http://schemas.microsoft.com/office/drawing/2014/main" id="{8F8D02FD-0CAF-439F-B324-CC82196A8572}"/>
              </a:ext>
            </a:extLst>
          </p:cNvPr>
          <p:cNvSpPr txBox="1"/>
          <p:nvPr/>
        </p:nvSpPr>
        <p:spPr>
          <a:xfrm>
            <a:off x="601200" y="5392892"/>
            <a:ext cx="4010342" cy="751488"/>
          </a:xfrm>
          <a:prstGeom prst="rect">
            <a:avLst/>
          </a:prstGeom>
          <a:noFill/>
        </p:spPr>
        <p:txBody>
          <a:bodyPr wrap="square" lIns="0" tIns="0" rIns="0" bIns="0" rtlCol="0">
            <a:spAutoFit/>
          </a:bodyPr>
          <a:lstStyle/>
          <a:p>
            <a:pPr>
              <a:spcBef>
                <a:spcPts val="100"/>
              </a:spcBef>
            </a:pPr>
            <a:r>
              <a:rPr lang="en-US" altLang="ko-KR" sz="800" i="1">
                <a:latin typeface="Arial" panose="020B0604020202020204" pitchFamily="34" charset="0"/>
                <a:ea typeface="+mj-ea"/>
                <a:cs typeface="Arial" panose="020B0604020202020204" pitchFamily="34" charset="0"/>
              </a:rPr>
              <a:t>[Limitation]</a:t>
            </a:r>
          </a:p>
          <a:p>
            <a:pPr>
              <a:spcBef>
                <a:spcPts val="100"/>
              </a:spcBef>
            </a:pPr>
            <a:r>
              <a:rPr lang="ko-KR" altLang="en-US" sz="800" i="1">
                <a:latin typeface="Arial" panose="020B0604020202020204" pitchFamily="34" charset="0"/>
                <a:ea typeface="+mj-ea"/>
                <a:cs typeface="Arial" panose="020B0604020202020204" pitchFamily="34" charset="0"/>
              </a:rPr>
              <a:t>장부가액은 </a:t>
            </a:r>
            <a:r>
              <a:rPr lang="en-US" altLang="ko-KR" sz="800" i="1">
                <a:latin typeface="Arial" panose="020B0604020202020204" pitchFamily="34" charset="0"/>
                <a:ea typeface="+mj-ea"/>
                <a:cs typeface="Arial" panose="020B0604020202020204" pitchFamily="34" charset="0"/>
              </a:rPr>
              <a:t>2022</a:t>
            </a:r>
            <a:r>
              <a:rPr lang="ko-KR" altLang="en-US" sz="800" i="1">
                <a:latin typeface="Arial" panose="020B0604020202020204" pitchFamily="34" charset="0"/>
                <a:ea typeface="+mj-ea"/>
                <a:cs typeface="Arial" panose="020B0604020202020204" pitchFamily="34" charset="0"/>
              </a:rPr>
              <a:t>년은 </a:t>
            </a:r>
            <a:r>
              <a:rPr lang="en-US" altLang="ko-KR" sz="800" i="1">
                <a:latin typeface="Arial" panose="020B0604020202020204" pitchFamily="34" charset="0"/>
                <a:ea typeface="+mj-ea"/>
                <a:cs typeface="Arial" panose="020B0604020202020204" pitchFamily="34" charset="0"/>
              </a:rPr>
              <a:t>4</a:t>
            </a:r>
            <a:r>
              <a:rPr lang="ko-KR" altLang="en-US" sz="800" i="1">
                <a:latin typeface="Arial" panose="020B0604020202020204" pitchFamily="34" charset="0"/>
                <a:ea typeface="+mj-ea"/>
                <a:cs typeface="Arial" panose="020B0604020202020204" pitchFamily="34" charset="0"/>
              </a:rPr>
              <a:t>월말 재무제표 금액을 토대로 작성하였으며 해당 계정에 대한 내용은 </a:t>
            </a:r>
            <a:r>
              <a:rPr lang="en-US" altLang="ko-KR" sz="800" i="1">
                <a:latin typeface="Arial" panose="020B0604020202020204" pitchFamily="34" charset="0"/>
                <a:ea typeface="+mj-ea"/>
                <a:cs typeface="Arial" panose="020B0604020202020204" pitchFamily="34" charset="0"/>
              </a:rPr>
              <a:t>2022</a:t>
            </a:r>
            <a:r>
              <a:rPr lang="ko-KR" altLang="en-US" sz="800" i="1">
                <a:latin typeface="Arial" panose="020B0604020202020204" pitchFamily="34" charset="0"/>
                <a:ea typeface="+mj-ea"/>
                <a:cs typeface="Arial" panose="020B0604020202020204" pitchFamily="34" charset="0"/>
              </a:rPr>
              <a:t>년 </a:t>
            </a:r>
            <a:r>
              <a:rPr lang="en-US" altLang="ko-KR" sz="800" i="1">
                <a:latin typeface="Arial" panose="020B0604020202020204" pitchFamily="34" charset="0"/>
                <a:ea typeface="+mj-ea"/>
                <a:cs typeface="Arial" panose="020B0604020202020204" pitchFamily="34" charset="0"/>
              </a:rPr>
              <a:t>7</a:t>
            </a:r>
            <a:r>
              <a:rPr lang="ko-KR" altLang="en-US" sz="800" i="1">
                <a:latin typeface="Arial" panose="020B0604020202020204" pitchFamily="34" charset="0"/>
                <a:ea typeface="+mj-ea"/>
                <a:cs typeface="Arial" panose="020B0604020202020204" pitchFamily="34" charset="0"/>
              </a:rPr>
              <a:t>월 </a:t>
            </a:r>
            <a:r>
              <a:rPr lang="en-US" altLang="ko-KR" sz="800" i="1">
                <a:latin typeface="Arial" panose="020B0604020202020204" pitchFamily="34" charset="0"/>
                <a:ea typeface="+mj-ea"/>
                <a:cs typeface="Arial" panose="020B0604020202020204" pitchFamily="34" charset="0"/>
              </a:rPr>
              <a:t>11</a:t>
            </a:r>
            <a:r>
              <a:rPr lang="ko-KR" altLang="en-US" sz="800" i="1">
                <a:latin typeface="Arial" panose="020B0604020202020204" pitchFamily="34" charset="0"/>
                <a:ea typeface="+mj-ea"/>
                <a:cs typeface="Arial" panose="020B0604020202020204" pitchFamily="34" charset="0"/>
              </a:rPr>
              <a:t>일 기준 시부인표 및 조사보고서 내용을 토대로 작성하였음</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구체적인 내역을 확인하기 위해서는 계정명세서</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원장 및 인터뷰가 필요하나</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회사는 보안상 이유로 제공 불가의사를 표명하여 제한된 자료를 토대로 증감분석 및 실사조정 수행함</a:t>
            </a:r>
            <a:endParaRPr lang="en-US" altLang="ko-KR" sz="800" i="1">
              <a:latin typeface="Arial" panose="020B0604020202020204" pitchFamily="34" charset="0"/>
              <a:ea typeface="+mj-ea"/>
              <a:cs typeface="Arial" panose="020B0604020202020204" pitchFamily="34" charset="0"/>
            </a:endParaRPr>
          </a:p>
        </p:txBody>
      </p:sp>
      <p:sp>
        <p:nvSpPr>
          <p:cNvPr id="14" name="직사각형 13">
            <a:extLst>
              <a:ext uri="{FF2B5EF4-FFF2-40B4-BE49-F238E27FC236}">
                <a16:creationId xmlns:a16="http://schemas.microsoft.com/office/drawing/2014/main" id="{DFE5A1E8-13F6-40A7-AAB3-B7F8FEC62F1D}"/>
              </a:ext>
            </a:extLst>
          </p:cNvPr>
          <p:cNvSpPr/>
          <p:nvPr/>
        </p:nvSpPr>
        <p:spPr>
          <a:xfrm>
            <a:off x="857251" y="2622663"/>
            <a:ext cx="3721950" cy="136800"/>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연결자 14">
            <a:extLst>
              <a:ext uri="{FF2B5EF4-FFF2-40B4-BE49-F238E27FC236}">
                <a16:creationId xmlns:a16="http://schemas.microsoft.com/office/drawing/2014/main" id="{EE00F1B3-04EE-4094-99BA-9DE28BF14C85}"/>
              </a:ext>
            </a:extLst>
          </p:cNvPr>
          <p:cNvSpPr/>
          <p:nvPr/>
        </p:nvSpPr>
        <p:spPr bwMode="auto">
          <a:xfrm>
            <a:off x="776447" y="2552693"/>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16" name="직사각형 15">
            <a:extLst>
              <a:ext uri="{FF2B5EF4-FFF2-40B4-BE49-F238E27FC236}">
                <a16:creationId xmlns:a16="http://schemas.microsoft.com/office/drawing/2014/main" id="{462D296E-A623-4425-BBF1-A09628C1042A}"/>
              </a:ext>
            </a:extLst>
          </p:cNvPr>
          <p:cNvSpPr/>
          <p:nvPr/>
        </p:nvSpPr>
        <p:spPr>
          <a:xfrm>
            <a:off x="857251" y="3176460"/>
            <a:ext cx="3721950" cy="136800"/>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연결자 16">
            <a:extLst>
              <a:ext uri="{FF2B5EF4-FFF2-40B4-BE49-F238E27FC236}">
                <a16:creationId xmlns:a16="http://schemas.microsoft.com/office/drawing/2014/main" id="{917C8E86-EBD4-4F52-9D83-7C2E0635CB85}"/>
              </a:ext>
            </a:extLst>
          </p:cNvPr>
          <p:cNvSpPr/>
          <p:nvPr/>
        </p:nvSpPr>
        <p:spPr bwMode="auto">
          <a:xfrm>
            <a:off x="776447" y="3111381"/>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18" name="순서도: 연결자 17">
            <a:extLst>
              <a:ext uri="{FF2B5EF4-FFF2-40B4-BE49-F238E27FC236}">
                <a16:creationId xmlns:a16="http://schemas.microsoft.com/office/drawing/2014/main" id="{195B673D-B59A-4177-9231-B4992B863474}"/>
              </a:ext>
            </a:extLst>
          </p:cNvPr>
          <p:cNvSpPr/>
          <p:nvPr/>
        </p:nvSpPr>
        <p:spPr bwMode="auto">
          <a:xfrm>
            <a:off x="5010310" y="2414690"/>
            <a:ext cx="142716"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graphicFrame>
        <p:nvGraphicFramePr>
          <p:cNvPr id="8" name="표 7">
            <a:extLst>
              <a:ext uri="{FF2B5EF4-FFF2-40B4-BE49-F238E27FC236}">
                <a16:creationId xmlns:a16="http://schemas.microsoft.com/office/drawing/2014/main" id="{D40D93E7-5F42-4B03-A411-D88EC6B2BA2F}"/>
              </a:ext>
            </a:extLst>
          </p:cNvPr>
          <p:cNvGraphicFramePr>
            <a:graphicFrameLocks noGrp="1"/>
          </p:cNvGraphicFramePr>
          <p:nvPr>
            <p:extLst>
              <p:ext uri="{D42A27DB-BD31-4B8C-83A1-F6EECF244321}">
                <p14:modId xmlns:p14="http://schemas.microsoft.com/office/powerpoint/2010/main" val="4048443009"/>
              </p:ext>
            </p:extLst>
          </p:nvPr>
        </p:nvGraphicFramePr>
        <p:xfrm>
          <a:off x="5051885" y="3380058"/>
          <a:ext cx="4041315" cy="435876"/>
        </p:xfrm>
        <a:graphic>
          <a:graphicData uri="http://schemas.openxmlformats.org/drawingml/2006/table">
            <a:tbl>
              <a:tblPr/>
              <a:tblGrid>
                <a:gridCol w="711021">
                  <a:extLst>
                    <a:ext uri="{9D8B030D-6E8A-4147-A177-3AD203B41FA5}">
                      <a16:colId xmlns:a16="http://schemas.microsoft.com/office/drawing/2014/main" val="1120476280"/>
                    </a:ext>
                  </a:extLst>
                </a:gridCol>
                <a:gridCol w="1289613">
                  <a:extLst>
                    <a:ext uri="{9D8B030D-6E8A-4147-A177-3AD203B41FA5}">
                      <a16:colId xmlns:a16="http://schemas.microsoft.com/office/drawing/2014/main" val="3082808685"/>
                    </a:ext>
                  </a:extLst>
                </a:gridCol>
                <a:gridCol w="710175">
                  <a:extLst>
                    <a:ext uri="{9D8B030D-6E8A-4147-A177-3AD203B41FA5}">
                      <a16:colId xmlns:a16="http://schemas.microsoft.com/office/drawing/2014/main" val="764275172"/>
                    </a:ext>
                  </a:extLst>
                </a:gridCol>
                <a:gridCol w="665253">
                  <a:extLst>
                    <a:ext uri="{9D8B030D-6E8A-4147-A177-3AD203B41FA5}">
                      <a16:colId xmlns:a16="http://schemas.microsoft.com/office/drawing/2014/main" val="1441737832"/>
                    </a:ext>
                  </a:extLst>
                </a:gridCol>
                <a:gridCol w="665253">
                  <a:extLst>
                    <a:ext uri="{9D8B030D-6E8A-4147-A177-3AD203B41FA5}">
                      <a16:colId xmlns:a16="http://schemas.microsoft.com/office/drawing/2014/main" val="2361679963"/>
                    </a:ext>
                  </a:extLst>
                </a:gridCol>
              </a:tblGrid>
              <a:tr h="145292">
                <a:tc>
                  <a:txBody>
                    <a:bodyPr/>
                    <a:lstStyle/>
                    <a:p>
                      <a:pPr algn="l" rtl="0"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담보권자</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담보권 종류</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가치평가액</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시인액</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450598035"/>
                  </a:ext>
                </a:extLst>
              </a:tr>
              <a:tr h="145292">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대여금채권</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유지제삼차유동화전문</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토지</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17,646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6,800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94036329"/>
                  </a:ext>
                </a:extLst>
              </a:tr>
              <a:tr h="145292">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보증채권</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농협은행</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외화정기예금</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1,231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1,098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51385079"/>
                  </a:ext>
                </a:extLst>
              </a:tr>
            </a:tbl>
          </a:graphicData>
        </a:graphic>
      </p:graphicFrame>
      <p:graphicFrame>
        <p:nvGraphicFramePr>
          <p:cNvPr id="9" name="표 8">
            <a:extLst>
              <a:ext uri="{FF2B5EF4-FFF2-40B4-BE49-F238E27FC236}">
                <a16:creationId xmlns:a16="http://schemas.microsoft.com/office/drawing/2014/main" id="{30437CEF-01DC-4FF1-88BA-187722F675B9}"/>
              </a:ext>
            </a:extLst>
          </p:cNvPr>
          <p:cNvGraphicFramePr>
            <a:graphicFrameLocks noGrp="1"/>
          </p:cNvGraphicFramePr>
          <p:nvPr>
            <p:extLst>
              <p:ext uri="{D42A27DB-BD31-4B8C-83A1-F6EECF244321}">
                <p14:modId xmlns:p14="http://schemas.microsoft.com/office/powerpoint/2010/main" val="808399545"/>
              </p:ext>
            </p:extLst>
          </p:nvPr>
        </p:nvGraphicFramePr>
        <p:xfrm>
          <a:off x="5051885" y="4907504"/>
          <a:ext cx="4042800" cy="914400"/>
        </p:xfrm>
        <a:graphic>
          <a:graphicData uri="http://schemas.openxmlformats.org/drawingml/2006/table">
            <a:tbl>
              <a:tblPr/>
              <a:tblGrid>
                <a:gridCol w="1072580">
                  <a:extLst>
                    <a:ext uri="{9D8B030D-6E8A-4147-A177-3AD203B41FA5}">
                      <a16:colId xmlns:a16="http://schemas.microsoft.com/office/drawing/2014/main" val="3415521672"/>
                    </a:ext>
                  </a:extLst>
                </a:gridCol>
                <a:gridCol w="2475183">
                  <a:extLst>
                    <a:ext uri="{9D8B030D-6E8A-4147-A177-3AD203B41FA5}">
                      <a16:colId xmlns:a16="http://schemas.microsoft.com/office/drawing/2014/main" val="497011806"/>
                    </a:ext>
                  </a:extLst>
                </a:gridCol>
                <a:gridCol w="495037">
                  <a:extLst>
                    <a:ext uri="{9D8B030D-6E8A-4147-A177-3AD203B41FA5}">
                      <a16:colId xmlns:a16="http://schemas.microsoft.com/office/drawing/2014/main" val="1361878144"/>
                    </a:ext>
                  </a:extLst>
                </a:gridCol>
              </a:tblGrid>
              <a:tr h="152400">
                <a:tc>
                  <a:txBody>
                    <a:bodyPr/>
                    <a:lstStyle/>
                    <a:p>
                      <a:pPr algn="l" rtl="0"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내용</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금액</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080640323"/>
                  </a:ext>
                </a:extLst>
              </a:tr>
              <a:tr h="15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미지급임금</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4,5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월 미지급임금 및 퇴직금</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일</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738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44103723"/>
                  </a:ext>
                </a:extLst>
              </a:tr>
              <a:tr h="15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상거래채권</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조기변제 허가 지급분</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주</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2,782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74191737"/>
                  </a:ext>
                </a:extLst>
              </a:tr>
              <a:tr h="15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상거래채권</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회생채권 중 공익채권 분류분</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53375293"/>
                  </a:ext>
                </a:extLst>
              </a:tr>
              <a:tr h="15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조세 등 채권</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부가가세예수금</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및 </a:t>
                      </a: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소득세예수금</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43247953"/>
                  </a:ext>
                </a:extLst>
              </a:tr>
              <a:tr h="152400">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공익채권 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4,127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77364994"/>
                  </a:ext>
                </a:extLst>
              </a:tr>
            </a:tbl>
          </a:graphicData>
        </a:graphic>
      </p:graphicFrame>
      <p:sp>
        <p:nvSpPr>
          <p:cNvPr id="22" name="직사각형 119">
            <a:extLst>
              <a:ext uri="{FF2B5EF4-FFF2-40B4-BE49-F238E27FC236}">
                <a16:creationId xmlns:a16="http://schemas.microsoft.com/office/drawing/2014/main" id="{A61BC5CC-6D1B-4799-B964-D93731DFEC70}"/>
              </a:ext>
            </a:extLst>
          </p:cNvPr>
          <p:cNvSpPr/>
          <p:nvPr/>
        </p:nvSpPr>
        <p:spPr bwMode="auto">
          <a:xfrm>
            <a:off x="2353334" y="132891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 </a:t>
            </a:r>
            <a:r>
              <a:rPr lang="ko-KR" altLang="en-US" sz="800">
                <a:solidFill>
                  <a:prstClr val="black"/>
                </a:solidFill>
                <a:latin typeface="Arial" panose="020B0604020202020204" pitchFamily="34" charset="0"/>
                <a:ea typeface="+mj-ea"/>
                <a:cs typeface="Arial" panose="020B0604020202020204" pitchFamily="34" charset="0"/>
              </a:rPr>
              <a:t>조사보고서</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23" name="직사각형 119">
            <a:extLst>
              <a:ext uri="{FF2B5EF4-FFF2-40B4-BE49-F238E27FC236}">
                <a16:creationId xmlns:a16="http://schemas.microsoft.com/office/drawing/2014/main" id="{F4DFE565-C46C-4BC3-802C-9A3661888DFC}"/>
              </a:ext>
            </a:extLst>
          </p:cNvPr>
          <p:cNvSpPr/>
          <p:nvPr/>
        </p:nvSpPr>
        <p:spPr bwMode="auto">
          <a:xfrm>
            <a:off x="6867333" y="3183530"/>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시부인표</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24" name="직사각형 119">
            <a:extLst>
              <a:ext uri="{FF2B5EF4-FFF2-40B4-BE49-F238E27FC236}">
                <a16:creationId xmlns:a16="http://schemas.microsoft.com/office/drawing/2014/main" id="{F945A803-F846-4CCB-A50F-A5660B2F7144}"/>
              </a:ext>
            </a:extLst>
          </p:cNvPr>
          <p:cNvSpPr/>
          <p:nvPr/>
        </p:nvSpPr>
        <p:spPr bwMode="auto">
          <a:xfrm>
            <a:off x="6867333" y="4691868"/>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조사보고서</a:t>
            </a:r>
            <a:r>
              <a:rPr lang="en-US" altLang="ko-KR" sz="80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2726751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nchor="t"/>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Adjusted Liabilities (2/3)</a:t>
            </a:r>
            <a:endParaRPr lang="en-US" altLang="ko-KR" sz="450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채권목록 </a:t>
            </a:r>
            <a:r>
              <a:rPr lang="ko-KR" altLang="en-US" sz="1000" b="1" dirty="0" err="1">
                <a:solidFill>
                  <a:srgbClr val="002997"/>
                </a:solidFill>
                <a:latin typeface="Arial" panose="020B0604020202020204" pitchFamily="34" charset="0"/>
                <a:ea typeface="+mj-ea"/>
                <a:cs typeface="Arial" panose="020B0604020202020204" pitchFamily="34" charset="0"/>
              </a:rPr>
              <a:t>시인액</a:t>
            </a:r>
            <a:r>
              <a:rPr lang="ko-KR" altLang="en-US" sz="1000" b="1" dirty="0">
                <a:solidFill>
                  <a:srgbClr val="002997"/>
                </a:solidFill>
                <a:latin typeface="Arial" panose="020B0604020202020204" pitchFamily="34" charset="0"/>
                <a:ea typeface="+mj-ea"/>
                <a:cs typeface="Arial" panose="020B0604020202020204" pitchFamily="34" charset="0"/>
              </a:rPr>
              <a:t> 중 서울보증보험에 대한 이행보증 관련 미발생구상채권은 조사보고서를 준용하여 부채로 인식하지 아니하였으나 향후 변동가능성이 존재함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2" name="표 1">
            <a:extLst>
              <a:ext uri="{FF2B5EF4-FFF2-40B4-BE49-F238E27FC236}">
                <a16:creationId xmlns:a16="http://schemas.microsoft.com/office/drawing/2014/main" id="{7EA88581-2337-412F-BF6B-DA0EDC489AEA}"/>
              </a:ext>
            </a:extLst>
          </p:cNvPr>
          <p:cNvGraphicFramePr>
            <a:graphicFrameLocks noGrp="1"/>
          </p:cNvGraphicFramePr>
          <p:nvPr>
            <p:extLst>
              <p:ext uri="{D42A27DB-BD31-4B8C-83A1-F6EECF244321}">
                <p14:modId xmlns:p14="http://schemas.microsoft.com/office/powerpoint/2010/main" val="24099238"/>
              </p:ext>
            </p:extLst>
          </p:nvPr>
        </p:nvGraphicFramePr>
        <p:xfrm>
          <a:off x="601200" y="1530000"/>
          <a:ext cx="4013356" cy="3840480"/>
        </p:xfrm>
        <a:graphic>
          <a:graphicData uri="http://schemas.openxmlformats.org/drawingml/2006/table">
            <a:tbl>
              <a:tblPr/>
              <a:tblGrid>
                <a:gridCol w="257427">
                  <a:extLst>
                    <a:ext uri="{9D8B030D-6E8A-4147-A177-3AD203B41FA5}">
                      <a16:colId xmlns:a16="http://schemas.microsoft.com/office/drawing/2014/main" val="1093133366"/>
                    </a:ext>
                  </a:extLst>
                </a:gridCol>
                <a:gridCol w="61400">
                  <a:extLst>
                    <a:ext uri="{9D8B030D-6E8A-4147-A177-3AD203B41FA5}">
                      <a16:colId xmlns:a16="http://schemas.microsoft.com/office/drawing/2014/main" val="2946747569"/>
                    </a:ext>
                  </a:extLst>
                </a:gridCol>
                <a:gridCol w="1065115">
                  <a:extLst>
                    <a:ext uri="{9D8B030D-6E8A-4147-A177-3AD203B41FA5}">
                      <a16:colId xmlns:a16="http://schemas.microsoft.com/office/drawing/2014/main" val="2379352262"/>
                    </a:ext>
                  </a:extLst>
                </a:gridCol>
                <a:gridCol w="296263">
                  <a:extLst>
                    <a:ext uri="{9D8B030D-6E8A-4147-A177-3AD203B41FA5}">
                      <a16:colId xmlns:a16="http://schemas.microsoft.com/office/drawing/2014/main" val="4186700043"/>
                    </a:ext>
                  </a:extLst>
                </a:gridCol>
                <a:gridCol w="777717">
                  <a:extLst>
                    <a:ext uri="{9D8B030D-6E8A-4147-A177-3AD203B41FA5}">
                      <a16:colId xmlns:a16="http://schemas.microsoft.com/office/drawing/2014/main" val="2131084765"/>
                    </a:ext>
                  </a:extLst>
                </a:gridCol>
                <a:gridCol w="777717">
                  <a:extLst>
                    <a:ext uri="{9D8B030D-6E8A-4147-A177-3AD203B41FA5}">
                      <a16:colId xmlns:a16="http://schemas.microsoft.com/office/drawing/2014/main" val="520129510"/>
                    </a:ext>
                  </a:extLst>
                </a:gridCol>
                <a:gridCol w="777717">
                  <a:extLst>
                    <a:ext uri="{9D8B030D-6E8A-4147-A177-3AD203B41FA5}">
                      <a16:colId xmlns:a16="http://schemas.microsoft.com/office/drawing/2014/main" val="3156738760"/>
                    </a:ext>
                  </a:extLst>
                </a:gridCol>
              </a:tblGrid>
              <a:tr h="109379">
                <a:tc gridSpan="4">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rPr>
                        <a:t>Balance Sheet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86062208"/>
                  </a:ext>
                </a:extLst>
              </a:tr>
              <a:tr h="109379">
                <a:tc gridSpan="3">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장부가액</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실사조정</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실사가치</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25696429"/>
                  </a:ext>
                </a:extLst>
              </a:tr>
              <a:tr h="109379">
                <a:tc gridSpan="4">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부채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31,581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3,989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35,569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53695021"/>
                  </a:ext>
                </a:extLst>
              </a:tr>
              <a:tr h="109379">
                <a:tc gridSpan="4">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유동부채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30,979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(28,200)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2,779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992446291"/>
                  </a:ext>
                </a:extLst>
              </a:tr>
              <a:tr h="109379">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매입채무</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매입채무</a:t>
                      </a:r>
                    </a:p>
                  </a:txBody>
                  <a:tcPr marL="0" marR="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10,872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(10,872)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628868884"/>
                  </a:ext>
                </a:extLst>
              </a:tr>
              <a:tr h="109379">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단기차입금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단기차입금</a:t>
                      </a:r>
                    </a:p>
                  </a:txBody>
                  <a:tcPr marL="0" marR="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6,135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(6,135)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9768132"/>
                  </a:ext>
                </a:extLst>
              </a:tr>
              <a:tr h="109379">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유동성장기차입금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유동성장기차입금</a:t>
                      </a:r>
                    </a:p>
                  </a:txBody>
                  <a:tcPr marL="0" marR="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1,450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47152998"/>
                  </a:ext>
                </a:extLst>
              </a:tr>
              <a:tr h="109379">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기타유동금융부채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기타유동금융부채</a:t>
                      </a:r>
                    </a:p>
                  </a:txBody>
                  <a:tcPr marL="0" marR="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7,859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(7,859)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05666246"/>
                  </a:ext>
                </a:extLst>
              </a:tr>
              <a:tr h="109379">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유동성리스부채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유동성리스부채</a:t>
                      </a:r>
                    </a:p>
                  </a:txBody>
                  <a:tcPr marL="0" marR="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2,779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2,779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11061449"/>
                  </a:ext>
                </a:extLst>
              </a:tr>
              <a:tr h="109379">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3">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기타유동부채</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기타유동부채</a:t>
                      </a:r>
                    </a:p>
                  </a:txBody>
                  <a:tcPr marL="0" marR="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02950393"/>
                  </a:ext>
                </a:extLst>
              </a:tr>
              <a:tr h="109379">
                <a:tc gridSpan="4">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비유동부채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602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286766426"/>
                  </a:ext>
                </a:extLst>
              </a:tr>
              <a:tr h="109379">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확정급여채무</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532929955"/>
                  </a:ext>
                </a:extLst>
              </a:tr>
              <a:tr h="109379">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장기리스부채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8903109"/>
                  </a:ext>
                </a:extLst>
              </a:tr>
              <a:tr h="109379">
                <a:tc gridSpan="4">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회생담보권</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7,898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7,898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997625433"/>
                  </a:ext>
                </a:extLst>
              </a:tr>
              <a:tr h="109379">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a:noFill/>
                    </a:lnB>
                  </a:tcPr>
                </a:tc>
                <a:tc hMerge="1">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대여금채권</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6,800 </a:t>
                      </a:r>
                    </a:p>
                  </a:txBody>
                  <a:tcPr marL="36000" marR="3600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6,800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2216599093"/>
                  </a:ext>
                </a:extLst>
              </a:tr>
              <a:tr h="109379">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a:noFill/>
                    </a:lnB>
                  </a:tcPr>
                </a:tc>
                <a:tc hMerge="1">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보증채권</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1,098 </a:t>
                      </a:r>
                    </a:p>
                  </a:txBody>
                  <a:tcPr marL="36000" marR="3600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1,098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48959911"/>
                  </a:ext>
                </a:extLst>
              </a:tr>
              <a:tr h="109379">
                <a:tc gridSpan="4">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회생채권</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19,499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19,499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151917715"/>
                  </a:ext>
                </a:extLst>
              </a:tr>
              <a:tr h="109379">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gridSpan="2">
                  <a:txBody>
                    <a:bodyPr/>
                    <a:lstStyle/>
                    <a:p>
                      <a:pPr algn="l" rtl="0"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담보채권부인회생채권시인</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070308480"/>
                  </a:ext>
                </a:extLst>
              </a:tr>
              <a:tr h="109379">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대여금채권</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38800006"/>
                  </a:ext>
                </a:extLst>
              </a:tr>
              <a:tr h="109379">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담보신탁보증채권</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8,000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8,000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88937232"/>
                  </a:ext>
                </a:extLst>
              </a:tr>
              <a:tr h="109379">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상거래채권</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7,340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7,340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59172823"/>
                  </a:ext>
                </a:extLst>
              </a:tr>
              <a:tr h="109379">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영업보증금반환채권</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1,628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1,628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05612420"/>
                  </a:ext>
                </a:extLst>
              </a:tr>
              <a:tr h="109379">
                <a:tc gridSpan="2">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latinLnBrk="1"/>
                      <a:endParaRPr lang="ko-KR" altLang="en-US"/>
                    </a:p>
                  </a:txBody>
                  <a:tcPr/>
                </a:tc>
                <a:tc gridSpan="2">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특수관계인채권</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123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30952675"/>
                  </a:ext>
                </a:extLst>
              </a:tr>
              <a:tr h="109379">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hMerge="1">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gridSpan="2">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추완신고</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시인예상채권</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1,298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50111050"/>
                  </a:ext>
                </a:extLst>
              </a:tr>
              <a:tr h="109379">
                <a:tc gridSpan="4">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공익채권</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4,127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4,127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859250685"/>
                  </a:ext>
                </a:extLst>
              </a:tr>
              <a:tr h="109379">
                <a:tc gridSpan="4">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조세등채권</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95845785"/>
                  </a:ext>
                </a:extLst>
              </a:tr>
              <a:tr h="109379">
                <a:tc gridSpan="4">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퇴직급여충당부채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164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32751572"/>
                  </a:ext>
                </a:extLst>
              </a:tr>
              <a:tr h="109379">
                <a:tc gridSpan="4">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연차충당부채</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285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65435845"/>
                  </a:ext>
                </a:extLst>
              </a:tr>
            </a:tbl>
          </a:graphicData>
        </a:graphic>
      </p:graphicFrame>
      <p:sp>
        <p:nvSpPr>
          <p:cNvPr id="13" name="TextBox 12">
            <a:extLst>
              <a:ext uri="{FF2B5EF4-FFF2-40B4-BE49-F238E27FC236}">
                <a16:creationId xmlns:a16="http://schemas.microsoft.com/office/drawing/2014/main" id="{8F8D02FD-0CAF-439F-B324-CC82196A8572}"/>
              </a:ext>
            </a:extLst>
          </p:cNvPr>
          <p:cNvSpPr txBox="1"/>
          <p:nvPr/>
        </p:nvSpPr>
        <p:spPr>
          <a:xfrm>
            <a:off x="601200" y="5392892"/>
            <a:ext cx="4010342" cy="751488"/>
          </a:xfrm>
          <a:prstGeom prst="rect">
            <a:avLst/>
          </a:prstGeom>
          <a:noFill/>
        </p:spPr>
        <p:txBody>
          <a:bodyPr wrap="square" lIns="0" tIns="0" rIns="0" bIns="0" rtlCol="0">
            <a:spAutoFit/>
          </a:bodyPr>
          <a:lstStyle/>
          <a:p>
            <a:pPr>
              <a:spcBef>
                <a:spcPts val="100"/>
              </a:spcBef>
            </a:pPr>
            <a:r>
              <a:rPr lang="en-US" altLang="ko-KR" sz="800" i="1">
                <a:latin typeface="Arial" panose="020B0604020202020204" pitchFamily="34" charset="0"/>
                <a:ea typeface="+mj-ea"/>
                <a:cs typeface="Arial" panose="020B0604020202020204" pitchFamily="34" charset="0"/>
              </a:rPr>
              <a:t>[Limitation]</a:t>
            </a:r>
          </a:p>
          <a:p>
            <a:pPr>
              <a:spcBef>
                <a:spcPts val="100"/>
              </a:spcBef>
            </a:pPr>
            <a:r>
              <a:rPr lang="ko-KR" altLang="en-US" sz="800" i="1">
                <a:latin typeface="Arial" panose="020B0604020202020204" pitchFamily="34" charset="0"/>
                <a:ea typeface="+mj-ea"/>
                <a:cs typeface="Arial" panose="020B0604020202020204" pitchFamily="34" charset="0"/>
              </a:rPr>
              <a:t>장부가액은 </a:t>
            </a:r>
            <a:r>
              <a:rPr lang="en-US" altLang="ko-KR" sz="800" i="1">
                <a:latin typeface="Arial" panose="020B0604020202020204" pitchFamily="34" charset="0"/>
                <a:ea typeface="+mj-ea"/>
                <a:cs typeface="Arial" panose="020B0604020202020204" pitchFamily="34" charset="0"/>
              </a:rPr>
              <a:t>2022</a:t>
            </a:r>
            <a:r>
              <a:rPr lang="ko-KR" altLang="en-US" sz="800" i="1">
                <a:latin typeface="Arial" panose="020B0604020202020204" pitchFamily="34" charset="0"/>
                <a:ea typeface="+mj-ea"/>
                <a:cs typeface="Arial" panose="020B0604020202020204" pitchFamily="34" charset="0"/>
              </a:rPr>
              <a:t>년은 </a:t>
            </a:r>
            <a:r>
              <a:rPr lang="en-US" altLang="ko-KR" sz="800" i="1">
                <a:latin typeface="Arial" panose="020B0604020202020204" pitchFamily="34" charset="0"/>
                <a:ea typeface="+mj-ea"/>
                <a:cs typeface="Arial" panose="020B0604020202020204" pitchFamily="34" charset="0"/>
              </a:rPr>
              <a:t>4</a:t>
            </a:r>
            <a:r>
              <a:rPr lang="ko-KR" altLang="en-US" sz="800" i="1">
                <a:latin typeface="Arial" panose="020B0604020202020204" pitchFamily="34" charset="0"/>
                <a:ea typeface="+mj-ea"/>
                <a:cs typeface="Arial" panose="020B0604020202020204" pitchFamily="34" charset="0"/>
              </a:rPr>
              <a:t>월말 재무제표 금액을 토대로 작성하였으며 해당 계정에 대한 내용은 </a:t>
            </a:r>
            <a:r>
              <a:rPr lang="en-US" altLang="ko-KR" sz="800" i="1">
                <a:latin typeface="Arial" panose="020B0604020202020204" pitchFamily="34" charset="0"/>
                <a:ea typeface="+mj-ea"/>
                <a:cs typeface="Arial" panose="020B0604020202020204" pitchFamily="34" charset="0"/>
              </a:rPr>
              <a:t>2022</a:t>
            </a:r>
            <a:r>
              <a:rPr lang="ko-KR" altLang="en-US" sz="800" i="1">
                <a:latin typeface="Arial" panose="020B0604020202020204" pitchFamily="34" charset="0"/>
                <a:ea typeface="+mj-ea"/>
                <a:cs typeface="Arial" panose="020B0604020202020204" pitchFamily="34" charset="0"/>
              </a:rPr>
              <a:t>년 </a:t>
            </a:r>
            <a:r>
              <a:rPr lang="en-US" altLang="ko-KR" sz="800" i="1">
                <a:latin typeface="Arial" panose="020B0604020202020204" pitchFamily="34" charset="0"/>
                <a:ea typeface="+mj-ea"/>
                <a:cs typeface="Arial" panose="020B0604020202020204" pitchFamily="34" charset="0"/>
              </a:rPr>
              <a:t>7</a:t>
            </a:r>
            <a:r>
              <a:rPr lang="ko-KR" altLang="en-US" sz="800" i="1">
                <a:latin typeface="Arial" panose="020B0604020202020204" pitchFamily="34" charset="0"/>
                <a:ea typeface="+mj-ea"/>
                <a:cs typeface="Arial" panose="020B0604020202020204" pitchFamily="34" charset="0"/>
              </a:rPr>
              <a:t>월 </a:t>
            </a:r>
            <a:r>
              <a:rPr lang="en-US" altLang="ko-KR" sz="800" i="1">
                <a:latin typeface="Arial" panose="020B0604020202020204" pitchFamily="34" charset="0"/>
                <a:ea typeface="+mj-ea"/>
                <a:cs typeface="Arial" panose="020B0604020202020204" pitchFamily="34" charset="0"/>
              </a:rPr>
              <a:t>11</a:t>
            </a:r>
            <a:r>
              <a:rPr lang="ko-KR" altLang="en-US" sz="800" i="1">
                <a:latin typeface="Arial" panose="020B0604020202020204" pitchFamily="34" charset="0"/>
                <a:ea typeface="+mj-ea"/>
                <a:cs typeface="Arial" panose="020B0604020202020204" pitchFamily="34" charset="0"/>
              </a:rPr>
              <a:t>일 기준 시부인표 및 조사보고서 내용을 토대로 작성하였음</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구체적인 내역을 확인하기 위해서는 계정명세서</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원장 및 인터뷰가 필요하나</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회사는 보안상 이유로 제공 불가의사를 표명하여 제한된 자료를 토대로 증감분석 및 실사조정 수행함</a:t>
            </a:r>
            <a:endParaRPr lang="en-US" altLang="ko-KR" sz="800" i="1">
              <a:latin typeface="Arial" panose="020B0604020202020204" pitchFamily="34" charset="0"/>
              <a:ea typeface="+mj-ea"/>
              <a:cs typeface="Arial" panose="020B0604020202020204" pitchFamily="34" charset="0"/>
            </a:endParaRPr>
          </a:p>
        </p:txBody>
      </p:sp>
      <p:sp>
        <p:nvSpPr>
          <p:cNvPr id="22" name="직사각형 119">
            <a:extLst>
              <a:ext uri="{FF2B5EF4-FFF2-40B4-BE49-F238E27FC236}">
                <a16:creationId xmlns:a16="http://schemas.microsoft.com/office/drawing/2014/main" id="{A61BC5CC-6D1B-4799-B964-D93731DFEC70}"/>
              </a:ext>
            </a:extLst>
          </p:cNvPr>
          <p:cNvSpPr/>
          <p:nvPr/>
        </p:nvSpPr>
        <p:spPr bwMode="auto">
          <a:xfrm>
            <a:off x="2353334" y="132891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 </a:t>
            </a:r>
            <a:r>
              <a:rPr lang="ko-KR" altLang="en-US" sz="800">
                <a:solidFill>
                  <a:prstClr val="black"/>
                </a:solidFill>
                <a:latin typeface="Arial" panose="020B0604020202020204" pitchFamily="34" charset="0"/>
                <a:ea typeface="+mj-ea"/>
                <a:cs typeface="Arial" panose="020B0604020202020204" pitchFamily="34" charset="0"/>
              </a:rPr>
              <a:t>조사보고서</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23" name="TextBox 22">
            <a:extLst>
              <a:ext uri="{FF2B5EF4-FFF2-40B4-BE49-F238E27FC236}">
                <a16:creationId xmlns:a16="http://schemas.microsoft.com/office/drawing/2014/main" id="{23002F94-930A-465A-B88C-F55585BCCA1E}"/>
              </a:ext>
            </a:extLst>
          </p:cNvPr>
          <p:cNvSpPr txBox="1"/>
          <p:nvPr/>
        </p:nvSpPr>
        <p:spPr>
          <a:xfrm>
            <a:off x="4815841" y="1412204"/>
            <a:ext cx="4156708" cy="4720147"/>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b="1" u="sng" dirty="0">
                <a:latin typeface="Arial" panose="020B0604020202020204" pitchFamily="34" charset="0"/>
                <a:cs typeface="Arial" panose="020B0604020202020204" pitchFamily="34" charset="0"/>
              </a:rPr>
              <a:t>회생채무</a:t>
            </a:r>
            <a:r>
              <a:rPr lang="en-US" altLang="ko-KR" sz="900" b="1" u="sng" dirty="0">
                <a:latin typeface="Arial" panose="020B0604020202020204" pitchFamily="34" charset="0"/>
                <a:cs typeface="Arial" panose="020B0604020202020204" pitchFamily="34" charset="0"/>
              </a:rPr>
              <a:t>(</a:t>
            </a:r>
            <a:r>
              <a:rPr lang="ko-KR" altLang="en-US" sz="900" b="1" u="sng" dirty="0">
                <a:latin typeface="Arial" panose="020B0604020202020204" pitchFamily="34" charset="0"/>
                <a:cs typeface="Arial" panose="020B0604020202020204" pitchFamily="34" charset="0"/>
              </a:rPr>
              <a:t>계속</a:t>
            </a:r>
            <a:r>
              <a:rPr lang="en-US" altLang="ko-KR" sz="900" b="1" u="sng" dirty="0">
                <a:latin typeface="Arial" panose="020B0604020202020204" pitchFamily="34" charset="0"/>
                <a:cs typeface="Arial" panose="020B0604020202020204" pitchFamily="34" charset="0"/>
              </a:rPr>
              <a:t>)</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dirty="0" err="1">
                <a:latin typeface="Arial" panose="020B0604020202020204" pitchFamily="34" charset="0"/>
                <a:cs typeface="Arial" panose="020B0604020202020204" pitchFamily="34" charset="0"/>
              </a:rPr>
              <a:t>조세등채권은</a:t>
            </a:r>
            <a:r>
              <a:rPr lang="ko-KR" altLang="en-US" sz="900" dirty="0">
                <a:latin typeface="Arial" panose="020B0604020202020204" pitchFamily="34" charset="0"/>
                <a:cs typeface="Arial" panose="020B0604020202020204" pitchFamily="34" charset="0"/>
              </a:rPr>
              <a:t> 국민건강보험공단 및 마포세무서에 납부의무가 있는 채권금액임</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1200"/>
              </a:spcBef>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퇴직급여충당부채는 조사보고서를 준용하여 다음과 같이 산정됨</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연차충당부채는 연차휴가 미사용 근로자에게 지급할 연차보상의 충당부채로 조사보고서 상 실사가치를 준용함</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spcBef>
                <a:spcPts val="600"/>
              </a:spcBef>
              <a:buClr>
                <a:srgbClr val="00338D"/>
              </a:buClr>
              <a:buFont typeface="Arial" panose="020B0604020202020204" pitchFamily="34" charset="0"/>
              <a:buChar char="•"/>
              <a:tabLst>
                <a:tab pos="180975" algn="l"/>
              </a:tabLst>
              <a:defRPr/>
            </a:pPr>
            <a:r>
              <a:rPr lang="ko-KR" altLang="en-US" sz="900" b="1" u="sng" dirty="0">
                <a:latin typeface="Arial" panose="020B0604020202020204" pitchFamily="34" charset="0"/>
                <a:cs typeface="Arial" panose="020B0604020202020204" pitchFamily="34" charset="0"/>
              </a:rPr>
              <a:t>미확정채권</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미발생구상채권은 현실화가능성이 희박한 우발채무로 실사가치 산정 시 부채로 인식하지 아니함</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b="1" u="sng"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b="1" u="sng" dirty="0">
                <a:latin typeface="Arial" panose="020B0604020202020204" pitchFamily="34" charset="0"/>
                <a:cs typeface="Arial" panose="020B0604020202020204" pitchFamily="34" charset="0"/>
              </a:rPr>
              <a:t>조사확정재판 현황</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8</a:t>
            </a:r>
            <a:r>
              <a:rPr lang="ko-KR" altLang="en-US" sz="900" dirty="0">
                <a:latin typeface="Arial" panose="020B0604020202020204" pitchFamily="34" charset="0"/>
                <a:cs typeface="Arial" panose="020B0604020202020204" pitchFamily="34" charset="0"/>
              </a:rPr>
              <a:t>월 </a:t>
            </a:r>
            <a:r>
              <a:rPr lang="en-US" altLang="ko-KR" sz="900" dirty="0">
                <a:latin typeface="Arial" panose="020B0604020202020204" pitchFamily="34" charset="0"/>
                <a:cs typeface="Arial" panose="020B0604020202020204" pitchFamily="34" charset="0"/>
              </a:rPr>
              <a:t>9</a:t>
            </a:r>
            <a:r>
              <a:rPr lang="ko-KR" altLang="en-US" sz="900" dirty="0">
                <a:latin typeface="Arial" panose="020B0604020202020204" pitchFamily="34" charset="0"/>
                <a:cs typeface="Arial" panose="020B0604020202020204" pitchFamily="34" charset="0"/>
              </a:rPr>
              <a:t>일 기준 회사의 조사확정재판 신청 및 재판 진행 현황은 다음과 같음</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b="1" u="sng" dirty="0">
              <a:latin typeface="Arial" panose="020B0604020202020204" pitchFamily="34" charset="0"/>
              <a:cs typeface="Arial" panose="020B0604020202020204" pitchFamily="34" charset="0"/>
            </a:endParaRPr>
          </a:p>
        </p:txBody>
      </p:sp>
      <p:graphicFrame>
        <p:nvGraphicFramePr>
          <p:cNvPr id="24" name="표 23">
            <a:extLst>
              <a:ext uri="{FF2B5EF4-FFF2-40B4-BE49-F238E27FC236}">
                <a16:creationId xmlns:a16="http://schemas.microsoft.com/office/drawing/2014/main" id="{8B4CB6D8-5111-4E1D-BDEB-51F3005C97C2}"/>
              </a:ext>
            </a:extLst>
          </p:cNvPr>
          <p:cNvGraphicFramePr>
            <a:graphicFrameLocks noGrp="1"/>
          </p:cNvGraphicFramePr>
          <p:nvPr>
            <p:extLst>
              <p:ext uri="{D42A27DB-BD31-4B8C-83A1-F6EECF244321}">
                <p14:modId xmlns:p14="http://schemas.microsoft.com/office/powerpoint/2010/main" val="674106956"/>
              </p:ext>
            </p:extLst>
          </p:nvPr>
        </p:nvGraphicFramePr>
        <p:xfrm>
          <a:off x="5115199" y="4683048"/>
          <a:ext cx="3978000" cy="304800"/>
        </p:xfrm>
        <a:graphic>
          <a:graphicData uri="http://schemas.openxmlformats.org/drawingml/2006/table">
            <a:tbl>
              <a:tblPr/>
              <a:tblGrid>
                <a:gridCol w="671177">
                  <a:extLst>
                    <a:ext uri="{9D8B030D-6E8A-4147-A177-3AD203B41FA5}">
                      <a16:colId xmlns:a16="http://schemas.microsoft.com/office/drawing/2014/main" val="2285527893"/>
                    </a:ext>
                  </a:extLst>
                </a:gridCol>
                <a:gridCol w="936043">
                  <a:extLst>
                    <a:ext uri="{9D8B030D-6E8A-4147-A177-3AD203B41FA5}">
                      <a16:colId xmlns:a16="http://schemas.microsoft.com/office/drawing/2014/main" val="1909897775"/>
                    </a:ext>
                  </a:extLst>
                </a:gridCol>
                <a:gridCol w="1457499">
                  <a:extLst>
                    <a:ext uri="{9D8B030D-6E8A-4147-A177-3AD203B41FA5}">
                      <a16:colId xmlns:a16="http://schemas.microsoft.com/office/drawing/2014/main" val="1109551920"/>
                    </a:ext>
                  </a:extLst>
                </a:gridCol>
                <a:gridCol w="913281">
                  <a:extLst>
                    <a:ext uri="{9D8B030D-6E8A-4147-A177-3AD203B41FA5}">
                      <a16:colId xmlns:a16="http://schemas.microsoft.com/office/drawing/2014/main" val="3365794372"/>
                    </a:ext>
                  </a:extLst>
                </a:gridCol>
              </a:tblGrid>
              <a:tr h="152400">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채권자</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내용</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금액</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58157721"/>
                  </a:ext>
                </a:extLst>
              </a:tr>
              <a:tr h="15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회생채권</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서울보증보험</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이행지급</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이행계약 등</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399,353,000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86221493"/>
                  </a:ext>
                </a:extLst>
              </a:tr>
            </a:tbl>
          </a:graphicData>
        </a:graphic>
      </p:graphicFrame>
      <p:graphicFrame>
        <p:nvGraphicFramePr>
          <p:cNvPr id="25" name="표 24">
            <a:extLst>
              <a:ext uri="{FF2B5EF4-FFF2-40B4-BE49-F238E27FC236}">
                <a16:creationId xmlns:a16="http://schemas.microsoft.com/office/drawing/2014/main" id="{61AA9946-EAD5-44F7-B79A-73760ED887D5}"/>
              </a:ext>
            </a:extLst>
          </p:cNvPr>
          <p:cNvGraphicFramePr>
            <a:graphicFrameLocks noGrp="1"/>
          </p:cNvGraphicFramePr>
          <p:nvPr>
            <p:extLst>
              <p:ext uri="{D42A27DB-BD31-4B8C-83A1-F6EECF244321}">
                <p14:modId xmlns:p14="http://schemas.microsoft.com/office/powerpoint/2010/main" val="2137901557"/>
              </p:ext>
            </p:extLst>
          </p:nvPr>
        </p:nvGraphicFramePr>
        <p:xfrm>
          <a:off x="5115199" y="5655450"/>
          <a:ext cx="3978001" cy="435876"/>
        </p:xfrm>
        <a:graphic>
          <a:graphicData uri="http://schemas.openxmlformats.org/drawingml/2006/table">
            <a:tbl>
              <a:tblPr/>
              <a:tblGrid>
                <a:gridCol w="906094">
                  <a:extLst>
                    <a:ext uri="{9D8B030D-6E8A-4147-A177-3AD203B41FA5}">
                      <a16:colId xmlns:a16="http://schemas.microsoft.com/office/drawing/2014/main" val="2242871815"/>
                    </a:ext>
                  </a:extLst>
                </a:gridCol>
                <a:gridCol w="431781">
                  <a:extLst>
                    <a:ext uri="{9D8B030D-6E8A-4147-A177-3AD203B41FA5}">
                      <a16:colId xmlns:a16="http://schemas.microsoft.com/office/drawing/2014/main" val="1925120502"/>
                    </a:ext>
                  </a:extLst>
                </a:gridCol>
                <a:gridCol w="880042">
                  <a:extLst>
                    <a:ext uri="{9D8B030D-6E8A-4147-A177-3AD203B41FA5}">
                      <a16:colId xmlns:a16="http://schemas.microsoft.com/office/drawing/2014/main" val="1101954919"/>
                    </a:ext>
                  </a:extLst>
                </a:gridCol>
                <a:gridCol w="880042">
                  <a:extLst>
                    <a:ext uri="{9D8B030D-6E8A-4147-A177-3AD203B41FA5}">
                      <a16:colId xmlns:a16="http://schemas.microsoft.com/office/drawing/2014/main" val="41435760"/>
                    </a:ext>
                  </a:extLst>
                </a:gridCol>
                <a:gridCol w="880042">
                  <a:extLst>
                    <a:ext uri="{9D8B030D-6E8A-4147-A177-3AD203B41FA5}">
                      <a16:colId xmlns:a16="http://schemas.microsoft.com/office/drawing/2014/main" val="2603652609"/>
                    </a:ext>
                  </a:extLst>
                </a:gridCol>
              </a:tblGrid>
              <a:tr h="145292">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사건번호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신청인</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err="1">
                          <a:solidFill>
                            <a:srgbClr val="FFFFFF"/>
                          </a:solidFill>
                          <a:effectLst/>
                          <a:latin typeface="맑은 고딕" panose="020B0503020000020004" pitchFamily="50" charset="-127"/>
                          <a:ea typeface="맑은 고딕" panose="020B0503020000020004" pitchFamily="50" charset="-127"/>
                        </a:rPr>
                        <a:t>신고액</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endParaRPr lang="ko-KR" altLang="en-US" sz="800" b="1" i="0" u="none" strike="noStrike">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err="1">
                          <a:solidFill>
                            <a:srgbClr val="FFFFFF"/>
                          </a:solidFill>
                          <a:effectLst/>
                          <a:latin typeface="맑은 고딕" panose="020B0503020000020004" pitchFamily="50" charset="-127"/>
                          <a:ea typeface="맑은 고딕" panose="020B0503020000020004" pitchFamily="50" charset="-127"/>
                        </a:rPr>
                        <a:t>시인액</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endParaRPr lang="ko-KR" altLang="en-US" sz="800" b="1" i="0" u="none" strike="noStrike">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err="1">
                          <a:solidFill>
                            <a:srgbClr val="FFFFFF"/>
                          </a:solidFill>
                          <a:effectLst/>
                          <a:latin typeface="맑은 고딕" panose="020B0503020000020004" pitchFamily="50" charset="-127"/>
                          <a:ea typeface="맑은 고딕" panose="020B0503020000020004" pitchFamily="50" charset="-127"/>
                        </a:rPr>
                        <a:t>부인액</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endParaRPr lang="ko-KR" altLang="en-US" sz="800" b="1" i="0" u="none" strike="noStrike">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461043585"/>
                  </a:ext>
                </a:extLst>
              </a:tr>
              <a:tr h="145292">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2022</a:t>
                      </a: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회확</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100167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양지성</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11,260,182,846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11,260,182,846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46005455"/>
                  </a:ext>
                </a:extLst>
              </a:tr>
              <a:tr h="145292">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2022</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회확</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266</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문준집</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3,507,820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3,507,820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48215134"/>
                  </a:ext>
                </a:extLst>
              </a:tr>
            </a:tbl>
          </a:graphicData>
        </a:graphic>
      </p:graphicFrame>
      <p:graphicFrame>
        <p:nvGraphicFramePr>
          <p:cNvPr id="4" name="표 3">
            <a:extLst>
              <a:ext uri="{FF2B5EF4-FFF2-40B4-BE49-F238E27FC236}">
                <a16:creationId xmlns:a16="http://schemas.microsoft.com/office/drawing/2014/main" id="{AC129605-278D-496D-AC4F-3CE08798E22E}"/>
              </a:ext>
            </a:extLst>
          </p:cNvPr>
          <p:cNvGraphicFramePr>
            <a:graphicFrameLocks noGrp="1"/>
          </p:cNvGraphicFramePr>
          <p:nvPr>
            <p:extLst>
              <p:ext uri="{D42A27DB-BD31-4B8C-83A1-F6EECF244321}">
                <p14:modId xmlns:p14="http://schemas.microsoft.com/office/powerpoint/2010/main" val="712281611"/>
              </p:ext>
            </p:extLst>
          </p:nvPr>
        </p:nvGraphicFramePr>
        <p:xfrm>
          <a:off x="5115198" y="2956230"/>
          <a:ext cx="3978000" cy="731520"/>
        </p:xfrm>
        <a:graphic>
          <a:graphicData uri="http://schemas.openxmlformats.org/drawingml/2006/table">
            <a:tbl>
              <a:tblPr/>
              <a:tblGrid>
                <a:gridCol w="1326000">
                  <a:extLst>
                    <a:ext uri="{9D8B030D-6E8A-4147-A177-3AD203B41FA5}">
                      <a16:colId xmlns:a16="http://schemas.microsoft.com/office/drawing/2014/main" val="3078147563"/>
                    </a:ext>
                  </a:extLst>
                </a:gridCol>
                <a:gridCol w="1326000">
                  <a:extLst>
                    <a:ext uri="{9D8B030D-6E8A-4147-A177-3AD203B41FA5}">
                      <a16:colId xmlns:a16="http://schemas.microsoft.com/office/drawing/2014/main" val="3770080919"/>
                    </a:ext>
                  </a:extLst>
                </a:gridCol>
                <a:gridCol w="1326000">
                  <a:extLst>
                    <a:ext uri="{9D8B030D-6E8A-4147-A177-3AD203B41FA5}">
                      <a16:colId xmlns:a16="http://schemas.microsoft.com/office/drawing/2014/main" val="3751980698"/>
                    </a:ext>
                  </a:extLst>
                </a:gridCol>
              </a:tblGrid>
              <a:tr h="48775">
                <a:tc>
                  <a:txBody>
                    <a:bodyPr/>
                    <a:lstStyle/>
                    <a:p>
                      <a:pPr algn="l" rtl="0"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내용</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금액</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272922267"/>
                  </a:ext>
                </a:extLst>
              </a:tr>
              <a:tr h="48775">
                <a:tc>
                  <a:txBody>
                    <a:bodyPr/>
                    <a:lstStyle/>
                    <a:p>
                      <a:pPr algn="l"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퇴직급여추계액</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DB</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형 가입자</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3,056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81670672"/>
                  </a:ext>
                </a:extLst>
              </a:tr>
              <a:tr h="48775">
                <a:tc>
                  <a:txBody>
                    <a:bodyPr/>
                    <a:lstStyle/>
                    <a:p>
                      <a:pPr algn="l"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퇴직급여추계액</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DC</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형 가입자</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85419985"/>
                  </a:ext>
                </a:extLst>
              </a:tr>
              <a:tr h="48775">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퇴직연금전환금</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(2,983)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03839031"/>
                  </a:ext>
                </a:extLst>
              </a:tr>
              <a:tr h="48775">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퇴직연금운용자산</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농협은행</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47442411"/>
                  </a:ext>
                </a:extLst>
              </a:tr>
              <a:tr h="48775">
                <a:tc gridSpan="2">
                  <a:txBody>
                    <a:bodyPr/>
                    <a:lstStyle/>
                    <a:p>
                      <a:pPr algn="ctr"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퇴직급여충당부채 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38305450"/>
                  </a:ext>
                </a:extLst>
              </a:tr>
            </a:tbl>
          </a:graphicData>
        </a:graphic>
      </p:graphicFrame>
      <p:graphicFrame>
        <p:nvGraphicFramePr>
          <p:cNvPr id="5" name="표 4">
            <a:extLst>
              <a:ext uri="{FF2B5EF4-FFF2-40B4-BE49-F238E27FC236}">
                <a16:creationId xmlns:a16="http://schemas.microsoft.com/office/drawing/2014/main" id="{7CDB5EFE-6BEF-4A03-A017-C8166C3DC2F8}"/>
              </a:ext>
            </a:extLst>
          </p:cNvPr>
          <p:cNvGraphicFramePr>
            <a:graphicFrameLocks noGrp="1"/>
          </p:cNvGraphicFramePr>
          <p:nvPr>
            <p:extLst>
              <p:ext uri="{D42A27DB-BD31-4B8C-83A1-F6EECF244321}">
                <p14:modId xmlns:p14="http://schemas.microsoft.com/office/powerpoint/2010/main" val="1309799342"/>
              </p:ext>
            </p:extLst>
          </p:nvPr>
        </p:nvGraphicFramePr>
        <p:xfrm>
          <a:off x="5115199" y="2062723"/>
          <a:ext cx="3977999" cy="487680"/>
        </p:xfrm>
        <a:graphic>
          <a:graphicData uri="http://schemas.openxmlformats.org/drawingml/2006/table">
            <a:tbl>
              <a:tblPr/>
              <a:tblGrid>
                <a:gridCol w="734122">
                  <a:extLst>
                    <a:ext uri="{9D8B030D-6E8A-4147-A177-3AD203B41FA5}">
                      <a16:colId xmlns:a16="http://schemas.microsoft.com/office/drawing/2014/main" val="4283982332"/>
                    </a:ext>
                  </a:extLst>
                </a:gridCol>
                <a:gridCol w="915514">
                  <a:extLst>
                    <a:ext uri="{9D8B030D-6E8A-4147-A177-3AD203B41FA5}">
                      <a16:colId xmlns:a16="http://schemas.microsoft.com/office/drawing/2014/main" val="75878954"/>
                    </a:ext>
                  </a:extLst>
                </a:gridCol>
                <a:gridCol w="776121">
                  <a:extLst>
                    <a:ext uri="{9D8B030D-6E8A-4147-A177-3AD203B41FA5}">
                      <a16:colId xmlns:a16="http://schemas.microsoft.com/office/drawing/2014/main" val="3117730212"/>
                    </a:ext>
                  </a:extLst>
                </a:gridCol>
                <a:gridCol w="776121">
                  <a:extLst>
                    <a:ext uri="{9D8B030D-6E8A-4147-A177-3AD203B41FA5}">
                      <a16:colId xmlns:a16="http://schemas.microsoft.com/office/drawing/2014/main" val="2309545682"/>
                    </a:ext>
                  </a:extLst>
                </a:gridCol>
                <a:gridCol w="776121">
                  <a:extLst>
                    <a:ext uri="{9D8B030D-6E8A-4147-A177-3AD203B41FA5}">
                      <a16:colId xmlns:a16="http://schemas.microsoft.com/office/drawing/2014/main" val="3064463490"/>
                    </a:ext>
                  </a:extLst>
                </a:gridCol>
              </a:tblGrid>
              <a:tr h="94403">
                <a:tc>
                  <a:txBody>
                    <a:bodyPr/>
                    <a:lstStyle/>
                    <a:p>
                      <a:pPr algn="l" rtl="0"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채권자</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본세</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원금</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가산금</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연체금</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채권액</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637569288"/>
                  </a:ext>
                </a:extLst>
              </a:tr>
              <a:tr h="9440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조세등채권</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국민건강보험공단</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07767178"/>
                  </a:ext>
                </a:extLst>
              </a:tr>
              <a:tr h="94403">
                <a:tc>
                  <a:txBody>
                    <a:bodyPr/>
                    <a:lstStyle/>
                    <a:p>
                      <a:pPr algn="l"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조세등채권</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마포세무서</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64441463"/>
                  </a:ext>
                </a:extLst>
              </a:tr>
              <a:tr h="94403">
                <a:tc gridSpan="2">
                  <a:txBody>
                    <a:bodyPr/>
                    <a:lstStyle/>
                    <a:p>
                      <a:pPr algn="ctr" fontAlgn="ctr"/>
                      <a:r>
                        <a:rPr lang="ko-KR" altLang="en-US" sz="800" b="1" i="0" u="none" strike="noStrike" err="1">
                          <a:solidFill>
                            <a:srgbClr val="000000"/>
                          </a:solidFill>
                          <a:effectLst/>
                          <a:latin typeface="맑은 고딕" panose="020B0503020000020004" pitchFamily="50" charset="-127"/>
                          <a:ea typeface="맑은 고딕" panose="020B0503020000020004" pitchFamily="50" charset="-127"/>
                        </a:rPr>
                        <a:t>조세등채권</a:t>
                      </a: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514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518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61001517"/>
                  </a:ext>
                </a:extLst>
              </a:tr>
            </a:tbl>
          </a:graphicData>
        </a:graphic>
      </p:graphicFrame>
      <p:sp>
        <p:nvSpPr>
          <p:cNvPr id="26" name="직사각형 119">
            <a:extLst>
              <a:ext uri="{FF2B5EF4-FFF2-40B4-BE49-F238E27FC236}">
                <a16:creationId xmlns:a16="http://schemas.microsoft.com/office/drawing/2014/main" id="{FCD20173-3C13-43C6-B43D-6DBCBA7B23F7}"/>
              </a:ext>
            </a:extLst>
          </p:cNvPr>
          <p:cNvSpPr/>
          <p:nvPr/>
        </p:nvSpPr>
        <p:spPr bwMode="auto">
          <a:xfrm>
            <a:off x="6867333" y="1858512"/>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시부인표</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27" name="직사각형 119">
            <a:extLst>
              <a:ext uri="{FF2B5EF4-FFF2-40B4-BE49-F238E27FC236}">
                <a16:creationId xmlns:a16="http://schemas.microsoft.com/office/drawing/2014/main" id="{C97C4A7D-2B62-4ECD-9959-96947BB44A68}"/>
              </a:ext>
            </a:extLst>
          </p:cNvPr>
          <p:cNvSpPr/>
          <p:nvPr/>
        </p:nvSpPr>
        <p:spPr bwMode="auto">
          <a:xfrm>
            <a:off x="6867333" y="2757327"/>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조사보고서</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28" name="직사각형 119">
            <a:extLst>
              <a:ext uri="{FF2B5EF4-FFF2-40B4-BE49-F238E27FC236}">
                <a16:creationId xmlns:a16="http://schemas.microsoft.com/office/drawing/2014/main" id="{7942DF35-D3F5-49ED-9ABB-A8F234470B81}"/>
              </a:ext>
            </a:extLst>
          </p:cNvPr>
          <p:cNvSpPr/>
          <p:nvPr/>
        </p:nvSpPr>
        <p:spPr bwMode="auto">
          <a:xfrm>
            <a:off x="6867333" y="4502097"/>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조사보고서</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29" name="직사각형 119">
            <a:extLst>
              <a:ext uri="{FF2B5EF4-FFF2-40B4-BE49-F238E27FC236}">
                <a16:creationId xmlns:a16="http://schemas.microsoft.com/office/drawing/2014/main" id="{E89484D7-B85D-431B-A0B4-9C2D8225D232}"/>
              </a:ext>
            </a:extLst>
          </p:cNvPr>
          <p:cNvSpPr/>
          <p:nvPr/>
        </p:nvSpPr>
        <p:spPr bwMode="auto">
          <a:xfrm>
            <a:off x="6867333" y="5465032"/>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서울중앙지방법원</a:t>
            </a:r>
            <a:r>
              <a:rPr lang="en-US" altLang="ko-KR" sz="80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2620490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nchor="t"/>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Adjusted Liabilities (3/3)</a:t>
            </a:r>
            <a:endParaRPr lang="en-US" altLang="ko-KR" sz="450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부채 실사가치는 </a:t>
            </a:r>
            <a:r>
              <a:rPr lang="en-US" altLang="ko-KR" sz="1000" b="1">
                <a:solidFill>
                  <a:srgbClr val="002997"/>
                </a:solidFill>
                <a:latin typeface="Arial" panose="020B0604020202020204" pitchFamily="34" charset="0"/>
                <a:ea typeface="+mj-ea"/>
                <a:cs typeface="Arial" panose="020B0604020202020204" pitchFamily="34" charset="0"/>
              </a:rPr>
              <a:t>356</a:t>
            </a:r>
            <a:r>
              <a:rPr lang="ko-KR" altLang="en-US" sz="1000" b="1">
                <a:solidFill>
                  <a:srgbClr val="002997"/>
                </a:solidFill>
                <a:latin typeface="Arial" panose="020B0604020202020204" pitchFamily="34" charset="0"/>
                <a:ea typeface="+mj-ea"/>
                <a:cs typeface="Arial" panose="020B0604020202020204" pitchFamily="34" charset="0"/>
              </a:rPr>
              <a:t>억원으로 장부상 부채금액 </a:t>
            </a:r>
            <a:r>
              <a:rPr lang="en-US" altLang="ko-KR" sz="1000" b="1">
                <a:solidFill>
                  <a:srgbClr val="002997"/>
                </a:solidFill>
                <a:latin typeface="Arial" panose="020B0604020202020204" pitchFamily="34" charset="0"/>
                <a:ea typeface="+mj-ea"/>
                <a:cs typeface="Arial" panose="020B0604020202020204" pitchFamily="34" charset="0"/>
              </a:rPr>
              <a:t>316</a:t>
            </a:r>
            <a:r>
              <a:rPr lang="ko-KR" altLang="en-US" sz="1000" b="1">
                <a:solidFill>
                  <a:srgbClr val="002997"/>
                </a:solidFill>
                <a:latin typeface="Arial" panose="020B0604020202020204" pitchFamily="34" charset="0"/>
                <a:ea typeface="+mj-ea"/>
                <a:cs typeface="Arial" panose="020B0604020202020204" pitchFamily="34" charset="0"/>
              </a:rPr>
              <a:t>억원과 </a:t>
            </a:r>
            <a:r>
              <a:rPr lang="en-US" altLang="ko-KR" sz="1000" b="1">
                <a:solidFill>
                  <a:srgbClr val="002997"/>
                </a:solidFill>
                <a:latin typeface="Arial" panose="020B0604020202020204" pitchFamily="34" charset="0"/>
                <a:ea typeface="+mj-ea"/>
                <a:cs typeface="Arial" panose="020B0604020202020204" pitchFamily="34" charset="0"/>
              </a:rPr>
              <a:t>40</a:t>
            </a:r>
            <a:r>
              <a:rPr lang="ko-KR" altLang="en-US" sz="1000" b="1">
                <a:solidFill>
                  <a:srgbClr val="002997"/>
                </a:solidFill>
                <a:latin typeface="Arial" panose="020B0604020202020204" pitchFamily="34" charset="0"/>
                <a:ea typeface="+mj-ea"/>
                <a:cs typeface="Arial" panose="020B0604020202020204" pitchFamily="34" charset="0"/>
              </a:rPr>
              <a:t>억원의 차이가 발생하며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조정사항은 다음과 같음</a:t>
            </a:r>
            <a:endParaRPr lang="en-US" altLang="ko-KR" sz="1000" b="1">
              <a:solidFill>
                <a:srgbClr val="002997"/>
              </a:solidFill>
              <a:latin typeface="Arial" panose="020B0604020202020204" pitchFamily="34" charset="0"/>
              <a:ea typeface="+mj-ea"/>
              <a:cs typeface="Arial" panose="020B0604020202020204" pitchFamily="34" charset="0"/>
            </a:endParaRPr>
          </a:p>
        </p:txBody>
      </p:sp>
      <p:sp>
        <p:nvSpPr>
          <p:cNvPr id="20" name="TextBox 19">
            <a:extLst>
              <a:ext uri="{FF2B5EF4-FFF2-40B4-BE49-F238E27FC236}">
                <a16:creationId xmlns:a16="http://schemas.microsoft.com/office/drawing/2014/main" id="{CA463D3C-FB0F-4CD2-9C63-45F4B3159FFC}"/>
              </a:ext>
            </a:extLst>
          </p:cNvPr>
          <p:cNvSpPr txBox="1"/>
          <p:nvPr/>
        </p:nvSpPr>
        <p:spPr>
          <a:xfrm>
            <a:off x="4815841" y="3340223"/>
            <a:ext cx="4156708" cy="2703351"/>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dirty="0">
                <a:latin typeface="Arial" panose="020B0604020202020204" pitchFamily="34" charset="0"/>
                <a:cs typeface="Arial" panose="020B0604020202020204" pitchFamily="34" charset="0"/>
              </a:rPr>
              <a:t>Adjustment</a:t>
            </a:r>
            <a:r>
              <a:rPr lang="ko-KR" altLang="en-US" sz="900" b="1" u="sng" dirty="0">
                <a:latin typeface="Arial" panose="020B0604020202020204" pitchFamily="34" charset="0"/>
                <a:cs typeface="Arial" panose="020B0604020202020204" pitchFamily="34" charset="0"/>
              </a:rPr>
              <a:t> </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장단기차입금 장부가액에 개시전이자를 포함하여 실사가치를 산정함</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예수보증금 및 임대보증금은 시부인표 상 영업보증금반환채권 시인액을 실사가치로 산정함</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리스부채는 회계기준에 따라 인식하는 부채이나 </a:t>
            </a:r>
            <a:r>
              <a:rPr lang="en-US" altLang="ko-KR" sz="900" dirty="0">
                <a:latin typeface="Arial" panose="020B0604020202020204" pitchFamily="34" charset="0"/>
                <a:cs typeface="Arial" panose="020B0604020202020204" pitchFamily="34" charset="0"/>
              </a:rPr>
              <a:t>Valuation </a:t>
            </a:r>
            <a:r>
              <a:rPr lang="ko-KR" altLang="en-US" sz="900" dirty="0">
                <a:latin typeface="Arial" panose="020B0604020202020204" pitchFamily="34" charset="0"/>
                <a:cs typeface="Arial" panose="020B0604020202020204" pitchFamily="34" charset="0"/>
              </a:rPr>
              <a:t>목적으로 장부가액을 실사가치로 산정함</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계약부채</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및 단기충당부채는 회계기준에 따라 인식한 부채로 실사가치를 없는 것으로 조정함</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퇴직급여충당부채 및 연차충당부채는 회사로부터 제공받은 자료의 제한으로 조사보고서 상 실사가치를 준용하여 </a:t>
            </a:r>
            <a:r>
              <a:rPr lang="ko-KR" altLang="en-US" sz="900" dirty="0" err="1">
                <a:latin typeface="Arial" panose="020B0604020202020204" pitchFamily="34" charset="0"/>
                <a:cs typeface="Arial" panose="020B0604020202020204" pitchFamily="34" charset="0"/>
              </a:rPr>
              <a:t>실사조정함</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ko-KR" altLang="en-US" sz="900" dirty="0" err="1">
                <a:latin typeface="Arial" panose="020B0604020202020204" pitchFamily="34" charset="0"/>
                <a:cs typeface="Arial" panose="020B0604020202020204" pitchFamily="34" charset="0"/>
              </a:rPr>
              <a:t>쵸코스퀘어의</a:t>
            </a:r>
            <a:r>
              <a:rPr lang="ko-KR" altLang="en-US" sz="900" dirty="0">
                <a:latin typeface="Arial" panose="020B0604020202020204" pitchFamily="34" charset="0"/>
                <a:cs typeface="Arial" panose="020B0604020202020204" pitchFamily="34" charset="0"/>
              </a:rPr>
              <a:t> 차입금 </a:t>
            </a:r>
            <a:r>
              <a:rPr lang="en-US" altLang="ko-KR" sz="900" dirty="0">
                <a:latin typeface="Arial" panose="020B0604020202020204" pitchFamily="34" charset="0"/>
                <a:cs typeface="Arial" panose="020B0604020202020204" pitchFamily="34" charset="0"/>
              </a:rPr>
              <a:t>80</a:t>
            </a:r>
            <a:r>
              <a:rPr lang="ko-KR" altLang="en-US" sz="900" dirty="0">
                <a:latin typeface="Arial" panose="020B0604020202020204" pitchFamily="34" charset="0"/>
                <a:cs typeface="Arial" panose="020B0604020202020204" pitchFamily="34" charset="0"/>
              </a:rPr>
              <a:t>억에 대한 연대보증이 현실화 되어 시부인표상 담보신탁보증채권으로 전액 </a:t>
            </a:r>
            <a:r>
              <a:rPr lang="ko-KR" altLang="en-US" sz="900" dirty="0" err="1">
                <a:latin typeface="Arial" panose="020B0604020202020204" pitchFamily="34" charset="0"/>
                <a:cs typeface="Arial" panose="020B0604020202020204" pitchFamily="34" charset="0"/>
              </a:rPr>
              <a:t>시인됨</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회사가 농협은행에 외화지급보증 담보로 제공하고 있는 단기금융상품 </a:t>
            </a:r>
            <a:r>
              <a:rPr lang="en-US" altLang="ko-KR" sz="900" dirty="0">
                <a:latin typeface="Arial" panose="020B0604020202020204" pitchFamily="34" charset="0"/>
                <a:cs typeface="Arial" panose="020B0604020202020204" pitchFamily="34" charset="0"/>
              </a:rPr>
              <a:t>10</a:t>
            </a:r>
            <a:r>
              <a:rPr lang="ko-KR" altLang="en-US" sz="900" dirty="0">
                <a:latin typeface="Arial" panose="020B0604020202020204" pitchFamily="34" charset="0"/>
                <a:cs typeface="Arial" panose="020B0604020202020204" pitchFamily="34" charset="0"/>
              </a:rPr>
              <a:t>억원은 시부인표상 회생담보권 보증채권으로 전액 </a:t>
            </a:r>
            <a:r>
              <a:rPr lang="ko-KR" altLang="en-US" sz="900" dirty="0" err="1">
                <a:latin typeface="Arial" panose="020B0604020202020204" pitchFamily="34" charset="0"/>
                <a:cs typeface="Arial" panose="020B0604020202020204" pitchFamily="34" charset="0"/>
              </a:rPr>
              <a:t>시인됨</a:t>
            </a:r>
            <a:endParaRPr lang="en-US" altLang="ko-KR" sz="900" b="1" u="sng" dirty="0">
              <a:latin typeface="Arial" panose="020B0604020202020204" pitchFamily="34" charset="0"/>
              <a:cs typeface="Arial" panose="020B0604020202020204" pitchFamily="34" charset="0"/>
            </a:endParaRPr>
          </a:p>
        </p:txBody>
      </p:sp>
      <p:graphicFrame>
        <p:nvGraphicFramePr>
          <p:cNvPr id="4" name="표 3">
            <a:extLst>
              <a:ext uri="{FF2B5EF4-FFF2-40B4-BE49-F238E27FC236}">
                <a16:creationId xmlns:a16="http://schemas.microsoft.com/office/drawing/2014/main" id="{D7A4E4F3-C304-4BF5-9CE2-A265493E9195}"/>
              </a:ext>
            </a:extLst>
          </p:cNvPr>
          <p:cNvGraphicFramePr>
            <a:graphicFrameLocks noGrp="1"/>
          </p:cNvGraphicFramePr>
          <p:nvPr>
            <p:extLst>
              <p:ext uri="{D42A27DB-BD31-4B8C-83A1-F6EECF244321}">
                <p14:modId xmlns:p14="http://schemas.microsoft.com/office/powerpoint/2010/main" val="1789469700"/>
              </p:ext>
            </p:extLst>
          </p:nvPr>
        </p:nvGraphicFramePr>
        <p:xfrm>
          <a:off x="601200" y="1530000"/>
          <a:ext cx="8491999" cy="1812072"/>
        </p:xfrm>
        <a:graphic>
          <a:graphicData uri="http://schemas.openxmlformats.org/drawingml/2006/table">
            <a:tbl>
              <a:tblPr/>
              <a:tblGrid>
                <a:gridCol w="1794434">
                  <a:extLst>
                    <a:ext uri="{9D8B030D-6E8A-4147-A177-3AD203B41FA5}">
                      <a16:colId xmlns:a16="http://schemas.microsoft.com/office/drawing/2014/main" val="1099093015"/>
                    </a:ext>
                  </a:extLst>
                </a:gridCol>
                <a:gridCol w="956795">
                  <a:extLst>
                    <a:ext uri="{9D8B030D-6E8A-4147-A177-3AD203B41FA5}">
                      <a16:colId xmlns:a16="http://schemas.microsoft.com/office/drawing/2014/main" val="3195616303"/>
                    </a:ext>
                  </a:extLst>
                </a:gridCol>
                <a:gridCol w="956795">
                  <a:extLst>
                    <a:ext uri="{9D8B030D-6E8A-4147-A177-3AD203B41FA5}">
                      <a16:colId xmlns:a16="http://schemas.microsoft.com/office/drawing/2014/main" val="3741940151"/>
                    </a:ext>
                  </a:extLst>
                </a:gridCol>
                <a:gridCol w="956795">
                  <a:extLst>
                    <a:ext uri="{9D8B030D-6E8A-4147-A177-3AD203B41FA5}">
                      <a16:colId xmlns:a16="http://schemas.microsoft.com/office/drawing/2014/main" val="1293622075"/>
                    </a:ext>
                  </a:extLst>
                </a:gridCol>
                <a:gridCol w="956795">
                  <a:extLst>
                    <a:ext uri="{9D8B030D-6E8A-4147-A177-3AD203B41FA5}">
                      <a16:colId xmlns:a16="http://schemas.microsoft.com/office/drawing/2014/main" val="399134283"/>
                    </a:ext>
                  </a:extLst>
                </a:gridCol>
                <a:gridCol w="956795">
                  <a:extLst>
                    <a:ext uri="{9D8B030D-6E8A-4147-A177-3AD203B41FA5}">
                      <a16:colId xmlns:a16="http://schemas.microsoft.com/office/drawing/2014/main" val="3014736387"/>
                    </a:ext>
                  </a:extLst>
                </a:gridCol>
                <a:gridCol w="956795">
                  <a:extLst>
                    <a:ext uri="{9D8B030D-6E8A-4147-A177-3AD203B41FA5}">
                      <a16:colId xmlns:a16="http://schemas.microsoft.com/office/drawing/2014/main" val="85076710"/>
                    </a:ext>
                  </a:extLst>
                </a:gridCol>
                <a:gridCol w="956795">
                  <a:extLst>
                    <a:ext uri="{9D8B030D-6E8A-4147-A177-3AD203B41FA5}">
                      <a16:colId xmlns:a16="http://schemas.microsoft.com/office/drawing/2014/main" val="1167988632"/>
                    </a:ext>
                  </a:extLst>
                </a:gridCol>
              </a:tblGrid>
              <a:tr h="151006">
                <a:tc>
                  <a:txBody>
                    <a:bodyPr/>
                    <a:lstStyle/>
                    <a:p>
                      <a:pPr algn="l" rtl="0" fontAlgn="ctr"/>
                      <a:r>
                        <a:rPr lang="en-US" altLang="ko-KR" sz="9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장부가액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실사조정</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실사가치</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회생담보권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회생채권</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공익채권</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기타채무</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08241103"/>
                  </a:ext>
                </a:extLst>
              </a:tr>
              <a:tr h="151006">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매입채무 등</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18,351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(4,715)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13,636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8,676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4,127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41893176"/>
                  </a:ext>
                </a:extLst>
              </a:tr>
              <a:tr h="151006">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장단기차입금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7,585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7,680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6,485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69736270"/>
                  </a:ext>
                </a:extLst>
              </a:tr>
              <a:tr h="151006">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보증금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1,628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1,628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03051655"/>
                  </a:ext>
                </a:extLst>
              </a:tr>
              <a:tr h="151006">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리스부채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3,078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91795272"/>
                  </a:ext>
                </a:extLst>
              </a:tr>
              <a:tr h="151006">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계약부채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7438035"/>
                  </a:ext>
                </a:extLst>
              </a:tr>
              <a:tr h="151006">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단기충당부채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28223867"/>
                  </a:ext>
                </a:extLst>
              </a:tr>
              <a:tr h="151006">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퇴직급여충당부채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80575551"/>
                  </a:ext>
                </a:extLst>
              </a:tr>
              <a:tr h="151006">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연차충당부채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26024637"/>
                  </a:ext>
                </a:extLst>
              </a:tr>
              <a:tr h="151006">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현실화 우발부채</a:t>
                      </a:r>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연대보증</a:t>
                      </a:r>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8,000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8,000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86823993"/>
                  </a:ext>
                </a:extLst>
              </a:tr>
              <a:tr h="151006">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현실화 우발부채</a:t>
                      </a:r>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질권설정</a:t>
                      </a:r>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1,098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1,098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98245943"/>
                  </a:ext>
                </a:extLst>
              </a:tr>
              <a:tr h="151006">
                <a:tc>
                  <a:txBody>
                    <a:bodyPr/>
                    <a:lstStyle/>
                    <a:p>
                      <a:pPr algn="ctr"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31,581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3,989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35,569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7,898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19,499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4,127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4,045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79962958"/>
                  </a:ext>
                </a:extLst>
              </a:tr>
            </a:tbl>
          </a:graphicData>
        </a:graphic>
      </p:graphicFrame>
      <p:sp>
        <p:nvSpPr>
          <p:cNvPr id="9" name="TextBox 8">
            <a:extLst>
              <a:ext uri="{FF2B5EF4-FFF2-40B4-BE49-F238E27FC236}">
                <a16:creationId xmlns:a16="http://schemas.microsoft.com/office/drawing/2014/main" id="{6F09293E-0041-4340-9C3E-30F0D22EB8BC}"/>
              </a:ext>
            </a:extLst>
          </p:cNvPr>
          <p:cNvSpPr txBox="1"/>
          <p:nvPr/>
        </p:nvSpPr>
        <p:spPr>
          <a:xfrm>
            <a:off x="601200" y="3429000"/>
            <a:ext cx="2585883" cy="138499"/>
          </a:xfrm>
          <a:prstGeom prst="rect">
            <a:avLst/>
          </a:prstGeom>
          <a:noFill/>
        </p:spPr>
        <p:txBody>
          <a:bodyPr wrap="square" lIns="0" tIns="0" rIns="0" bIns="0" rtlCol="0">
            <a:spAutoFit/>
          </a:bodyPr>
          <a:lstStyle/>
          <a:p>
            <a:pPr>
              <a:spcBef>
                <a:spcPts val="100"/>
              </a:spcBef>
            </a:pPr>
            <a:r>
              <a:rPr lang="en-US" altLang="ko-KR" sz="900" b="1" u="sng">
                <a:latin typeface="Arial" panose="020B0604020202020204" pitchFamily="34" charset="0"/>
                <a:ea typeface="+mj-ea"/>
                <a:cs typeface="Arial" panose="020B0604020202020204" pitchFamily="34" charset="0"/>
              </a:rPr>
              <a:t>&lt;</a:t>
            </a:r>
            <a:r>
              <a:rPr lang="ko-KR" altLang="en-US" sz="900" b="1" u="sng">
                <a:latin typeface="Arial" panose="020B0604020202020204" pitchFamily="34" charset="0"/>
                <a:ea typeface="+mj-ea"/>
                <a:cs typeface="Arial" panose="020B0604020202020204" pitchFamily="34" charset="0"/>
              </a:rPr>
              <a:t>매입채무 등 실사조정사항</a:t>
            </a:r>
            <a:r>
              <a:rPr lang="en-US" altLang="ko-KR" sz="900" b="1" u="sng">
                <a:latin typeface="Arial" panose="020B0604020202020204" pitchFamily="34" charset="0"/>
                <a:ea typeface="+mj-ea"/>
                <a:cs typeface="Arial" panose="020B0604020202020204" pitchFamily="34" charset="0"/>
              </a:rPr>
              <a:t>&gt;</a:t>
            </a:r>
          </a:p>
        </p:txBody>
      </p:sp>
      <p:sp>
        <p:nvSpPr>
          <p:cNvPr id="10" name="TextBox 9">
            <a:extLst>
              <a:ext uri="{FF2B5EF4-FFF2-40B4-BE49-F238E27FC236}">
                <a16:creationId xmlns:a16="http://schemas.microsoft.com/office/drawing/2014/main" id="{A7B48808-D1E6-4054-BD1E-D28371EF7041}"/>
              </a:ext>
            </a:extLst>
          </p:cNvPr>
          <p:cNvSpPr txBox="1"/>
          <p:nvPr/>
        </p:nvSpPr>
        <p:spPr>
          <a:xfrm>
            <a:off x="601200" y="5392892"/>
            <a:ext cx="4010342" cy="751488"/>
          </a:xfrm>
          <a:prstGeom prst="rect">
            <a:avLst/>
          </a:prstGeom>
          <a:noFill/>
        </p:spPr>
        <p:txBody>
          <a:bodyPr wrap="square" lIns="0" tIns="0" rIns="0" bIns="0" rtlCol="0">
            <a:spAutoFit/>
          </a:bodyPr>
          <a:lstStyle/>
          <a:p>
            <a:pPr>
              <a:spcBef>
                <a:spcPts val="100"/>
              </a:spcBef>
            </a:pPr>
            <a:r>
              <a:rPr lang="en-US" altLang="ko-KR" sz="800" i="1">
                <a:latin typeface="Arial" panose="020B0604020202020204" pitchFamily="34" charset="0"/>
                <a:ea typeface="+mj-ea"/>
                <a:cs typeface="Arial" panose="020B0604020202020204" pitchFamily="34" charset="0"/>
              </a:rPr>
              <a:t>[Limitation]</a:t>
            </a:r>
          </a:p>
          <a:p>
            <a:pPr>
              <a:spcBef>
                <a:spcPts val="100"/>
              </a:spcBef>
            </a:pPr>
            <a:r>
              <a:rPr lang="ko-KR" altLang="en-US" sz="800" i="1">
                <a:latin typeface="Arial" panose="020B0604020202020204" pitchFamily="34" charset="0"/>
                <a:ea typeface="+mj-ea"/>
                <a:cs typeface="Arial" panose="020B0604020202020204" pitchFamily="34" charset="0"/>
              </a:rPr>
              <a:t>장부가액은 </a:t>
            </a:r>
            <a:r>
              <a:rPr lang="en-US" altLang="ko-KR" sz="800" i="1">
                <a:latin typeface="Arial" panose="020B0604020202020204" pitchFamily="34" charset="0"/>
                <a:ea typeface="+mj-ea"/>
                <a:cs typeface="Arial" panose="020B0604020202020204" pitchFamily="34" charset="0"/>
              </a:rPr>
              <a:t>2022</a:t>
            </a:r>
            <a:r>
              <a:rPr lang="ko-KR" altLang="en-US" sz="800" i="1">
                <a:latin typeface="Arial" panose="020B0604020202020204" pitchFamily="34" charset="0"/>
                <a:ea typeface="+mj-ea"/>
                <a:cs typeface="Arial" panose="020B0604020202020204" pitchFamily="34" charset="0"/>
              </a:rPr>
              <a:t>년은 </a:t>
            </a:r>
            <a:r>
              <a:rPr lang="en-US" altLang="ko-KR" sz="800" i="1">
                <a:latin typeface="Arial" panose="020B0604020202020204" pitchFamily="34" charset="0"/>
                <a:ea typeface="+mj-ea"/>
                <a:cs typeface="Arial" panose="020B0604020202020204" pitchFamily="34" charset="0"/>
              </a:rPr>
              <a:t>4</a:t>
            </a:r>
            <a:r>
              <a:rPr lang="ko-KR" altLang="en-US" sz="800" i="1">
                <a:latin typeface="Arial" panose="020B0604020202020204" pitchFamily="34" charset="0"/>
                <a:ea typeface="+mj-ea"/>
                <a:cs typeface="Arial" panose="020B0604020202020204" pitchFamily="34" charset="0"/>
              </a:rPr>
              <a:t>월말 재무제표 금액을 토대로 작성하였으며 해당 계정에 대한 내용은 </a:t>
            </a:r>
            <a:r>
              <a:rPr lang="en-US" altLang="ko-KR" sz="800" i="1">
                <a:latin typeface="Arial" panose="020B0604020202020204" pitchFamily="34" charset="0"/>
                <a:ea typeface="+mj-ea"/>
                <a:cs typeface="Arial" panose="020B0604020202020204" pitchFamily="34" charset="0"/>
              </a:rPr>
              <a:t>2022</a:t>
            </a:r>
            <a:r>
              <a:rPr lang="ko-KR" altLang="en-US" sz="800" i="1">
                <a:latin typeface="Arial" panose="020B0604020202020204" pitchFamily="34" charset="0"/>
                <a:ea typeface="+mj-ea"/>
                <a:cs typeface="Arial" panose="020B0604020202020204" pitchFamily="34" charset="0"/>
              </a:rPr>
              <a:t>년 </a:t>
            </a:r>
            <a:r>
              <a:rPr lang="en-US" altLang="ko-KR" sz="800" i="1">
                <a:latin typeface="Arial" panose="020B0604020202020204" pitchFamily="34" charset="0"/>
                <a:ea typeface="+mj-ea"/>
                <a:cs typeface="Arial" panose="020B0604020202020204" pitchFamily="34" charset="0"/>
              </a:rPr>
              <a:t>7</a:t>
            </a:r>
            <a:r>
              <a:rPr lang="ko-KR" altLang="en-US" sz="800" i="1">
                <a:latin typeface="Arial" panose="020B0604020202020204" pitchFamily="34" charset="0"/>
                <a:ea typeface="+mj-ea"/>
                <a:cs typeface="Arial" panose="020B0604020202020204" pitchFamily="34" charset="0"/>
              </a:rPr>
              <a:t>월 </a:t>
            </a:r>
            <a:r>
              <a:rPr lang="en-US" altLang="ko-KR" sz="800" i="1">
                <a:latin typeface="Arial" panose="020B0604020202020204" pitchFamily="34" charset="0"/>
                <a:ea typeface="+mj-ea"/>
                <a:cs typeface="Arial" panose="020B0604020202020204" pitchFamily="34" charset="0"/>
              </a:rPr>
              <a:t>11</a:t>
            </a:r>
            <a:r>
              <a:rPr lang="ko-KR" altLang="en-US" sz="800" i="1">
                <a:latin typeface="Arial" panose="020B0604020202020204" pitchFamily="34" charset="0"/>
                <a:ea typeface="+mj-ea"/>
                <a:cs typeface="Arial" panose="020B0604020202020204" pitchFamily="34" charset="0"/>
              </a:rPr>
              <a:t>일 기준 시부인표 및 조사보고서 내용을 토대로 작성하였음</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구체적인 내역을 확인하기 위해서는 계정명세서</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원장 및 인터뷰가 필요하나</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회사는 보안상 이유로 제공 불가의사를 표명하여 제한된 자료를 토대로 증감분석 및 실사조정 수행함</a:t>
            </a:r>
            <a:endParaRPr lang="en-US" altLang="ko-KR" sz="800" i="1">
              <a:latin typeface="Arial" panose="020B0604020202020204" pitchFamily="34" charset="0"/>
              <a:ea typeface="+mj-ea"/>
              <a:cs typeface="Arial" panose="020B0604020202020204" pitchFamily="34" charset="0"/>
            </a:endParaRPr>
          </a:p>
        </p:txBody>
      </p:sp>
      <p:graphicFrame>
        <p:nvGraphicFramePr>
          <p:cNvPr id="2" name="표 1">
            <a:extLst>
              <a:ext uri="{FF2B5EF4-FFF2-40B4-BE49-F238E27FC236}">
                <a16:creationId xmlns:a16="http://schemas.microsoft.com/office/drawing/2014/main" id="{9E7FA486-5B7D-44E1-BDA9-4B7C003D0460}"/>
              </a:ext>
            </a:extLst>
          </p:cNvPr>
          <p:cNvGraphicFramePr>
            <a:graphicFrameLocks noGrp="1"/>
          </p:cNvGraphicFramePr>
          <p:nvPr>
            <p:extLst>
              <p:ext uri="{D42A27DB-BD31-4B8C-83A1-F6EECF244321}">
                <p14:modId xmlns:p14="http://schemas.microsoft.com/office/powerpoint/2010/main" val="1570741789"/>
              </p:ext>
            </p:extLst>
          </p:nvPr>
        </p:nvGraphicFramePr>
        <p:xfrm>
          <a:off x="601200" y="3605480"/>
          <a:ext cx="3978000" cy="1462630"/>
        </p:xfrm>
        <a:graphic>
          <a:graphicData uri="http://schemas.openxmlformats.org/drawingml/2006/table">
            <a:tbl>
              <a:tblPr/>
              <a:tblGrid>
                <a:gridCol w="3146867">
                  <a:extLst>
                    <a:ext uri="{9D8B030D-6E8A-4147-A177-3AD203B41FA5}">
                      <a16:colId xmlns:a16="http://schemas.microsoft.com/office/drawing/2014/main" val="1975777334"/>
                    </a:ext>
                  </a:extLst>
                </a:gridCol>
                <a:gridCol w="831133">
                  <a:extLst>
                    <a:ext uri="{9D8B030D-6E8A-4147-A177-3AD203B41FA5}">
                      <a16:colId xmlns:a16="http://schemas.microsoft.com/office/drawing/2014/main" val="2408646754"/>
                    </a:ext>
                  </a:extLst>
                </a:gridCol>
              </a:tblGrid>
              <a:tr h="146263">
                <a:tc>
                  <a:txBody>
                    <a:bodyPr/>
                    <a:lstStyle/>
                    <a:p>
                      <a:pPr algn="l" rtl="0"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조정금액</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769360217"/>
                  </a:ext>
                </a:extLst>
              </a:tr>
              <a:tr h="14626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좋은사람들 개성</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공장 채무</a:t>
                      </a:r>
                      <a:endParaRPr lang="en-US" altLang="ko-KR"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(1,123)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57660830"/>
                  </a:ext>
                </a:extLst>
              </a:tr>
              <a:tr h="14626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㈜위드케이 관련 가공매입채무 계상액</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(1,834)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60618343"/>
                  </a:ext>
                </a:extLst>
              </a:tr>
              <a:tr h="14626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장기 미정리 거래처</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원인불명</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(644)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93998337"/>
                  </a:ext>
                </a:extLst>
              </a:tr>
              <a:tr h="14626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회생채권 조기변제</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(2022.4.30.</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이후 변제액</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(2,055)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78631982"/>
                  </a:ext>
                </a:extLst>
              </a:tr>
              <a:tr h="14626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공익채권 미지급급여</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738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07883225"/>
                  </a:ext>
                </a:extLst>
              </a:tr>
              <a:tr h="14626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선수금</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28832122"/>
                  </a:ext>
                </a:extLst>
              </a:tr>
              <a:tr h="146263">
                <a:tc>
                  <a:txBody>
                    <a:bodyPr/>
                    <a:lstStyle/>
                    <a:p>
                      <a:pPr algn="l"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추완신고</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대상액</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장부금액 </a:t>
                      </a: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미반영</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376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37624071"/>
                  </a:ext>
                </a:extLst>
              </a:tr>
              <a:tr h="14626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기타차이</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34703064"/>
                  </a:ext>
                </a:extLst>
              </a:tr>
              <a:tr h="146263">
                <a:tc>
                  <a:txBody>
                    <a:bodyPr/>
                    <a:lstStyle/>
                    <a:p>
                      <a:pPr algn="ctr"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(4,715)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25393851"/>
                  </a:ext>
                </a:extLst>
              </a:tr>
            </a:tbl>
          </a:graphicData>
        </a:graphic>
      </p:graphicFrame>
      <p:sp>
        <p:nvSpPr>
          <p:cNvPr id="11" name="직사각형 119">
            <a:extLst>
              <a:ext uri="{FF2B5EF4-FFF2-40B4-BE49-F238E27FC236}">
                <a16:creationId xmlns:a16="http://schemas.microsoft.com/office/drawing/2014/main" id="{11CE0359-AFE5-4B02-8F1B-3AB7986D921E}"/>
              </a:ext>
            </a:extLst>
          </p:cNvPr>
          <p:cNvSpPr/>
          <p:nvPr/>
        </p:nvSpPr>
        <p:spPr bwMode="auto">
          <a:xfrm>
            <a:off x="6867332" y="132891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시부인표</a:t>
            </a:r>
            <a:r>
              <a:rPr lang="en-US" altLang="ko-KR" sz="800">
                <a:solidFill>
                  <a:prstClr val="black"/>
                </a:solidFill>
                <a:latin typeface="Arial" panose="020B0604020202020204" pitchFamily="34" charset="0"/>
                <a:ea typeface="+mj-ea"/>
                <a:cs typeface="Arial" panose="020B0604020202020204" pitchFamily="34" charset="0"/>
              </a:rPr>
              <a:t>, </a:t>
            </a:r>
            <a:r>
              <a:rPr lang="ko-KR" altLang="en-US" sz="800">
                <a:solidFill>
                  <a:prstClr val="black"/>
                </a:solidFill>
                <a:latin typeface="Arial" panose="020B0604020202020204" pitchFamily="34" charset="0"/>
                <a:ea typeface="+mj-ea"/>
                <a:cs typeface="Arial" panose="020B0604020202020204" pitchFamily="34" charset="0"/>
              </a:rPr>
              <a:t>조사보고서</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13" name="직사각형 119">
            <a:extLst>
              <a:ext uri="{FF2B5EF4-FFF2-40B4-BE49-F238E27FC236}">
                <a16:creationId xmlns:a16="http://schemas.microsoft.com/office/drawing/2014/main" id="{FF13190E-4D25-43D7-BABF-05B43E704494}"/>
              </a:ext>
            </a:extLst>
          </p:cNvPr>
          <p:cNvSpPr/>
          <p:nvPr/>
        </p:nvSpPr>
        <p:spPr bwMode="auto">
          <a:xfrm>
            <a:off x="2353333" y="3413512"/>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조사보고서</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15" name="순서도: 연결자 14">
            <a:extLst>
              <a:ext uri="{FF2B5EF4-FFF2-40B4-BE49-F238E27FC236}">
                <a16:creationId xmlns:a16="http://schemas.microsoft.com/office/drawing/2014/main" id="{C142F029-D20E-475E-894E-1414E5655340}"/>
              </a:ext>
            </a:extLst>
          </p:cNvPr>
          <p:cNvSpPr/>
          <p:nvPr/>
        </p:nvSpPr>
        <p:spPr bwMode="auto">
          <a:xfrm>
            <a:off x="457200" y="1701528"/>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16" name="순서도: 연결자 15">
            <a:extLst>
              <a:ext uri="{FF2B5EF4-FFF2-40B4-BE49-F238E27FC236}">
                <a16:creationId xmlns:a16="http://schemas.microsoft.com/office/drawing/2014/main" id="{F11A261A-B952-412C-A070-B66636DB0815}"/>
              </a:ext>
            </a:extLst>
          </p:cNvPr>
          <p:cNvSpPr/>
          <p:nvPr/>
        </p:nvSpPr>
        <p:spPr bwMode="auto">
          <a:xfrm>
            <a:off x="457200" y="1848506"/>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17" name="순서도: 연결자 16">
            <a:extLst>
              <a:ext uri="{FF2B5EF4-FFF2-40B4-BE49-F238E27FC236}">
                <a16:creationId xmlns:a16="http://schemas.microsoft.com/office/drawing/2014/main" id="{AC344CF4-D2FA-479F-834E-9FC0C60FABC1}"/>
              </a:ext>
            </a:extLst>
          </p:cNvPr>
          <p:cNvSpPr/>
          <p:nvPr/>
        </p:nvSpPr>
        <p:spPr bwMode="auto">
          <a:xfrm>
            <a:off x="457200" y="1995484"/>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22" name="순서도: 연결자 21">
            <a:extLst>
              <a:ext uri="{FF2B5EF4-FFF2-40B4-BE49-F238E27FC236}">
                <a16:creationId xmlns:a16="http://schemas.microsoft.com/office/drawing/2014/main" id="{03B7297E-48C9-4711-947E-59EB6C4C2372}"/>
              </a:ext>
            </a:extLst>
          </p:cNvPr>
          <p:cNvSpPr/>
          <p:nvPr/>
        </p:nvSpPr>
        <p:spPr bwMode="auto">
          <a:xfrm>
            <a:off x="457200" y="2289440"/>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5</a:t>
            </a:r>
            <a:endParaRPr lang="ko-KR" altLang="en-US" sz="800" b="1" kern="0">
              <a:solidFill>
                <a:srgbClr val="FFFFFF"/>
              </a:solidFill>
              <a:cs typeface="Arial" panose="020B0604020202020204" pitchFamily="34" charset="0"/>
            </a:endParaRPr>
          </a:p>
        </p:txBody>
      </p:sp>
      <p:sp>
        <p:nvSpPr>
          <p:cNvPr id="23" name="순서도: 연결자 22">
            <a:extLst>
              <a:ext uri="{FF2B5EF4-FFF2-40B4-BE49-F238E27FC236}">
                <a16:creationId xmlns:a16="http://schemas.microsoft.com/office/drawing/2014/main" id="{65B05FD5-09BC-4FAF-8BBD-53C81C752F92}"/>
              </a:ext>
            </a:extLst>
          </p:cNvPr>
          <p:cNvSpPr/>
          <p:nvPr/>
        </p:nvSpPr>
        <p:spPr bwMode="auto">
          <a:xfrm>
            <a:off x="457200" y="2436418"/>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5</a:t>
            </a:r>
            <a:endParaRPr lang="ko-KR" altLang="en-US" sz="800" b="1" kern="0">
              <a:solidFill>
                <a:srgbClr val="FFFFFF"/>
              </a:solidFill>
              <a:cs typeface="Arial" panose="020B0604020202020204" pitchFamily="34" charset="0"/>
            </a:endParaRPr>
          </a:p>
        </p:txBody>
      </p:sp>
      <p:sp>
        <p:nvSpPr>
          <p:cNvPr id="24" name="순서도: 연결자 23">
            <a:extLst>
              <a:ext uri="{FF2B5EF4-FFF2-40B4-BE49-F238E27FC236}">
                <a16:creationId xmlns:a16="http://schemas.microsoft.com/office/drawing/2014/main" id="{0B19683A-F18F-4CC2-8007-E5C9B874D4FA}"/>
              </a:ext>
            </a:extLst>
          </p:cNvPr>
          <p:cNvSpPr/>
          <p:nvPr/>
        </p:nvSpPr>
        <p:spPr bwMode="auto">
          <a:xfrm>
            <a:off x="457200" y="2583396"/>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6</a:t>
            </a:r>
            <a:endParaRPr lang="ko-KR" altLang="en-US" sz="800" b="1" kern="0">
              <a:solidFill>
                <a:srgbClr val="FFFFFF"/>
              </a:solidFill>
              <a:cs typeface="Arial" panose="020B0604020202020204" pitchFamily="34" charset="0"/>
            </a:endParaRPr>
          </a:p>
        </p:txBody>
      </p:sp>
      <p:sp>
        <p:nvSpPr>
          <p:cNvPr id="25" name="순서도: 연결자 24">
            <a:extLst>
              <a:ext uri="{FF2B5EF4-FFF2-40B4-BE49-F238E27FC236}">
                <a16:creationId xmlns:a16="http://schemas.microsoft.com/office/drawing/2014/main" id="{654AF177-E729-4C67-9DAC-5B8C2737E73C}"/>
              </a:ext>
            </a:extLst>
          </p:cNvPr>
          <p:cNvSpPr/>
          <p:nvPr/>
        </p:nvSpPr>
        <p:spPr bwMode="auto">
          <a:xfrm>
            <a:off x="457200" y="2730374"/>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6</a:t>
            </a:r>
            <a:endParaRPr lang="ko-KR" altLang="en-US" sz="800" b="1" kern="0">
              <a:solidFill>
                <a:srgbClr val="FFFFFF"/>
              </a:solidFill>
              <a:cs typeface="Arial" panose="020B0604020202020204" pitchFamily="34" charset="0"/>
            </a:endParaRPr>
          </a:p>
        </p:txBody>
      </p:sp>
      <p:sp>
        <p:nvSpPr>
          <p:cNvPr id="26" name="순서도: 연결자 25">
            <a:extLst>
              <a:ext uri="{FF2B5EF4-FFF2-40B4-BE49-F238E27FC236}">
                <a16:creationId xmlns:a16="http://schemas.microsoft.com/office/drawing/2014/main" id="{441776B6-8BA7-4E9B-B168-7F12C421F505}"/>
              </a:ext>
            </a:extLst>
          </p:cNvPr>
          <p:cNvSpPr/>
          <p:nvPr/>
        </p:nvSpPr>
        <p:spPr bwMode="auto">
          <a:xfrm>
            <a:off x="457200" y="2877352"/>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7</a:t>
            </a:r>
            <a:endParaRPr lang="ko-KR" altLang="en-US" sz="800" b="1" kern="0">
              <a:solidFill>
                <a:srgbClr val="FFFFFF"/>
              </a:solidFill>
              <a:cs typeface="Arial" panose="020B0604020202020204" pitchFamily="34" charset="0"/>
            </a:endParaRPr>
          </a:p>
        </p:txBody>
      </p:sp>
      <p:sp>
        <p:nvSpPr>
          <p:cNvPr id="27" name="순서도: 연결자 26">
            <a:extLst>
              <a:ext uri="{FF2B5EF4-FFF2-40B4-BE49-F238E27FC236}">
                <a16:creationId xmlns:a16="http://schemas.microsoft.com/office/drawing/2014/main" id="{C234CB04-3656-46D1-A0FF-EFB81569344B}"/>
              </a:ext>
            </a:extLst>
          </p:cNvPr>
          <p:cNvSpPr/>
          <p:nvPr/>
        </p:nvSpPr>
        <p:spPr bwMode="auto">
          <a:xfrm>
            <a:off x="457200" y="3024332"/>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8</a:t>
            </a:r>
            <a:endParaRPr lang="ko-KR" altLang="en-US" sz="800" b="1" kern="0">
              <a:solidFill>
                <a:srgbClr val="FFFFFF"/>
              </a:solidFill>
              <a:cs typeface="Arial" panose="020B0604020202020204" pitchFamily="34" charset="0"/>
            </a:endParaRPr>
          </a:p>
        </p:txBody>
      </p:sp>
      <p:sp>
        <p:nvSpPr>
          <p:cNvPr id="28" name="순서도: 연결자 27">
            <a:extLst>
              <a:ext uri="{FF2B5EF4-FFF2-40B4-BE49-F238E27FC236}">
                <a16:creationId xmlns:a16="http://schemas.microsoft.com/office/drawing/2014/main" id="{261E757C-A7B6-402A-8D7E-E471241F79A7}"/>
              </a:ext>
            </a:extLst>
          </p:cNvPr>
          <p:cNvSpPr/>
          <p:nvPr/>
        </p:nvSpPr>
        <p:spPr bwMode="auto">
          <a:xfrm>
            <a:off x="457200" y="2142462"/>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29" name="직사각형 28">
            <a:extLst>
              <a:ext uri="{FF2B5EF4-FFF2-40B4-BE49-F238E27FC236}">
                <a16:creationId xmlns:a16="http://schemas.microsoft.com/office/drawing/2014/main" id="{2A336BF0-EEBA-4137-8DFA-A2E9BC709625}"/>
              </a:ext>
            </a:extLst>
          </p:cNvPr>
          <p:cNvSpPr/>
          <p:nvPr/>
        </p:nvSpPr>
        <p:spPr>
          <a:xfrm>
            <a:off x="601200" y="4921134"/>
            <a:ext cx="3978001" cy="146976"/>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6ABDBABC-7F53-4283-BC35-70144BA41CB9}"/>
              </a:ext>
            </a:extLst>
          </p:cNvPr>
          <p:cNvSpPr/>
          <p:nvPr/>
        </p:nvSpPr>
        <p:spPr>
          <a:xfrm>
            <a:off x="3337973" y="1678320"/>
            <a:ext cx="976852" cy="151200"/>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순서도: 연결자 30">
            <a:extLst>
              <a:ext uri="{FF2B5EF4-FFF2-40B4-BE49-F238E27FC236}">
                <a16:creationId xmlns:a16="http://schemas.microsoft.com/office/drawing/2014/main" id="{6C4C0729-5395-40C9-83AE-8F6B74817CC9}"/>
              </a:ext>
            </a:extLst>
          </p:cNvPr>
          <p:cNvSpPr/>
          <p:nvPr/>
        </p:nvSpPr>
        <p:spPr bwMode="auto">
          <a:xfrm>
            <a:off x="457200" y="3443047"/>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32" name="순서도: 연결자 31">
            <a:extLst>
              <a:ext uri="{FF2B5EF4-FFF2-40B4-BE49-F238E27FC236}">
                <a16:creationId xmlns:a16="http://schemas.microsoft.com/office/drawing/2014/main" id="{3E423651-E62B-4FE1-BA7C-5579574F0183}"/>
              </a:ext>
            </a:extLst>
          </p:cNvPr>
          <p:cNvSpPr/>
          <p:nvPr/>
        </p:nvSpPr>
        <p:spPr bwMode="auto">
          <a:xfrm>
            <a:off x="5014619" y="3641833"/>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33" name="순서도: 연결자 32">
            <a:extLst>
              <a:ext uri="{FF2B5EF4-FFF2-40B4-BE49-F238E27FC236}">
                <a16:creationId xmlns:a16="http://schemas.microsoft.com/office/drawing/2014/main" id="{3C62F31A-B411-4557-A805-1EB944F31E22}"/>
              </a:ext>
            </a:extLst>
          </p:cNvPr>
          <p:cNvSpPr/>
          <p:nvPr/>
        </p:nvSpPr>
        <p:spPr bwMode="auto">
          <a:xfrm>
            <a:off x="5014619" y="3842992"/>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34" name="순서도: 연결자 33">
            <a:extLst>
              <a:ext uri="{FF2B5EF4-FFF2-40B4-BE49-F238E27FC236}">
                <a16:creationId xmlns:a16="http://schemas.microsoft.com/office/drawing/2014/main" id="{8185BC5A-17D4-4A09-BDDC-9B2F9ED76A12}"/>
              </a:ext>
            </a:extLst>
          </p:cNvPr>
          <p:cNvSpPr/>
          <p:nvPr/>
        </p:nvSpPr>
        <p:spPr bwMode="auto">
          <a:xfrm>
            <a:off x="5014619" y="4506853"/>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5</a:t>
            </a:r>
            <a:endParaRPr lang="ko-KR" altLang="en-US" sz="800" b="1" kern="0">
              <a:solidFill>
                <a:srgbClr val="FFFFFF"/>
              </a:solidFill>
              <a:cs typeface="Arial" panose="020B0604020202020204" pitchFamily="34" charset="0"/>
            </a:endParaRPr>
          </a:p>
        </p:txBody>
      </p:sp>
      <p:sp>
        <p:nvSpPr>
          <p:cNvPr id="37" name="순서도: 연결자 36">
            <a:extLst>
              <a:ext uri="{FF2B5EF4-FFF2-40B4-BE49-F238E27FC236}">
                <a16:creationId xmlns:a16="http://schemas.microsoft.com/office/drawing/2014/main" id="{C2F06059-AB8A-449B-A991-43526F5EACA8}"/>
              </a:ext>
            </a:extLst>
          </p:cNvPr>
          <p:cNvSpPr/>
          <p:nvPr/>
        </p:nvSpPr>
        <p:spPr bwMode="auto">
          <a:xfrm>
            <a:off x="5014619" y="4871346"/>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6</a:t>
            </a:r>
            <a:endParaRPr lang="ko-KR" altLang="en-US" sz="800" b="1" kern="0">
              <a:solidFill>
                <a:srgbClr val="FFFFFF"/>
              </a:solidFill>
              <a:cs typeface="Arial" panose="020B0604020202020204" pitchFamily="34" charset="0"/>
            </a:endParaRPr>
          </a:p>
        </p:txBody>
      </p:sp>
      <p:sp>
        <p:nvSpPr>
          <p:cNvPr id="38" name="순서도: 연결자 37">
            <a:extLst>
              <a:ext uri="{FF2B5EF4-FFF2-40B4-BE49-F238E27FC236}">
                <a16:creationId xmlns:a16="http://schemas.microsoft.com/office/drawing/2014/main" id="{CA44F4ED-DFA8-4840-8468-E53DE33259C9}"/>
              </a:ext>
            </a:extLst>
          </p:cNvPr>
          <p:cNvSpPr/>
          <p:nvPr/>
        </p:nvSpPr>
        <p:spPr bwMode="auto">
          <a:xfrm>
            <a:off x="5014619" y="5188060"/>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7</a:t>
            </a:r>
            <a:endParaRPr lang="ko-KR" altLang="en-US" sz="800" b="1" kern="0">
              <a:solidFill>
                <a:srgbClr val="FFFFFF"/>
              </a:solidFill>
              <a:cs typeface="Arial" panose="020B0604020202020204" pitchFamily="34" charset="0"/>
            </a:endParaRPr>
          </a:p>
        </p:txBody>
      </p:sp>
      <p:sp>
        <p:nvSpPr>
          <p:cNvPr id="39" name="순서도: 연결자 38">
            <a:extLst>
              <a:ext uri="{FF2B5EF4-FFF2-40B4-BE49-F238E27FC236}">
                <a16:creationId xmlns:a16="http://schemas.microsoft.com/office/drawing/2014/main" id="{B6E6E67A-5114-41C7-8113-AA2F4471500D}"/>
              </a:ext>
            </a:extLst>
          </p:cNvPr>
          <p:cNvSpPr/>
          <p:nvPr/>
        </p:nvSpPr>
        <p:spPr bwMode="auto">
          <a:xfrm>
            <a:off x="5014619" y="5552553"/>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8</a:t>
            </a:r>
            <a:endParaRPr lang="ko-KR" altLang="en-US" sz="800" b="1" kern="0">
              <a:solidFill>
                <a:srgbClr val="FFFFFF"/>
              </a:solidFill>
              <a:cs typeface="Arial" panose="020B0604020202020204" pitchFamily="34" charset="0"/>
            </a:endParaRPr>
          </a:p>
        </p:txBody>
      </p:sp>
      <p:sp>
        <p:nvSpPr>
          <p:cNvPr id="40" name="순서도: 연결자 39">
            <a:extLst>
              <a:ext uri="{FF2B5EF4-FFF2-40B4-BE49-F238E27FC236}">
                <a16:creationId xmlns:a16="http://schemas.microsoft.com/office/drawing/2014/main" id="{A323E253-F508-4982-AC2A-839F36781762}"/>
              </a:ext>
            </a:extLst>
          </p:cNvPr>
          <p:cNvSpPr/>
          <p:nvPr/>
        </p:nvSpPr>
        <p:spPr bwMode="auto">
          <a:xfrm>
            <a:off x="5014619" y="4175328"/>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Tree>
    <p:extLst>
      <p:ext uri="{BB962C8B-B14F-4D97-AF65-F5344CB8AC3E}">
        <p14:creationId xmlns:p14="http://schemas.microsoft.com/office/powerpoint/2010/main" val="23603894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Adjusted</a:t>
            </a:r>
            <a:r>
              <a:rPr lang="ko-KR" altLang="en-US" sz="4500" b="1">
                <a:solidFill>
                  <a:srgbClr val="00338D"/>
                </a:solidFill>
                <a:latin typeface="KPMG Extralight" panose="020B0303030202040204" pitchFamily="34" charset="0"/>
              </a:rPr>
              <a:t> </a:t>
            </a:r>
            <a:r>
              <a:rPr lang="en-US" altLang="ko-KR" sz="4500" b="1">
                <a:solidFill>
                  <a:srgbClr val="00338D"/>
                </a:solidFill>
                <a:latin typeface="KPMG Extralight" panose="020B0303030202040204" pitchFamily="34" charset="0"/>
              </a:rPr>
              <a:t>BS</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a:solidFill>
                  <a:srgbClr val="002997"/>
                </a:solidFill>
                <a:latin typeface="Arial" panose="020B0604020202020204" pitchFamily="34" charset="0"/>
                <a:ea typeface="+mj-ea"/>
                <a:cs typeface="Arial" panose="020B0604020202020204" pitchFamily="34" charset="0"/>
              </a:rPr>
              <a:t>2022</a:t>
            </a:r>
            <a:r>
              <a:rPr lang="ko-KR" altLang="en-US" sz="1000" b="1">
                <a:solidFill>
                  <a:srgbClr val="002997"/>
                </a:solidFill>
                <a:latin typeface="Arial" panose="020B0604020202020204" pitchFamily="34" charset="0"/>
                <a:ea typeface="+mj-ea"/>
                <a:cs typeface="Arial" panose="020B0604020202020204" pitchFamily="34" charset="0"/>
              </a:rPr>
              <a:t>년 실사조정 후 자산 및 부채는 각각 </a:t>
            </a:r>
            <a:r>
              <a:rPr lang="en-US" altLang="ko-KR" sz="1000" b="1">
                <a:solidFill>
                  <a:srgbClr val="002997"/>
                </a:solidFill>
                <a:latin typeface="Arial" panose="020B0604020202020204" pitchFamily="34" charset="0"/>
                <a:ea typeface="+mj-ea"/>
                <a:cs typeface="Arial" panose="020B0604020202020204" pitchFamily="34" charset="0"/>
              </a:rPr>
              <a:t>573</a:t>
            </a:r>
            <a:r>
              <a:rPr lang="ko-KR" altLang="en-US" sz="1000" b="1">
                <a:solidFill>
                  <a:srgbClr val="002997"/>
                </a:solidFill>
                <a:latin typeface="Arial" panose="020B0604020202020204" pitchFamily="34" charset="0"/>
                <a:ea typeface="+mj-ea"/>
                <a:cs typeface="Arial" panose="020B0604020202020204" pitchFamily="34" charset="0"/>
              </a:rPr>
              <a:t>억원 및 </a:t>
            </a:r>
            <a:r>
              <a:rPr lang="en-US" altLang="ko-KR" sz="1000" b="1">
                <a:solidFill>
                  <a:srgbClr val="002997"/>
                </a:solidFill>
                <a:latin typeface="Arial" panose="020B0604020202020204" pitchFamily="34" charset="0"/>
                <a:ea typeface="+mj-ea"/>
                <a:cs typeface="Arial" panose="020B0604020202020204" pitchFamily="34" charset="0"/>
              </a:rPr>
              <a:t>358</a:t>
            </a:r>
            <a:r>
              <a:rPr lang="ko-KR" altLang="en-US" sz="1000" b="1">
                <a:solidFill>
                  <a:srgbClr val="002997"/>
                </a:solidFill>
                <a:latin typeface="Arial" panose="020B0604020202020204" pitchFamily="34" charset="0"/>
                <a:ea typeface="+mj-ea"/>
                <a:cs typeface="Arial" panose="020B0604020202020204" pitchFamily="34" charset="0"/>
              </a:rPr>
              <a:t>억원 수준이며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주요</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err="1">
                <a:solidFill>
                  <a:srgbClr val="002997"/>
                </a:solidFill>
                <a:latin typeface="Arial" panose="020B0604020202020204" pitchFamily="34" charset="0"/>
                <a:ea typeface="+mj-ea"/>
                <a:cs typeface="Arial" panose="020B0604020202020204" pitchFamily="34" charset="0"/>
              </a:rPr>
              <a:t>계정별</a:t>
            </a:r>
            <a:r>
              <a:rPr lang="ko-KR" altLang="en-US" sz="1000" b="1">
                <a:solidFill>
                  <a:srgbClr val="002997"/>
                </a:solidFill>
                <a:latin typeface="Arial" panose="020B0604020202020204" pitchFamily="34" charset="0"/>
                <a:ea typeface="+mj-ea"/>
                <a:cs typeface="Arial" panose="020B0604020202020204" pitchFamily="34" charset="0"/>
              </a:rPr>
              <a:t> 조정사항은 다음과 같음</a:t>
            </a:r>
            <a:endParaRPr lang="en-US" altLang="ko-KR" sz="1000" b="1">
              <a:solidFill>
                <a:srgbClr val="002997"/>
              </a:solidFill>
              <a:latin typeface="Arial" panose="020B0604020202020204" pitchFamily="34" charset="0"/>
              <a:ea typeface="+mj-ea"/>
              <a:cs typeface="Arial" panose="020B0604020202020204" pitchFamily="34" charset="0"/>
            </a:endParaRPr>
          </a:p>
        </p:txBody>
      </p:sp>
      <p:graphicFrame>
        <p:nvGraphicFramePr>
          <p:cNvPr id="18" name="표 17">
            <a:extLst>
              <a:ext uri="{FF2B5EF4-FFF2-40B4-BE49-F238E27FC236}">
                <a16:creationId xmlns:a16="http://schemas.microsoft.com/office/drawing/2014/main" id="{45BED484-8B65-4E7C-82DA-784786E48A32}"/>
              </a:ext>
            </a:extLst>
          </p:cNvPr>
          <p:cNvGraphicFramePr>
            <a:graphicFrameLocks noGrp="1"/>
          </p:cNvGraphicFramePr>
          <p:nvPr>
            <p:extLst>
              <p:ext uri="{D42A27DB-BD31-4B8C-83A1-F6EECF244321}">
                <p14:modId xmlns:p14="http://schemas.microsoft.com/office/powerpoint/2010/main" val="2389478564"/>
              </p:ext>
            </p:extLst>
          </p:nvPr>
        </p:nvGraphicFramePr>
        <p:xfrm>
          <a:off x="601200" y="1529999"/>
          <a:ext cx="3978000" cy="4663440"/>
        </p:xfrm>
        <a:graphic>
          <a:graphicData uri="http://schemas.openxmlformats.org/drawingml/2006/table">
            <a:tbl>
              <a:tblPr/>
              <a:tblGrid>
                <a:gridCol w="242179">
                  <a:extLst>
                    <a:ext uri="{9D8B030D-6E8A-4147-A177-3AD203B41FA5}">
                      <a16:colId xmlns:a16="http://schemas.microsoft.com/office/drawing/2014/main" val="3976183984"/>
                    </a:ext>
                  </a:extLst>
                </a:gridCol>
                <a:gridCol w="788095">
                  <a:extLst>
                    <a:ext uri="{9D8B030D-6E8A-4147-A177-3AD203B41FA5}">
                      <a16:colId xmlns:a16="http://schemas.microsoft.com/office/drawing/2014/main" val="1918286475"/>
                    </a:ext>
                  </a:extLst>
                </a:gridCol>
                <a:gridCol w="515137">
                  <a:extLst>
                    <a:ext uri="{9D8B030D-6E8A-4147-A177-3AD203B41FA5}">
                      <a16:colId xmlns:a16="http://schemas.microsoft.com/office/drawing/2014/main" val="2777129832"/>
                    </a:ext>
                  </a:extLst>
                </a:gridCol>
                <a:gridCol w="810863">
                  <a:extLst>
                    <a:ext uri="{9D8B030D-6E8A-4147-A177-3AD203B41FA5}">
                      <a16:colId xmlns:a16="http://schemas.microsoft.com/office/drawing/2014/main" val="3443995498"/>
                    </a:ext>
                  </a:extLst>
                </a:gridCol>
                <a:gridCol w="810863">
                  <a:extLst>
                    <a:ext uri="{9D8B030D-6E8A-4147-A177-3AD203B41FA5}">
                      <a16:colId xmlns:a16="http://schemas.microsoft.com/office/drawing/2014/main" val="3585557871"/>
                    </a:ext>
                  </a:extLst>
                </a:gridCol>
                <a:gridCol w="810863">
                  <a:extLst>
                    <a:ext uri="{9D8B030D-6E8A-4147-A177-3AD203B41FA5}">
                      <a16:colId xmlns:a16="http://schemas.microsoft.com/office/drawing/2014/main" val="2504690684"/>
                    </a:ext>
                  </a:extLst>
                </a:gridCol>
              </a:tblGrid>
              <a:tr h="135363">
                <a:tc gridSpan="3">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rPr>
                        <a:t>Balance Sheet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lnL w="12700" cmpd="sng">
                      <a:noFill/>
                      <a:prstDash val="solid"/>
                    </a:ln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81569399"/>
                  </a:ext>
                </a:extLst>
              </a:tr>
              <a:tr h="135363">
                <a:tc gridSpan="2">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장부가액</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실사조정</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실사금액</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59195475"/>
                  </a:ext>
                </a:extLst>
              </a:tr>
              <a:tr h="135363">
                <a:tc gridSpan="3">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자산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lnL w="12700" cmpd="sng">
                      <a:noFill/>
                      <a:prstDash val="solid"/>
                    </a:lnL>
                    <a:lnT w="6350" cap="flat" cmpd="sng" algn="ctr">
                      <a:solidFill>
                        <a:srgbClr val="000000"/>
                      </a:solidFill>
                      <a:prstDash val="solid"/>
                      <a:round/>
                      <a:headEnd type="none" w="med" len="med"/>
                      <a:tailEnd type="none" w="med" len="med"/>
                    </a:lnT>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65,871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(8,540)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57,332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94099787"/>
                  </a:ext>
                </a:extLst>
              </a:tr>
              <a:tr h="135363">
                <a:tc gridSpan="2">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유동자산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41,819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(4,894)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36,925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56516271"/>
                  </a:ext>
                </a:extLst>
              </a:tr>
              <a:tr h="135363">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현금및현금성자산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lnL w="12700" cmpd="sng">
                      <a:noFill/>
                      <a:prstDash val="solid"/>
                    </a:lnL>
                    <a:lnT w="6350" cap="flat" cmpd="sng" algn="ctr">
                      <a:solidFill>
                        <a:srgbClr val="00338D"/>
                      </a:solidFill>
                      <a:prstDash val="dot"/>
                      <a:round/>
                      <a:headEnd type="none" w="med" len="med"/>
                      <a:tailEnd type="none" w="med" len="med"/>
                    </a:lnT>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3,609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1,166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4,775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35196192"/>
                  </a:ext>
                </a:extLst>
              </a:tr>
              <a:tr h="135363">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매출채권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7,510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(1,777)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5,733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93550626"/>
                  </a:ext>
                </a:extLst>
              </a:tr>
              <a:tr h="135363">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재고자산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23,567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1,341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24,908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225951027"/>
                  </a:ext>
                </a:extLst>
              </a:tr>
              <a:tr h="135363">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기타유동금융자산</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3,137 </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(1,668)</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1,468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765402267"/>
                  </a:ext>
                </a:extLst>
              </a:tr>
              <a:tr h="135363">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a:t>
                      </a:r>
                      <a:r>
                        <a:rPr lang="en-US" sz="900" b="0" i="0" u="none" strike="noStrike">
                          <a:solidFill>
                            <a:srgbClr val="000000"/>
                          </a:solidFill>
                          <a:effectLst/>
                          <a:latin typeface="맑은 고딕" panose="020B0503020000020004" pitchFamily="50" charset="-127"/>
                          <a:ea typeface="맑은 고딕" panose="020B0503020000020004" pitchFamily="50" charset="-127"/>
                        </a:rPr>
                        <a:t>FVPL</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2,852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(2,852)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41529812"/>
                  </a:ext>
                </a:extLst>
              </a:tr>
              <a:tr h="135363">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기타유동자산</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07287766"/>
                  </a:ext>
                </a:extLst>
              </a:tr>
              <a:tr h="135363">
                <a:tc gridSpan="3">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비유동자산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lnL w="12700" cmpd="sng">
                      <a:noFill/>
                      <a:prstDash val="solid"/>
                    </a:lnL>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24,053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(3,646)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20,407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021678740"/>
                  </a:ext>
                </a:extLst>
              </a:tr>
              <a:tr h="135363">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유형자산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11,454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11,454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835241741"/>
                  </a:ext>
                </a:extLst>
              </a:tr>
              <a:tr h="135363">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투자부동산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3,525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3,525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8730645"/>
                  </a:ext>
                </a:extLst>
              </a:tr>
              <a:tr h="135363">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기타무형자산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214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99752405"/>
                  </a:ext>
                </a:extLst>
              </a:tr>
              <a:tr h="135363">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종속기업투자주식</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3,774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(3,463)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72941331"/>
                  </a:ext>
                </a:extLst>
              </a:tr>
              <a:tr h="135363">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기타비유동금융자산</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3,585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1,329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4,914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2486054012"/>
                  </a:ext>
                </a:extLst>
              </a:tr>
              <a:tr h="135363">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장기</a:t>
                      </a:r>
                      <a:r>
                        <a:rPr lang="en-US" sz="900" b="0" i="0" u="none" strike="noStrike">
                          <a:solidFill>
                            <a:srgbClr val="000000"/>
                          </a:solidFill>
                          <a:effectLst/>
                          <a:latin typeface="맑은 고딕" panose="020B0503020000020004" pitchFamily="50" charset="-127"/>
                          <a:ea typeface="맑은 고딕" panose="020B0503020000020004" pitchFamily="50" charset="-127"/>
                        </a:rPr>
                        <a:t>FVPL</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(1,500)</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10595612"/>
                  </a:ext>
                </a:extLst>
              </a:tr>
              <a:tr h="135363">
                <a:tc gridSpan="3">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부채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lnL w="12700" cmpd="sng">
                      <a:noFill/>
                      <a:prstDash val="solid"/>
                    </a:lnL>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31,581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3,989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35,569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84146555"/>
                  </a:ext>
                </a:extLst>
              </a:tr>
              <a:tr h="135363">
                <a:tc gridSpan="3">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유동부채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lnL w="12700" cmpd="sng">
                      <a:noFill/>
                      <a:prstDash val="solid"/>
                    </a:lnL>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30,979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(28,200)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2,779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072404560"/>
                  </a:ext>
                </a:extLst>
              </a:tr>
              <a:tr h="135363">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매입채무</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10,872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(10,872)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192090143"/>
                  </a:ext>
                </a:extLst>
              </a:tr>
              <a:tr h="135363">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단기차입금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6,135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(6,135)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3077028"/>
                  </a:ext>
                </a:extLst>
              </a:tr>
              <a:tr h="135363">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유동성장기차입금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1,450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53460684"/>
                  </a:ext>
                </a:extLst>
              </a:tr>
              <a:tr h="135363">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기타유동금융부채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7,859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(7,859)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87348235"/>
                  </a:ext>
                </a:extLst>
              </a:tr>
              <a:tr h="135363">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유동성리스부채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2,779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2,779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78467632"/>
                  </a:ext>
                </a:extLst>
              </a:tr>
              <a:tr h="135363">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기타유동부채</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83061317"/>
                  </a:ext>
                </a:extLst>
              </a:tr>
              <a:tr h="135363">
                <a:tc gridSpan="3">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비유동부채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lnL w="12700" cmpd="sng">
                      <a:noFill/>
                      <a:prstDash val="solid"/>
                    </a:lnL>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602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018656027"/>
                  </a:ext>
                </a:extLst>
              </a:tr>
              <a:tr h="135363">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확정급여채무</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362703943"/>
                  </a:ext>
                </a:extLst>
              </a:tr>
              <a:tr h="135363">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장기리스부채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11175584"/>
                  </a:ext>
                </a:extLst>
              </a:tr>
              <a:tr h="135363">
                <a:tc gridSpan="3">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회생담보권</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7,898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7,898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659567893"/>
                  </a:ext>
                </a:extLst>
              </a:tr>
              <a:tr h="135363">
                <a:tc gridSpan="3">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회생채권</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19,499 </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19,499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217053729"/>
                  </a:ext>
                </a:extLst>
              </a:tr>
              <a:tr h="135363">
                <a:tc gridSpan="3">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공익채권</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4,127 </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4,127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911672937"/>
                  </a:ext>
                </a:extLst>
              </a:tr>
              <a:tr h="135363">
                <a:tc gridSpan="3">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조세채권 등</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967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87216966"/>
                  </a:ext>
                </a:extLst>
              </a:tr>
              <a:tr h="135363">
                <a:tc gridSpan="3">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자본</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lnL w="12700" cmpd="sng">
                      <a:noFill/>
                      <a:prstDash val="solid"/>
                    </a:lnL>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34,291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21,763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72812133"/>
                  </a:ext>
                </a:extLst>
              </a:tr>
              <a:tr h="135363">
                <a:tc gridSpan="3">
                  <a:txBody>
                    <a:bodyPr/>
                    <a:lstStyle/>
                    <a:p>
                      <a:pPr algn="l" rtl="0" fontAlgn="ctr"/>
                      <a:r>
                        <a:rPr lang="ko-KR" altLang="en-US" sz="900" b="1" i="0" u="none" strike="noStrike" err="1">
                          <a:solidFill>
                            <a:srgbClr val="000000"/>
                          </a:solidFill>
                          <a:effectLst/>
                          <a:latin typeface="맑은 고딕" panose="020B0503020000020004" pitchFamily="50" charset="-127"/>
                          <a:ea typeface="맑은 고딕" panose="020B0503020000020004" pitchFamily="50" charset="-127"/>
                        </a:rPr>
                        <a:t>부채및자본총계</a:t>
                      </a:r>
                      <a:endParaRPr lang="ko-KR" altLang="en-US" sz="9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lnL w="12700" cmpd="sng">
                      <a:noFill/>
                      <a:prstDash val="solid"/>
                    </a:lnL>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65,871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(8,540)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57,332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12567305"/>
                  </a:ext>
                </a:extLst>
              </a:tr>
            </a:tbl>
          </a:graphicData>
        </a:graphic>
      </p:graphicFrame>
      <p:sp>
        <p:nvSpPr>
          <p:cNvPr id="20" name="TextBox 19">
            <a:extLst>
              <a:ext uri="{FF2B5EF4-FFF2-40B4-BE49-F238E27FC236}">
                <a16:creationId xmlns:a16="http://schemas.microsoft.com/office/drawing/2014/main" id="{CA463D3C-FB0F-4CD2-9C63-45F4B3159FFC}"/>
              </a:ext>
            </a:extLst>
          </p:cNvPr>
          <p:cNvSpPr txBox="1"/>
          <p:nvPr/>
        </p:nvSpPr>
        <p:spPr>
          <a:xfrm>
            <a:off x="4815841" y="1412204"/>
            <a:ext cx="4156708" cy="4720147"/>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a:latin typeface="Arial" panose="020B0604020202020204" pitchFamily="34" charset="0"/>
                <a:cs typeface="Arial" panose="020B0604020202020204" pitchFamily="34" charset="0"/>
              </a:rPr>
              <a:t>Adjustment</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err="1">
                <a:latin typeface="Arial" panose="020B0604020202020204" pitchFamily="34" charset="0"/>
                <a:cs typeface="Arial" panose="020B0604020202020204" pitchFamily="34" charset="0"/>
              </a:rPr>
              <a:t>현금및현금성자산은</a:t>
            </a:r>
            <a:r>
              <a:rPr lang="ko-KR" altLang="en-US" sz="900">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ea typeface="맑은 고딕"/>
                <a:cs typeface="Arial" panose="020B0604020202020204" pitchFamily="34" charset="0"/>
              </a:rPr>
              <a:t>실사기준일인 </a:t>
            </a:r>
            <a:r>
              <a:rPr lang="en-US" altLang="ko-KR" sz="900">
                <a:solidFill>
                  <a:srgbClr val="000000"/>
                </a:solidFill>
                <a:latin typeface="Arial" panose="020B0604020202020204" pitchFamily="34" charset="0"/>
                <a:ea typeface="맑은 고딕"/>
                <a:cs typeface="Arial" panose="020B0604020202020204" pitchFamily="34" charset="0"/>
              </a:rPr>
              <a:t>2022</a:t>
            </a:r>
            <a:r>
              <a:rPr lang="ko-KR" altLang="en-US" sz="900">
                <a:solidFill>
                  <a:srgbClr val="000000"/>
                </a:solidFill>
                <a:latin typeface="Arial" panose="020B0604020202020204" pitchFamily="34" charset="0"/>
                <a:ea typeface="맑은 고딕"/>
                <a:cs typeface="Arial" panose="020B0604020202020204" pitchFamily="34" charset="0"/>
              </a:rPr>
              <a:t>년 </a:t>
            </a:r>
            <a:r>
              <a:rPr lang="en-US" altLang="ko-KR" sz="900">
                <a:solidFill>
                  <a:srgbClr val="000000"/>
                </a:solidFill>
                <a:latin typeface="Arial" panose="020B0604020202020204" pitchFamily="34" charset="0"/>
                <a:ea typeface="맑은 고딕"/>
                <a:cs typeface="Arial" panose="020B0604020202020204" pitchFamily="34" charset="0"/>
              </a:rPr>
              <a:t>5</a:t>
            </a:r>
            <a:r>
              <a:rPr lang="ko-KR" altLang="en-US" sz="900">
                <a:solidFill>
                  <a:srgbClr val="000000"/>
                </a:solidFill>
                <a:latin typeface="Arial" panose="020B0604020202020204" pitchFamily="34" charset="0"/>
                <a:ea typeface="맑은 고딕"/>
                <a:cs typeface="Arial" panose="020B0604020202020204" pitchFamily="34" charset="0"/>
              </a:rPr>
              <a:t>월 </a:t>
            </a:r>
            <a:r>
              <a:rPr lang="en-US" altLang="ko-KR" sz="900">
                <a:solidFill>
                  <a:srgbClr val="000000"/>
                </a:solidFill>
                <a:latin typeface="Arial" panose="020B0604020202020204" pitchFamily="34" charset="0"/>
                <a:ea typeface="맑은 고딕"/>
                <a:cs typeface="Arial" panose="020B0604020202020204" pitchFamily="34" charset="0"/>
              </a:rPr>
              <a:t>16</a:t>
            </a:r>
            <a:r>
              <a:rPr lang="ko-KR" altLang="en-US" sz="900">
                <a:solidFill>
                  <a:srgbClr val="000000"/>
                </a:solidFill>
                <a:latin typeface="Arial" panose="020B0604020202020204" pitchFamily="34" charset="0"/>
                <a:ea typeface="맑은 고딕"/>
                <a:cs typeface="Arial" panose="020B0604020202020204" pitchFamily="34" charset="0"/>
              </a:rPr>
              <a:t>일 기준으로 실사조정한 조사보고서 상 실사금액을 준용하여 조정함</a:t>
            </a: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r>
              <a:rPr lang="ko-KR" altLang="en-US" sz="900">
                <a:solidFill>
                  <a:srgbClr val="000000"/>
                </a:solidFill>
                <a:latin typeface="Arial" panose="020B0604020202020204" pitchFamily="34" charset="0"/>
                <a:ea typeface="맑은 고딕"/>
                <a:cs typeface="Arial" panose="020B0604020202020204" pitchFamily="34" charset="0"/>
              </a:rPr>
              <a:t>매출채권은 실사보고서 상 개별평가 대손설정내역과 </a:t>
            </a:r>
            <a:r>
              <a:rPr lang="en-US" altLang="ko-KR" sz="900">
                <a:solidFill>
                  <a:srgbClr val="000000"/>
                </a:solidFill>
                <a:latin typeface="Arial" panose="020B0604020202020204" pitchFamily="34" charset="0"/>
                <a:ea typeface="맑은 고딕"/>
                <a:cs typeface="Arial" panose="020B0604020202020204" pitchFamily="34" charset="0"/>
              </a:rPr>
              <a:t>2021</a:t>
            </a:r>
            <a:r>
              <a:rPr lang="ko-KR" altLang="en-US" sz="900">
                <a:solidFill>
                  <a:srgbClr val="000000"/>
                </a:solidFill>
                <a:latin typeface="Arial" panose="020B0604020202020204" pitchFamily="34" charset="0"/>
                <a:ea typeface="맑은 고딕"/>
                <a:cs typeface="Arial" panose="020B0604020202020204" pitchFamily="34" charset="0"/>
              </a:rPr>
              <a:t>년 기말 기준 채권 미회수율을 고려한 집합평가 대손설정액을 </a:t>
            </a:r>
            <a:r>
              <a:rPr lang="ko-KR" altLang="en-US" sz="900" err="1">
                <a:solidFill>
                  <a:srgbClr val="000000"/>
                </a:solidFill>
                <a:latin typeface="Arial" panose="020B0604020202020204" pitchFamily="34" charset="0"/>
                <a:ea typeface="맑은 고딕"/>
                <a:cs typeface="Arial" panose="020B0604020202020204" pitchFamily="34" charset="0"/>
              </a:rPr>
              <a:t>실사조정함</a:t>
            </a: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r>
              <a:rPr lang="ko-KR" altLang="en-US" sz="900">
                <a:solidFill>
                  <a:srgbClr val="000000"/>
                </a:solidFill>
                <a:latin typeface="Arial" panose="020B0604020202020204" pitchFamily="34" charset="0"/>
                <a:ea typeface="맑은 고딕"/>
                <a:cs typeface="Arial" panose="020B0604020202020204" pitchFamily="34" charset="0"/>
              </a:rPr>
              <a:t>재고자산은 조사보고서 상 조정사항을 준용하여 장기체화 및 폐기예정 재고자산 금액을 </a:t>
            </a:r>
            <a:r>
              <a:rPr lang="ko-KR" altLang="en-US" sz="900" err="1">
                <a:solidFill>
                  <a:srgbClr val="000000"/>
                </a:solidFill>
                <a:latin typeface="Arial" panose="020B0604020202020204" pitchFamily="34" charset="0"/>
                <a:ea typeface="맑은 고딕"/>
                <a:cs typeface="Arial" panose="020B0604020202020204" pitchFamily="34" charset="0"/>
              </a:rPr>
              <a:t>실사조정함</a:t>
            </a: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r>
              <a:rPr lang="ko-KR" altLang="en-US" sz="900">
                <a:solidFill>
                  <a:srgbClr val="000000"/>
                </a:solidFill>
                <a:latin typeface="Arial" panose="020B0604020202020204" pitchFamily="34" charset="0"/>
                <a:ea typeface="맑은 고딕"/>
                <a:cs typeface="Arial" panose="020B0604020202020204" pitchFamily="34" charset="0"/>
              </a:rPr>
              <a:t>기타금융자산은 미수금 및 미수수익 중 불법행위미수금 관련금액을 </a:t>
            </a:r>
            <a:r>
              <a:rPr lang="ko-KR" altLang="en-US" sz="900" err="1">
                <a:solidFill>
                  <a:srgbClr val="000000"/>
                </a:solidFill>
                <a:latin typeface="Arial" panose="020B0604020202020204" pitchFamily="34" charset="0"/>
                <a:ea typeface="맑은 고딕"/>
                <a:cs typeface="Arial" panose="020B0604020202020204" pitchFamily="34" charset="0"/>
              </a:rPr>
              <a:t>실사조정함</a:t>
            </a:r>
            <a:endParaRPr lang="en-US" altLang="ko-KR" sz="90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r>
              <a:rPr lang="ko-KR" altLang="en-US" sz="900" err="1">
                <a:latin typeface="Arial" panose="020B0604020202020204" pitchFamily="34" charset="0"/>
                <a:cs typeface="Arial" panose="020B0604020202020204" pitchFamily="34" charset="0"/>
              </a:rPr>
              <a:t>기타유동자산</a:t>
            </a:r>
            <a:r>
              <a:rPr lang="ko-KR" altLang="en-US" sz="900">
                <a:latin typeface="Arial" panose="020B0604020202020204" pitchFamily="34" charset="0"/>
                <a:cs typeface="Arial" panose="020B0604020202020204" pitchFamily="34" charset="0"/>
              </a:rPr>
              <a:t> 중 회수가 불확실한 금액을 </a:t>
            </a:r>
            <a:r>
              <a:rPr lang="ko-KR" altLang="en-US" sz="900" err="1">
                <a:latin typeface="Arial" panose="020B0604020202020204" pitchFamily="34" charset="0"/>
                <a:cs typeface="Arial" panose="020B0604020202020204" pitchFamily="34" charset="0"/>
              </a:rPr>
              <a:t>실사조정함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투자부동산은 장부가액을 실사가치로 산정하였으나</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향후 </a:t>
            </a:r>
            <a:r>
              <a:rPr lang="ko-KR" altLang="en-US" sz="900" err="1">
                <a:latin typeface="Arial" panose="020B0604020202020204" pitchFamily="34" charset="0"/>
                <a:cs typeface="Arial" panose="020B0604020202020204" pitchFamily="34" charset="0"/>
              </a:rPr>
              <a:t>쵸코스퀘어의</a:t>
            </a:r>
            <a:r>
              <a:rPr lang="ko-KR" altLang="en-US" sz="900">
                <a:latin typeface="Arial" panose="020B0604020202020204" pitchFamily="34" charset="0"/>
                <a:cs typeface="Arial" panose="020B0604020202020204" pitchFamily="34" charset="0"/>
              </a:rPr>
              <a:t> 회생절차 및 투자부동산 매각에 따라 실사가치가 변동될 수 있음</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종속기업투자주식 중 개성</a:t>
            </a:r>
            <a:r>
              <a:rPr lang="en-US" altLang="ko-KR" sz="900">
                <a:latin typeface="Arial" panose="020B0604020202020204" pitchFamily="34" charset="0"/>
                <a:cs typeface="Arial" panose="020B0604020202020204" pitchFamily="34" charset="0"/>
              </a:rPr>
              <a:t>1</a:t>
            </a:r>
            <a:r>
              <a:rPr lang="ko-KR" altLang="en-US" sz="900">
                <a:latin typeface="Arial" panose="020B0604020202020204" pitchFamily="34" charset="0"/>
                <a:cs typeface="Arial" panose="020B0604020202020204" pitchFamily="34" charset="0"/>
              </a:rPr>
              <a:t>공장과 </a:t>
            </a:r>
            <a:r>
              <a:rPr lang="ko-KR" altLang="en-US" sz="900" err="1">
                <a:latin typeface="Arial" panose="020B0604020202020204" pitchFamily="34" charset="0"/>
                <a:cs typeface="Arial" panose="020B0604020202020204" pitchFamily="34" charset="0"/>
              </a:rPr>
              <a:t>쵸코스퀘어는</a:t>
            </a:r>
            <a:r>
              <a:rPr lang="ko-KR" altLang="en-US" sz="900">
                <a:latin typeface="Arial" panose="020B0604020202020204" pitchFamily="34" charset="0"/>
                <a:cs typeface="Arial" panose="020B0604020202020204" pitchFamily="34" charset="0"/>
              </a:rPr>
              <a:t> 실사가치를 </a:t>
            </a:r>
            <a:r>
              <a:rPr lang="en-US" altLang="ko-KR" sz="900">
                <a:latin typeface="Arial" panose="020B0604020202020204" pitchFamily="34" charset="0"/>
                <a:cs typeface="Arial" panose="020B0604020202020204" pitchFamily="34" charset="0"/>
              </a:rPr>
              <a:t>0</a:t>
            </a:r>
            <a:r>
              <a:rPr lang="ko-KR" altLang="en-US" sz="900">
                <a:latin typeface="Arial" panose="020B0604020202020204" pitchFamily="34" charset="0"/>
                <a:cs typeface="Arial" panose="020B0604020202020204" pitchFamily="34" charset="0"/>
              </a:rPr>
              <a:t>으로 산정하였고</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캄보디아법인은 </a:t>
            </a:r>
            <a:r>
              <a:rPr lang="en-US" altLang="ko-KR" sz="900">
                <a:latin typeface="Arial" panose="020B0604020202020204" pitchFamily="34" charset="0"/>
                <a:cs typeface="Arial" panose="020B0604020202020204" pitchFamily="34" charset="0"/>
              </a:rPr>
              <a:t>2022</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3</a:t>
            </a:r>
            <a:r>
              <a:rPr lang="ko-KR" altLang="en-US" sz="900">
                <a:latin typeface="Arial" panose="020B0604020202020204" pitchFamily="34" charset="0"/>
                <a:cs typeface="Arial" panose="020B0604020202020204" pitchFamily="34" charset="0"/>
              </a:rPr>
              <a:t>월말 기준 순자산을 실사가치로 산정함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단기</a:t>
            </a:r>
            <a:r>
              <a:rPr lang="en-US" altLang="ko-KR" sz="900">
                <a:latin typeface="Arial" panose="020B0604020202020204" pitchFamily="34" charset="0"/>
                <a:cs typeface="Arial" panose="020B0604020202020204" pitchFamily="34" charset="0"/>
              </a:rPr>
              <a:t>FVPL </a:t>
            </a:r>
            <a:r>
              <a:rPr lang="ko-KR" altLang="en-US" sz="900">
                <a:latin typeface="Arial" panose="020B0604020202020204" pitchFamily="34" charset="0"/>
                <a:cs typeface="Arial" panose="020B0604020202020204" pitchFamily="34" charset="0"/>
              </a:rPr>
              <a:t>및 장기</a:t>
            </a:r>
            <a:r>
              <a:rPr lang="en-US" altLang="ko-KR" sz="900">
                <a:latin typeface="Arial" panose="020B0604020202020204" pitchFamily="34" charset="0"/>
                <a:cs typeface="Arial" panose="020B0604020202020204" pitchFamily="34" charset="0"/>
              </a:rPr>
              <a:t>FVPL</a:t>
            </a:r>
            <a:r>
              <a:rPr lang="ko-KR" altLang="en-US" sz="900">
                <a:latin typeface="Arial" panose="020B0604020202020204" pitchFamily="34" charset="0"/>
                <a:cs typeface="Arial" panose="020B0604020202020204" pitchFamily="34" charset="0"/>
              </a:rPr>
              <a:t>은 불법행위미수금으로 전액 </a:t>
            </a:r>
            <a:r>
              <a:rPr lang="ko-KR" altLang="en-US" sz="900" err="1">
                <a:latin typeface="Arial" panose="020B0604020202020204" pitchFamily="34" charset="0"/>
                <a:cs typeface="Arial" panose="020B0604020202020204" pitchFamily="34" charset="0"/>
              </a:rPr>
              <a:t>실사조정함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리스부채는 </a:t>
            </a:r>
            <a:r>
              <a:rPr lang="en-US" altLang="ko-KR" sz="900">
                <a:latin typeface="Arial" panose="020B0604020202020204" pitchFamily="34" charset="0"/>
                <a:cs typeface="Arial" panose="020B0604020202020204" pitchFamily="34" charset="0"/>
              </a:rPr>
              <a:t>IFRS16</a:t>
            </a:r>
            <a:r>
              <a:rPr lang="ko-KR" altLang="en-US" sz="900">
                <a:latin typeface="Arial" panose="020B0604020202020204" pitchFamily="34" charset="0"/>
                <a:cs typeface="Arial" panose="020B0604020202020204" pitchFamily="34" charset="0"/>
              </a:rPr>
              <a:t>에 따라 인식한 부채이나 </a:t>
            </a:r>
            <a:r>
              <a:rPr lang="en-US" altLang="ko-KR" sz="900">
                <a:latin typeface="Arial" panose="020B0604020202020204" pitchFamily="34" charset="0"/>
                <a:cs typeface="Arial" panose="020B0604020202020204" pitchFamily="34" charset="0"/>
              </a:rPr>
              <a:t>Valuation </a:t>
            </a:r>
            <a:r>
              <a:rPr lang="ko-KR" altLang="en-US" sz="900">
                <a:latin typeface="Arial" panose="020B0604020202020204" pitchFamily="34" charset="0"/>
                <a:cs typeface="Arial" panose="020B0604020202020204" pitchFamily="34" charset="0"/>
              </a:rPr>
              <a:t>목적으로 향후 임차료 지급액 산정을 위해 장부가액을 실사가치로 인정함</a:t>
            </a:r>
            <a:endParaRPr lang="en-US" altLang="ko-KR" sz="900">
              <a:latin typeface="Arial" panose="020B0604020202020204" pitchFamily="34" charset="0"/>
              <a:cs typeface="Arial" panose="020B0604020202020204" pitchFamily="34" charset="0"/>
            </a:endParaRPr>
          </a:p>
          <a:p>
            <a:pPr marL="360000" lvl="0" indent="-180975" defTabSz="914400" latinLnBrk="1">
              <a:lnSpc>
                <a:spcPts val="1200"/>
              </a:lnSpc>
              <a:spcBef>
                <a:spcPts val="4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회생담보권 및 회생채권은 주로 시부인표 상 시인액을 실사가치로 보아 </a:t>
            </a:r>
            <a:r>
              <a:rPr lang="ko-KR" altLang="en-US" sz="900" err="1">
                <a:latin typeface="Arial" panose="020B0604020202020204" pitchFamily="34" charset="0"/>
                <a:cs typeface="Arial" panose="020B0604020202020204" pitchFamily="34" charset="0"/>
              </a:rPr>
              <a:t>실사조정하였으며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이외 부채는 조사보고서 상 조정사항을 준용하여 실사가치를 산정함</a:t>
            </a:r>
            <a:endParaRPr lang="en-US" altLang="ko-KR" sz="9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CFB342A-91E2-442A-ADC3-73E285C0B55A}"/>
              </a:ext>
            </a:extLst>
          </p:cNvPr>
          <p:cNvSpPr txBox="1"/>
          <p:nvPr/>
        </p:nvSpPr>
        <p:spPr>
          <a:xfrm>
            <a:off x="5067300" y="5239972"/>
            <a:ext cx="4010342" cy="887422"/>
          </a:xfrm>
          <a:prstGeom prst="rect">
            <a:avLst/>
          </a:prstGeom>
          <a:noFill/>
        </p:spPr>
        <p:txBody>
          <a:bodyPr wrap="square" lIns="0" tIns="0" rIns="0" bIns="0" rtlCol="0">
            <a:spAutoFit/>
          </a:bodyPr>
          <a:lstStyle/>
          <a:p>
            <a:pPr>
              <a:spcBef>
                <a:spcPts val="100"/>
              </a:spcBef>
            </a:pPr>
            <a:r>
              <a:rPr lang="en-US" altLang="ko-KR" sz="800" i="1">
                <a:latin typeface="Arial" panose="020B0604020202020204" pitchFamily="34" charset="0"/>
                <a:ea typeface="+mj-ea"/>
                <a:cs typeface="Arial" panose="020B0604020202020204" pitchFamily="34" charset="0"/>
              </a:rPr>
              <a:t>[Limitation]</a:t>
            </a:r>
          </a:p>
          <a:p>
            <a:pPr>
              <a:spcBef>
                <a:spcPts val="100"/>
              </a:spcBef>
            </a:pPr>
            <a:r>
              <a:rPr lang="en-US" altLang="ko-KR" sz="800" i="1">
                <a:latin typeface="Arial" panose="020B0604020202020204" pitchFamily="34" charset="0"/>
                <a:ea typeface="+mj-ea"/>
                <a:cs typeface="Arial" panose="020B0604020202020204" pitchFamily="34" charset="0"/>
              </a:rPr>
              <a:t>1. 2022</a:t>
            </a:r>
            <a:r>
              <a:rPr lang="ko-KR" altLang="en-US" sz="800" i="1">
                <a:latin typeface="Arial" panose="020B0604020202020204" pitchFamily="34" charset="0"/>
                <a:ea typeface="+mj-ea"/>
                <a:cs typeface="Arial" panose="020B0604020202020204" pitchFamily="34" charset="0"/>
              </a:rPr>
              <a:t>년은 </a:t>
            </a:r>
            <a:r>
              <a:rPr lang="en-US" altLang="ko-KR" sz="800" i="1">
                <a:latin typeface="Arial" panose="020B0604020202020204" pitchFamily="34" charset="0"/>
                <a:ea typeface="+mj-ea"/>
                <a:cs typeface="Arial" panose="020B0604020202020204" pitchFamily="34" charset="0"/>
              </a:rPr>
              <a:t>4</a:t>
            </a:r>
            <a:r>
              <a:rPr lang="ko-KR" altLang="en-US" sz="800" i="1">
                <a:latin typeface="Arial" panose="020B0604020202020204" pitchFamily="34" charset="0"/>
                <a:ea typeface="+mj-ea"/>
                <a:cs typeface="Arial" panose="020B0604020202020204" pitchFamily="34" charset="0"/>
              </a:rPr>
              <a:t>월말 재무제표 금액을 토대로 작성하였음</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기준일의 잔액을 확인하기 위해서는 기준일의 계정 명세서 및 원장 등이 필요하나</a:t>
            </a:r>
            <a:r>
              <a:rPr lang="en-US" altLang="ko-KR" sz="800" i="1">
                <a:latin typeface="Arial" panose="020B0604020202020204" pitchFamily="34" charset="0"/>
                <a:ea typeface="+mj-ea"/>
                <a:cs typeface="Arial" panose="020B0604020202020204" pitchFamily="34" charset="0"/>
              </a:rPr>
              <a:t>,</a:t>
            </a:r>
            <a:r>
              <a:rPr lang="ko-KR" altLang="en-US" sz="800" i="1">
                <a:latin typeface="Arial" panose="020B0604020202020204" pitchFamily="34" charset="0"/>
                <a:ea typeface="+mj-ea"/>
                <a:cs typeface="Arial" panose="020B0604020202020204" pitchFamily="34" charset="0"/>
              </a:rPr>
              <a:t> 회사는 보안상 이유로 제공 불가 의사를 표명함</a:t>
            </a:r>
            <a:endParaRPr lang="en-US" altLang="ko-KR" sz="800" i="1">
              <a:latin typeface="Arial" panose="020B0604020202020204" pitchFamily="34" charset="0"/>
              <a:ea typeface="+mj-ea"/>
              <a:cs typeface="Arial" panose="020B0604020202020204" pitchFamily="34" charset="0"/>
            </a:endParaRPr>
          </a:p>
          <a:p>
            <a:pPr>
              <a:spcBef>
                <a:spcPts val="100"/>
              </a:spcBef>
            </a:pPr>
            <a:r>
              <a:rPr lang="en-US" altLang="ko-KR" sz="800" i="1">
                <a:latin typeface="Arial" panose="020B0604020202020204" pitchFamily="34" charset="0"/>
                <a:ea typeface="+mj-ea"/>
                <a:cs typeface="Arial" panose="020B0604020202020204" pitchFamily="34" charset="0"/>
              </a:rPr>
              <a:t>2. </a:t>
            </a:r>
            <a:r>
              <a:rPr lang="ko-KR" altLang="en-US" sz="800" i="1">
                <a:latin typeface="Arial" panose="020B0604020202020204" pitchFamily="34" charset="0"/>
                <a:ea typeface="+mj-ea"/>
                <a:cs typeface="Arial" panose="020B0604020202020204" pitchFamily="34" charset="0"/>
              </a:rPr>
              <a:t>해당 계정에 대한 내용은 회사가 제공한 일부 내용을 토대로 작성하였음</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구체적인 내역을 확인하기 위해서는 계정명세서</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원장 및 인터뷰가 필요하나</a:t>
            </a:r>
            <a:r>
              <a:rPr lang="en-US" altLang="ko-KR" sz="800" i="1">
                <a:latin typeface="Arial" panose="020B0604020202020204" pitchFamily="34" charset="0"/>
                <a:ea typeface="+mj-ea"/>
                <a:cs typeface="Arial" panose="020B0604020202020204" pitchFamily="34" charset="0"/>
              </a:rPr>
              <a:t> </a:t>
            </a:r>
            <a:r>
              <a:rPr lang="ko-KR" altLang="en-US" sz="800" i="1">
                <a:latin typeface="Arial" panose="020B0604020202020204" pitchFamily="34" charset="0"/>
                <a:ea typeface="+mj-ea"/>
                <a:cs typeface="Arial" panose="020B0604020202020204" pitchFamily="34" charset="0"/>
              </a:rPr>
              <a:t>회사는 보안상 이유로 제공 불가의사를 표명하여 제한된 자료를 토대로 증감분석 및 실사조정 수행함</a:t>
            </a:r>
            <a:endParaRPr lang="en-US" altLang="ko-KR" sz="800" i="1">
              <a:latin typeface="Arial" panose="020B0604020202020204" pitchFamily="34" charset="0"/>
              <a:ea typeface="+mj-ea"/>
              <a:cs typeface="Arial" panose="020B0604020202020204" pitchFamily="34" charset="0"/>
            </a:endParaRPr>
          </a:p>
        </p:txBody>
      </p:sp>
      <p:sp>
        <p:nvSpPr>
          <p:cNvPr id="10" name="순서도: 연결자 9">
            <a:extLst>
              <a:ext uri="{FF2B5EF4-FFF2-40B4-BE49-F238E27FC236}">
                <a16:creationId xmlns:a16="http://schemas.microsoft.com/office/drawing/2014/main" id="{9143BCDF-6870-4927-983D-AE79448AF955}"/>
              </a:ext>
            </a:extLst>
          </p:cNvPr>
          <p:cNvSpPr/>
          <p:nvPr/>
        </p:nvSpPr>
        <p:spPr bwMode="auto">
          <a:xfrm>
            <a:off x="688019" y="2064922"/>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11" name="순서도: 연결자 10">
            <a:extLst>
              <a:ext uri="{FF2B5EF4-FFF2-40B4-BE49-F238E27FC236}">
                <a16:creationId xmlns:a16="http://schemas.microsoft.com/office/drawing/2014/main" id="{D4E0CC32-78C4-4978-963B-9D4F2E152DC4}"/>
              </a:ext>
            </a:extLst>
          </p:cNvPr>
          <p:cNvSpPr/>
          <p:nvPr/>
        </p:nvSpPr>
        <p:spPr bwMode="auto">
          <a:xfrm>
            <a:off x="688019" y="2211900"/>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13" name="순서도: 연결자 12">
            <a:extLst>
              <a:ext uri="{FF2B5EF4-FFF2-40B4-BE49-F238E27FC236}">
                <a16:creationId xmlns:a16="http://schemas.microsoft.com/office/drawing/2014/main" id="{E0BC48E9-368C-450C-A3BB-60C2E05F1D6C}"/>
              </a:ext>
            </a:extLst>
          </p:cNvPr>
          <p:cNvSpPr/>
          <p:nvPr/>
        </p:nvSpPr>
        <p:spPr bwMode="auto">
          <a:xfrm>
            <a:off x="688019" y="2358878"/>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14" name="순서도: 연결자 13">
            <a:extLst>
              <a:ext uri="{FF2B5EF4-FFF2-40B4-BE49-F238E27FC236}">
                <a16:creationId xmlns:a16="http://schemas.microsoft.com/office/drawing/2014/main" id="{11A211BA-BD7D-4BAD-854F-9BA48C3554A4}"/>
              </a:ext>
            </a:extLst>
          </p:cNvPr>
          <p:cNvSpPr/>
          <p:nvPr/>
        </p:nvSpPr>
        <p:spPr bwMode="auto">
          <a:xfrm>
            <a:off x="688019" y="2751028"/>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5</a:t>
            </a:r>
            <a:endParaRPr lang="ko-KR" altLang="en-US" sz="800" b="1" kern="0">
              <a:solidFill>
                <a:srgbClr val="FFFFFF"/>
              </a:solidFill>
              <a:cs typeface="Arial" panose="020B0604020202020204" pitchFamily="34" charset="0"/>
            </a:endParaRPr>
          </a:p>
        </p:txBody>
      </p:sp>
      <p:sp>
        <p:nvSpPr>
          <p:cNvPr id="15" name="순서도: 연결자 14">
            <a:extLst>
              <a:ext uri="{FF2B5EF4-FFF2-40B4-BE49-F238E27FC236}">
                <a16:creationId xmlns:a16="http://schemas.microsoft.com/office/drawing/2014/main" id="{641F2209-B3E7-47B7-B031-EA7D2CB96E71}"/>
              </a:ext>
            </a:extLst>
          </p:cNvPr>
          <p:cNvSpPr/>
          <p:nvPr/>
        </p:nvSpPr>
        <p:spPr bwMode="auto">
          <a:xfrm>
            <a:off x="688019" y="3456127"/>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7</a:t>
            </a:r>
            <a:endParaRPr lang="ko-KR" altLang="en-US" sz="800" b="1" kern="0">
              <a:solidFill>
                <a:srgbClr val="FFFFFF"/>
              </a:solidFill>
              <a:cs typeface="Arial" panose="020B0604020202020204" pitchFamily="34" charset="0"/>
            </a:endParaRPr>
          </a:p>
        </p:txBody>
      </p:sp>
      <p:sp>
        <p:nvSpPr>
          <p:cNvPr id="16" name="순서도: 연결자 15">
            <a:extLst>
              <a:ext uri="{FF2B5EF4-FFF2-40B4-BE49-F238E27FC236}">
                <a16:creationId xmlns:a16="http://schemas.microsoft.com/office/drawing/2014/main" id="{93A31580-72EB-4297-BAC7-3B979C13C52C}"/>
              </a:ext>
            </a:extLst>
          </p:cNvPr>
          <p:cNvSpPr/>
          <p:nvPr/>
        </p:nvSpPr>
        <p:spPr bwMode="auto">
          <a:xfrm>
            <a:off x="688019" y="3169209"/>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6</a:t>
            </a:r>
            <a:endParaRPr lang="ko-KR" altLang="en-US" sz="800" b="1" kern="0">
              <a:solidFill>
                <a:srgbClr val="FFFFFF"/>
              </a:solidFill>
              <a:cs typeface="Arial" panose="020B0604020202020204" pitchFamily="34" charset="0"/>
            </a:endParaRPr>
          </a:p>
        </p:txBody>
      </p:sp>
      <p:sp>
        <p:nvSpPr>
          <p:cNvPr id="17" name="순서도: 연결자 16">
            <a:extLst>
              <a:ext uri="{FF2B5EF4-FFF2-40B4-BE49-F238E27FC236}">
                <a16:creationId xmlns:a16="http://schemas.microsoft.com/office/drawing/2014/main" id="{7AA3B191-FE96-449C-B6D9-CDF365B10571}"/>
              </a:ext>
            </a:extLst>
          </p:cNvPr>
          <p:cNvSpPr/>
          <p:nvPr/>
        </p:nvSpPr>
        <p:spPr bwMode="auto">
          <a:xfrm>
            <a:off x="688019" y="3710539"/>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8</a:t>
            </a:r>
            <a:endParaRPr lang="ko-KR" altLang="en-US" sz="800" b="1" kern="0">
              <a:solidFill>
                <a:srgbClr val="FFFFFF"/>
              </a:solidFill>
              <a:cs typeface="Arial" panose="020B0604020202020204" pitchFamily="34" charset="0"/>
            </a:endParaRPr>
          </a:p>
        </p:txBody>
      </p:sp>
      <p:sp>
        <p:nvSpPr>
          <p:cNvPr id="23" name="순서도: 연결자 22">
            <a:extLst>
              <a:ext uri="{FF2B5EF4-FFF2-40B4-BE49-F238E27FC236}">
                <a16:creationId xmlns:a16="http://schemas.microsoft.com/office/drawing/2014/main" id="{83608DFE-7A20-4B5D-A2EE-5DCAD82359BE}"/>
              </a:ext>
            </a:extLst>
          </p:cNvPr>
          <p:cNvSpPr/>
          <p:nvPr/>
        </p:nvSpPr>
        <p:spPr bwMode="auto">
          <a:xfrm>
            <a:off x="688019" y="4686222"/>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9</a:t>
            </a:r>
            <a:endParaRPr lang="ko-KR" altLang="en-US" sz="800" b="1" kern="0">
              <a:solidFill>
                <a:srgbClr val="FFFFFF"/>
              </a:solidFill>
              <a:cs typeface="Arial" panose="020B0604020202020204" pitchFamily="34" charset="0"/>
            </a:endParaRPr>
          </a:p>
        </p:txBody>
      </p:sp>
      <p:sp>
        <p:nvSpPr>
          <p:cNvPr id="24" name="순서도: 연결자 23">
            <a:extLst>
              <a:ext uri="{FF2B5EF4-FFF2-40B4-BE49-F238E27FC236}">
                <a16:creationId xmlns:a16="http://schemas.microsoft.com/office/drawing/2014/main" id="{E3FFD1C9-95E5-4DC2-AB06-180598286FAA}"/>
              </a:ext>
            </a:extLst>
          </p:cNvPr>
          <p:cNvSpPr/>
          <p:nvPr/>
        </p:nvSpPr>
        <p:spPr bwMode="auto">
          <a:xfrm>
            <a:off x="688019" y="3583333"/>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25" name="순서도: 연결자 24">
            <a:extLst>
              <a:ext uri="{FF2B5EF4-FFF2-40B4-BE49-F238E27FC236}">
                <a16:creationId xmlns:a16="http://schemas.microsoft.com/office/drawing/2014/main" id="{386BACE2-1CE2-43E8-A88F-FB4A7B20374E}"/>
              </a:ext>
            </a:extLst>
          </p:cNvPr>
          <p:cNvSpPr/>
          <p:nvPr/>
        </p:nvSpPr>
        <p:spPr bwMode="auto">
          <a:xfrm>
            <a:off x="4995300" y="1763928"/>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26" name="순서도: 연결자 25">
            <a:extLst>
              <a:ext uri="{FF2B5EF4-FFF2-40B4-BE49-F238E27FC236}">
                <a16:creationId xmlns:a16="http://schemas.microsoft.com/office/drawing/2014/main" id="{19B6C121-F4F7-4CC6-8AE5-15DE6B04AF9A}"/>
              </a:ext>
            </a:extLst>
          </p:cNvPr>
          <p:cNvSpPr/>
          <p:nvPr/>
        </p:nvSpPr>
        <p:spPr bwMode="auto">
          <a:xfrm>
            <a:off x="4995300" y="2106304"/>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27" name="순서도: 연결자 26">
            <a:extLst>
              <a:ext uri="{FF2B5EF4-FFF2-40B4-BE49-F238E27FC236}">
                <a16:creationId xmlns:a16="http://schemas.microsoft.com/office/drawing/2014/main" id="{23564CD8-19B3-4E53-A2BC-969129F6F115}"/>
              </a:ext>
            </a:extLst>
          </p:cNvPr>
          <p:cNvSpPr/>
          <p:nvPr/>
        </p:nvSpPr>
        <p:spPr bwMode="auto">
          <a:xfrm>
            <a:off x="4995300" y="2457358"/>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28" name="순서도: 연결자 27">
            <a:extLst>
              <a:ext uri="{FF2B5EF4-FFF2-40B4-BE49-F238E27FC236}">
                <a16:creationId xmlns:a16="http://schemas.microsoft.com/office/drawing/2014/main" id="{22A28678-FB2A-4DE5-B327-4493342F463F}"/>
              </a:ext>
            </a:extLst>
          </p:cNvPr>
          <p:cNvSpPr/>
          <p:nvPr/>
        </p:nvSpPr>
        <p:spPr bwMode="auto">
          <a:xfrm>
            <a:off x="4995300" y="3170776"/>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5</a:t>
            </a:r>
            <a:endParaRPr lang="ko-KR" altLang="en-US" sz="800" b="1" kern="0">
              <a:solidFill>
                <a:srgbClr val="FFFFFF"/>
              </a:solidFill>
              <a:cs typeface="Arial" panose="020B0604020202020204" pitchFamily="34" charset="0"/>
            </a:endParaRPr>
          </a:p>
        </p:txBody>
      </p:sp>
      <p:sp>
        <p:nvSpPr>
          <p:cNvPr id="29" name="순서도: 연결자 28">
            <a:extLst>
              <a:ext uri="{FF2B5EF4-FFF2-40B4-BE49-F238E27FC236}">
                <a16:creationId xmlns:a16="http://schemas.microsoft.com/office/drawing/2014/main" id="{AA216AE6-458D-43ED-9191-0AF42C75FADA}"/>
              </a:ext>
            </a:extLst>
          </p:cNvPr>
          <p:cNvSpPr/>
          <p:nvPr/>
        </p:nvSpPr>
        <p:spPr bwMode="auto">
          <a:xfrm>
            <a:off x="4995300" y="3387726"/>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6</a:t>
            </a:r>
            <a:endParaRPr lang="ko-KR" altLang="en-US" sz="800" b="1" kern="0">
              <a:solidFill>
                <a:srgbClr val="FFFFFF"/>
              </a:solidFill>
              <a:cs typeface="Arial" panose="020B0604020202020204" pitchFamily="34" charset="0"/>
            </a:endParaRPr>
          </a:p>
        </p:txBody>
      </p:sp>
      <p:sp>
        <p:nvSpPr>
          <p:cNvPr id="30" name="순서도: 연결자 29">
            <a:extLst>
              <a:ext uri="{FF2B5EF4-FFF2-40B4-BE49-F238E27FC236}">
                <a16:creationId xmlns:a16="http://schemas.microsoft.com/office/drawing/2014/main" id="{E3A79F60-63F6-4117-B4AE-D4317F58E879}"/>
              </a:ext>
            </a:extLst>
          </p:cNvPr>
          <p:cNvSpPr/>
          <p:nvPr/>
        </p:nvSpPr>
        <p:spPr bwMode="auto">
          <a:xfrm>
            <a:off x="4995300" y="3710539"/>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7</a:t>
            </a:r>
            <a:endParaRPr lang="ko-KR" altLang="en-US" sz="800" b="1" kern="0">
              <a:solidFill>
                <a:srgbClr val="FFFFFF"/>
              </a:solidFill>
              <a:cs typeface="Arial" panose="020B0604020202020204" pitchFamily="34" charset="0"/>
            </a:endParaRPr>
          </a:p>
        </p:txBody>
      </p:sp>
      <p:sp>
        <p:nvSpPr>
          <p:cNvPr id="31" name="순서도: 연결자 30">
            <a:extLst>
              <a:ext uri="{FF2B5EF4-FFF2-40B4-BE49-F238E27FC236}">
                <a16:creationId xmlns:a16="http://schemas.microsoft.com/office/drawing/2014/main" id="{5FD09778-BD54-4F37-98B6-35D4792A475E}"/>
              </a:ext>
            </a:extLst>
          </p:cNvPr>
          <p:cNvSpPr/>
          <p:nvPr/>
        </p:nvSpPr>
        <p:spPr bwMode="auto">
          <a:xfrm>
            <a:off x="4995300" y="4071186"/>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8</a:t>
            </a:r>
            <a:endParaRPr lang="ko-KR" altLang="en-US" sz="800" b="1" kern="0">
              <a:solidFill>
                <a:srgbClr val="FFFFFF"/>
              </a:solidFill>
              <a:cs typeface="Arial" panose="020B0604020202020204" pitchFamily="34" charset="0"/>
            </a:endParaRPr>
          </a:p>
        </p:txBody>
      </p:sp>
      <p:sp>
        <p:nvSpPr>
          <p:cNvPr id="32" name="순서도: 연결자 31">
            <a:extLst>
              <a:ext uri="{FF2B5EF4-FFF2-40B4-BE49-F238E27FC236}">
                <a16:creationId xmlns:a16="http://schemas.microsoft.com/office/drawing/2014/main" id="{EE07259C-0726-4F57-866C-7D8403D49A75}"/>
              </a:ext>
            </a:extLst>
          </p:cNvPr>
          <p:cNvSpPr/>
          <p:nvPr/>
        </p:nvSpPr>
        <p:spPr bwMode="auto">
          <a:xfrm>
            <a:off x="4995300" y="4288134"/>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9</a:t>
            </a:r>
            <a:endParaRPr lang="ko-KR" altLang="en-US" sz="800" b="1" kern="0">
              <a:solidFill>
                <a:srgbClr val="FFFFFF"/>
              </a:solidFill>
              <a:cs typeface="Arial" panose="020B0604020202020204" pitchFamily="34" charset="0"/>
            </a:endParaRPr>
          </a:p>
        </p:txBody>
      </p:sp>
      <p:sp>
        <p:nvSpPr>
          <p:cNvPr id="34" name="순서도: 연결자 33">
            <a:extLst>
              <a:ext uri="{FF2B5EF4-FFF2-40B4-BE49-F238E27FC236}">
                <a16:creationId xmlns:a16="http://schemas.microsoft.com/office/drawing/2014/main" id="{D7672604-4D53-4BF3-8F65-F2F6912D183F}"/>
              </a:ext>
            </a:extLst>
          </p:cNvPr>
          <p:cNvSpPr/>
          <p:nvPr/>
        </p:nvSpPr>
        <p:spPr bwMode="auto">
          <a:xfrm>
            <a:off x="4995300" y="2808413"/>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35" name="순서도: 연결자 34">
            <a:extLst>
              <a:ext uri="{FF2B5EF4-FFF2-40B4-BE49-F238E27FC236}">
                <a16:creationId xmlns:a16="http://schemas.microsoft.com/office/drawing/2014/main" id="{14C386D0-EE92-4830-8D3D-9AF173533A3C}"/>
              </a:ext>
            </a:extLst>
          </p:cNvPr>
          <p:cNvSpPr/>
          <p:nvPr/>
        </p:nvSpPr>
        <p:spPr bwMode="auto">
          <a:xfrm>
            <a:off x="688019" y="5222520"/>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9</a:t>
            </a:r>
            <a:endParaRPr lang="ko-KR" altLang="en-US" sz="800" b="1" kern="0">
              <a:solidFill>
                <a:srgbClr val="FFFFFF"/>
              </a:solidFill>
              <a:cs typeface="Arial" panose="020B0604020202020204" pitchFamily="34" charset="0"/>
            </a:endParaRPr>
          </a:p>
        </p:txBody>
      </p:sp>
      <p:sp>
        <p:nvSpPr>
          <p:cNvPr id="36" name="순서도: 연결자 35">
            <a:extLst>
              <a:ext uri="{FF2B5EF4-FFF2-40B4-BE49-F238E27FC236}">
                <a16:creationId xmlns:a16="http://schemas.microsoft.com/office/drawing/2014/main" id="{F295C879-8783-460D-9335-4199FECADD50}"/>
              </a:ext>
            </a:extLst>
          </p:cNvPr>
          <p:cNvSpPr/>
          <p:nvPr/>
        </p:nvSpPr>
        <p:spPr bwMode="auto">
          <a:xfrm>
            <a:off x="688019" y="2492451"/>
            <a:ext cx="144000" cy="13994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Tree>
    <p:extLst>
      <p:ext uri="{BB962C8B-B14F-4D97-AF65-F5344CB8AC3E}">
        <p14:creationId xmlns:p14="http://schemas.microsoft.com/office/powerpoint/2010/main" val="23828072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Other Considerations (1/8)</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graphicFrame>
        <p:nvGraphicFramePr>
          <p:cNvPr id="7" name="Group 3">
            <a:extLst>
              <a:ext uri="{FF2B5EF4-FFF2-40B4-BE49-F238E27FC236}">
                <a16:creationId xmlns:a16="http://schemas.microsoft.com/office/drawing/2014/main" id="{30D02117-14C2-4DF1-A3F5-45B7D1CF4671}"/>
              </a:ext>
            </a:extLst>
          </p:cNvPr>
          <p:cNvGraphicFramePr>
            <a:graphicFrameLocks noGrp="1"/>
          </p:cNvGraphicFramePr>
          <p:nvPr/>
        </p:nvGraphicFramePr>
        <p:xfrm>
          <a:off x="468001" y="1191601"/>
          <a:ext cx="9045064" cy="4959032"/>
        </p:xfrm>
        <a:graphic>
          <a:graphicData uri="http://schemas.openxmlformats.org/drawingml/2006/table">
            <a:tbl>
              <a:tblPr/>
              <a:tblGrid>
                <a:gridCol w="1557064">
                  <a:extLst>
                    <a:ext uri="{9D8B030D-6E8A-4147-A177-3AD203B41FA5}">
                      <a16:colId xmlns:a16="http://schemas.microsoft.com/office/drawing/2014/main" val="20000"/>
                    </a:ext>
                  </a:extLst>
                </a:gridCol>
                <a:gridCol w="7488000">
                  <a:extLst>
                    <a:ext uri="{9D8B030D-6E8A-4147-A177-3AD203B41FA5}">
                      <a16:colId xmlns:a16="http://schemas.microsoft.com/office/drawing/2014/main" val="20001"/>
                    </a:ext>
                  </a:extLst>
                </a:gridCol>
              </a:tblGrid>
              <a:tr h="284467">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674565">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a:ln>
                            <a:noFill/>
                          </a:ln>
                          <a:solidFill>
                            <a:schemeClr val="tx1"/>
                          </a:solidFill>
                          <a:effectLst/>
                          <a:uLnTx/>
                          <a:uFillTx/>
                          <a:latin typeface="+mj-ea"/>
                          <a:ea typeface="+mj-ea"/>
                          <a:cs typeface="Arial" panose="020B0604020202020204" pitchFamily="34" charset="0"/>
                        </a:rPr>
                        <a:t>계류중인</a:t>
                      </a:r>
                      <a:br>
                        <a:rPr kumimoji="0" lang="en-US" altLang="ko-KR" sz="1000" b="1" i="0" u="none" strike="noStrike" kern="1200" cap="none" spc="0" normalizeH="0" baseline="0">
                          <a:ln>
                            <a:noFill/>
                          </a:ln>
                          <a:solidFill>
                            <a:schemeClr val="tx1"/>
                          </a:solidFill>
                          <a:effectLst/>
                          <a:uLnTx/>
                          <a:uFillTx/>
                          <a:latin typeface="+mj-ea"/>
                          <a:ea typeface="+mj-ea"/>
                          <a:cs typeface="Arial" panose="020B0604020202020204" pitchFamily="34" charset="0"/>
                        </a:rPr>
                      </a:br>
                      <a:r>
                        <a:rPr kumimoji="0" lang="ko-KR" altLang="en-US" sz="1000" b="1" i="0" u="none" strike="noStrike" kern="1200" cap="none" spc="0" normalizeH="0" baseline="0">
                          <a:ln>
                            <a:noFill/>
                          </a:ln>
                          <a:solidFill>
                            <a:schemeClr val="tx1"/>
                          </a:solidFill>
                          <a:effectLst/>
                          <a:uLnTx/>
                          <a:uFillTx/>
                          <a:latin typeface="+mj-ea"/>
                          <a:ea typeface="+mj-ea"/>
                          <a:cs typeface="Arial" panose="020B0604020202020204" pitchFamily="34" charset="0"/>
                        </a:rPr>
                        <a:t>소송사건</a:t>
                      </a:r>
                      <a:endParaRPr kumimoji="0" lang="en-US" altLang="ko-KR" sz="1000" b="1" i="0" u="none" strike="noStrike" kern="1200" cap="none" spc="0" normalizeH="0" baseline="0">
                        <a:ln>
                          <a:noFill/>
                        </a:ln>
                        <a:solidFill>
                          <a:schemeClr val="tx1"/>
                        </a:solidFill>
                        <a:effectLst/>
                        <a:uLnTx/>
                        <a:uFillTx/>
                        <a:latin typeface="+mj-ea"/>
                        <a:ea typeface="+mj-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2022</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7</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월 주주총회 </a:t>
                      </a:r>
                      <a:r>
                        <a:rPr kumimoji="0" lang="ko-KR" altLang="en-US" sz="10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결의부존재확인</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및 이사 </a:t>
                      </a:r>
                      <a:r>
                        <a:rPr kumimoji="0" lang="ko-KR" altLang="en-US" sz="10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지위부존재확인의소가</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진행중이며</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대상 회사가 원고인 채권 회수 및 청구 이의 관련 소송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8</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건의 총 소송금액은 약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190</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억원임</a:t>
                      </a:r>
                      <a:endParaRPr kumimoji="0" lang="en-US" altLang="ko-KR" sz="1000" b="1" i="0" u="none" strike="noStrike" kern="1200" cap="none" spc="0" normalizeH="0" baseline="0">
                        <a:ln>
                          <a:noFill/>
                        </a:ln>
                        <a:solidFill>
                          <a:schemeClr val="tx1"/>
                        </a:solidFill>
                        <a:effectLst/>
                        <a:uLnTx/>
                        <a:uFillTx/>
                        <a:latin typeface="+mj-ea"/>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indent="-171450" latinLnBrk="0">
                        <a:lnSpc>
                          <a:spcPts val="1300"/>
                        </a:lnSpc>
                        <a:spcAft>
                          <a:spcPts val="300"/>
                        </a:spcAft>
                        <a:buFont typeface="Arial" panose="020B0604020202020204" pitchFamily="34" charset="0"/>
                        <a:buChar char="•"/>
                      </a:pPr>
                      <a:r>
                        <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2022</a:t>
                      </a:r>
                      <a:r>
                        <a:rPr kumimoji="0" lang="ko-KR" altLang="en-US"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년 </a:t>
                      </a:r>
                      <a:r>
                        <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7</a:t>
                      </a:r>
                      <a:r>
                        <a:rPr kumimoji="0" lang="ko-KR" altLang="en-US"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월 대상 회사가 진행중인 경영권 분쟁 관련 소송 현황</a:t>
                      </a:r>
                      <a:r>
                        <a:rPr kumimoji="0" lang="en-US" altLang="ko-KR" sz="900" b="0" i="0" u="none" strike="noStrike" kern="1200" cap="none" spc="0" normalizeH="0" baseline="30000" noProof="0">
                          <a:ln>
                            <a:noFill/>
                          </a:ln>
                          <a:solidFill>
                            <a:schemeClr val="tx1"/>
                          </a:solidFill>
                          <a:effectLst/>
                          <a:uLnTx/>
                          <a:uFillTx/>
                          <a:latin typeface="+mj-ea"/>
                          <a:ea typeface="+mn-ea"/>
                          <a:cs typeface="Arial" panose="020B0604020202020204" pitchFamily="34" charset="0"/>
                        </a:rPr>
                        <a:t>1</a:t>
                      </a:r>
                      <a:r>
                        <a:rPr kumimoji="0" lang="ko-KR" altLang="en-US"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은 아래와 같음</a:t>
                      </a:r>
                      <a:endParaRPr kumimoji="0" lang="en-US" altLang="ko-KR" sz="900" b="0" i="0" u="none" strike="noStrike" kern="1200" cap="none" spc="0" normalizeH="0" baseline="3000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0" marR="0" lvl="0" indent="0" algn="l" defTabSz="914400" rtl="0" eaLnBrk="1" fontAlgn="auto" latinLnBrk="0" hangingPunct="1">
                        <a:lnSpc>
                          <a:spcPts val="1300"/>
                        </a:lnSpc>
                        <a:spcBef>
                          <a:spcPts val="0"/>
                        </a:spcBef>
                        <a:spcAft>
                          <a:spcPts val="300"/>
                        </a:spcAft>
                        <a:buClrTx/>
                        <a:buSzTx/>
                        <a:buFont typeface="Arial" panose="020B0604020202020204" pitchFamily="34" charset="0"/>
                        <a:buNone/>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r>
                        <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rPr>
                        <a:t>2022</a:t>
                      </a:r>
                      <a:r>
                        <a:rPr kumimoji="0" lang="ko-KR" altLang="en-US" sz="900" b="0" i="0" u="none" strike="noStrike" kern="1200" cap="none" spc="0" normalizeH="0" baseline="0" noProof="0">
                          <a:ln>
                            <a:noFill/>
                          </a:ln>
                          <a:solidFill>
                            <a:schemeClr val="tx1"/>
                          </a:solidFill>
                          <a:effectLst/>
                          <a:uLnTx/>
                          <a:uFillTx/>
                          <a:latin typeface="+mj-ea"/>
                          <a:ea typeface="+mn-ea"/>
                          <a:cs typeface="Arial" panose="020B0604020202020204" pitchFamily="34" charset="0"/>
                        </a:rPr>
                        <a:t>년 </a:t>
                      </a:r>
                      <a:r>
                        <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rPr>
                        <a:t>7</a:t>
                      </a:r>
                      <a:r>
                        <a:rPr kumimoji="0" lang="ko-KR" altLang="en-US" sz="900" b="0" i="0" u="none" strike="noStrike" kern="1200" cap="none" spc="0" normalizeH="0" baseline="0" noProof="0">
                          <a:ln>
                            <a:noFill/>
                          </a:ln>
                          <a:solidFill>
                            <a:schemeClr val="tx1"/>
                          </a:solidFill>
                          <a:effectLst/>
                          <a:uLnTx/>
                          <a:uFillTx/>
                          <a:latin typeface="+mj-ea"/>
                          <a:ea typeface="+mn-ea"/>
                          <a:cs typeface="Arial" panose="020B0604020202020204" pitchFamily="34" charset="0"/>
                        </a:rPr>
                        <a:t>월 대상 회사가 진행중인 채권 회수 관련 소송 현황</a:t>
                      </a:r>
                      <a:r>
                        <a:rPr kumimoji="0" lang="en-US" altLang="ko-KR" sz="900" b="0" i="0" u="none" strike="noStrike" kern="1200" cap="none" spc="0" normalizeH="0" baseline="30000" noProof="0">
                          <a:ln>
                            <a:noFill/>
                          </a:ln>
                          <a:solidFill>
                            <a:schemeClr val="tx1"/>
                          </a:solidFill>
                          <a:effectLst/>
                          <a:uLnTx/>
                          <a:uFillTx/>
                          <a:latin typeface="+mj-ea"/>
                          <a:ea typeface="+mn-ea"/>
                          <a:cs typeface="Arial" panose="020B0604020202020204" pitchFamily="34" charset="0"/>
                        </a:rPr>
                        <a:t>2</a:t>
                      </a:r>
                      <a:r>
                        <a:rPr kumimoji="0" lang="ko-KR" altLang="en-US" sz="900" b="0" i="0" u="none" strike="noStrike" kern="1200" cap="none" spc="0" normalizeH="0" baseline="0" noProof="0">
                          <a:ln>
                            <a:noFill/>
                          </a:ln>
                          <a:solidFill>
                            <a:schemeClr val="tx1"/>
                          </a:solidFill>
                          <a:effectLst/>
                          <a:uLnTx/>
                          <a:uFillTx/>
                          <a:latin typeface="+mj-ea"/>
                          <a:ea typeface="+mn-ea"/>
                          <a:cs typeface="Arial" panose="020B0604020202020204" pitchFamily="34" charset="0"/>
                        </a:rPr>
                        <a:t>은 아래와 같음</a:t>
                      </a: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0" marR="0" lvl="0" indent="0" algn="l" defTabSz="914400" rtl="0" eaLnBrk="1" fontAlgn="auto" latinLnBrk="0" hangingPunct="1">
                        <a:lnSpc>
                          <a:spcPts val="1300"/>
                        </a:lnSpc>
                        <a:spcBef>
                          <a:spcPts val="0"/>
                        </a:spcBef>
                        <a:spcAft>
                          <a:spcPts val="300"/>
                        </a:spcAft>
                        <a:buClrTx/>
                        <a:buSzTx/>
                        <a:buFont typeface="Arial" panose="020B0604020202020204" pitchFamily="34" charset="0"/>
                        <a:buNone/>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r>
                        <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rPr>
                        <a:t>2022</a:t>
                      </a:r>
                      <a:r>
                        <a:rPr kumimoji="0" lang="ko-KR" altLang="en-US" sz="900" b="0" i="0" u="none" strike="noStrike" kern="1200" cap="none" spc="0" normalizeH="0" baseline="0" noProof="0">
                          <a:ln>
                            <a:noFill/>
                          </a:ln>
                          <a:solidFill>
                            <a:schemeClr val="tx1"/>
                          </a:solidFill>
                          <a:effectLst/>
                          <a:uLnTx/>
                          <a:uFillTx/>
                          <a:latin typeface="+mj-ea"/>
                          <a:ea typeface="+mn-ea"/>
                          <a:cs typeface="Arial" panose="020B0604020202020204" pitchFamily="34" charset="0"/>
                        </a:rPr>
                        <a:t>년 </a:t>
                      </a:r>
                      <a:r>
                        <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rPr>
                        <a:t>7</a:t>
                      </a:r>
                      <a:r>
                        <a:rPr kumimoji="0" lang="ko-KR" altLang="en-US" sz="900" b="0" i="0" u="none" strike="noStrike" kern="1200" cap="none" spc="0" normalizeH="0" baseline="0" noProof="0">
                          <a:ln>
                            <a:noFill/>
                          </a:ln>
                          <a:solidFill>
                            <a:schemeClr val="tx1"/>
                          </a:solidFill>
                          <a:effectLst/>
                          <a:uLnTx/>
                          <a:uFillTx/>
                          <a:latin typeface="+mj-ea"/>
                          <a:ea typeface="+mn-ea"/>
                          <a:cs typeface="Arial" panose="020B0604020202020204" pitchFamily="34" charset="0"/>
                        </a:rPr>
                        <a:t>월 대상 회사가 진행중인 청구 이의 관련 소송 현황은 아래와 같음</a:t>
                      </a: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 name="표 2">
            <a:extLst>
              <a:ext uri="{FF2B5EF4-FFF2-40B4-BE49-F238E27FC236}">
                <a16:creationId xmlns:a16="http://schemas.microsoft.com/office/drawing/2014/main" id="{7E8057CC-8B02-43AA-9D24-C08D37988619}"/>
              </a:ext>
            </a:extLst>
          </p:cNvPr>
          <p:cNvGraphicFramePr>
            <a:graphicFrameLocks noGrp="1"/>
          </p:cNvGraphicFramePr>
          <p:nvPr/>
        </p:nvGraphicFramePr>
        <p:xfrm>
          <a:off x="2281282" y="1773238"/>
          <a:ext cx="7148468" cy="1508760"/>
        </p:xfrm>
        <a:graphic>
          <a:graphicData uri="http://schemas.openxmlformats.org/drawingml/2006/table">
            <a:tbl>
              <a:tblPr/>
              <a:tblGrid>
                <a:gridCol w="301051">
                  <a:extLst>
                    <a:ext uri="{9D8B030D-6E8A-4147-A177-3AD203B41FA5}">
                      <a16:colId xmlns:a16="http://schemas.microsoft.com/office/drawing/2014/main" val="3419129638"/>
                    </a:ext>
                  </a:extLst>
                </a:gridCol>
                <a:gridCol w="1524000">
                  <a:extLst>
                    <a:ext uri="{9D8B030D-6E8A-4147-A177-3AD203B41FA5}">
                      <a16:colId xmlns:a16="http://schemas.microsoft.com/office/drawing/2014/main" val="3316681683"/>
                    </a:ext>
                  </a:extLst>
                </a:gridCol>
                <a:gridCol w="1030817">
                  <a:extLst>
                    <a:ext uri="{9D8B030D-6E8A-4147-A177-3AD203B41FA5}">
                      <a16:colId xmlns:a16="http://schemas.microsoft.com/office/drawing/2014/main" val="871703591"/>
                    </a:ext>
                  </a:extLst>
                </a:gridCol>
                <a:gridCol w="781050">
                  <a:extLst>
                    <a:ext uri="{9D8B030D-6E8A-4147-A177-3AD203B41FA5}">
                      <a16:colId xmlns:a16="http://schemas.microsoft.com/office/drawing/2014/main" val="3727986281"/>
                    </a:ext>
                  </a:extLst>
                </a:gridCol>
                <a:gridCol w="1447800">
                  <a:extLst>
                    <a:ext uri="{9D8B030D-6E8A-4147-A177-3AD203B41FA5}">
                      <a16:colId xmlns:a16="http://schemas.microsoft.com/office/drawing/2014/main" val="3773608578"/>
                    </a:ext>
                  </a:extLst>
                </a:gridCol>
                <a:gridCol w="1133107">
                  <a:extLst>
                    <a:ext uri="{9D8B030D-6E8A-4147-A177-3AD203B41FA5}">
                      <a16:colId xmlns:a16="http://schemas.microsoft.com/office/drawing/2014/main" val="1883619045"/>
                    </a:ext>
                  </a:extLst>
                </a:gridCol>
                <a:gridCol w="930643">
                  <a:extLst>
                    <a:ext uri="{9D8B030D-6E8A-4147-A177-3AD203B41FA5}">
                      <a16:colId xmlns:a16="http://schemas.microsoft.com/office/drawing/2014/main" val="1813576788"/>
                    </a:ext>
                  </a:extLst>
                </a:gridCol>
              </a:tblGrid>
              <a:tr h="89928">
                <a:tc>
                  <a:txBody>
                    <a:bodyPr/>
                    <a:lstStyle/>
                    <a:p>
                      <a:pPr algn="ctr" rtl="0" fontAlgn="ctr"/>
                      <a:r>
                        <a:rPr lang="ko-KR" altLang="en-US" sz="900" b="1" i="0" u="none" strike="noStrike">
                          <a:solidFill>
                            <a:srgbClr val="FFFFFF"/>
                          </a:solidFill>
                          <a:effectLst/>
                          <a:latin typeface="+mn-ea"/>
                          <a:ea typeface="+mn-ea"/>
                        </a:rPr>
                        <a:t>순번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err="1">
                          <a:solidFill>
                            <a:srgbClr val="FFFFFF"/>
                          </a:solidFill>
                          <a:effectLst/>
                          <a:latin typeface="+mn-ea"/>
                          <a:ea typeface="+mn-ea"/>
                        </a:rPr>
                        <a:t>사건명</a:t>
                      </a:r>
                      <a:endParaRPr lang="ko-KR" altLang="en-US" sz="900" b="1" i="0" u="none" strike="noStrike">
                        <a:solidFill>
                          <a:srgbClr val="FFFFFF"/>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사건번호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원고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피고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관할법원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비고</a:t>
                      </a:r>
                      <a:endParaRPr lang="ko-KR" altLang="en-US" sz="900" b="1" i="0" u="none" strike="noStrike" baseline="30000">
                        <a:solidFill>
                          <a:srgbClr val="FFFFFF"/>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953147206"/>
                  </a:ext>
                </a:extLst>
              </a:tr>
              <a:tr h="179857">
                <a:tc>
                  <a:txBody>
                    <a:bodyPr/>
                    <a:lstStyle/>
                    <a:p>
                      <a:pPr algn="ctr" rtl="0" fontAlgn="ctr"/>
                      <a:r>
                        <a:rPr lang="en-US" altLang="ko-KR" sz="900" b="1" i="0" u="none" strike="noStrike">
                          <a:solidFill>
                            <a:srgbClr val="000000"/>
                          </a:solidFill>
                          <a:effectLst/>
                          <a:latin typeface="+mn-ea"/>
                          <a:ea typeface="+mn-ea"/>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mn-ea"/>
                          <a:ea typeface="+mn-ea"/>
                        </a:rPr>
                        <a:t>주주총회결의부존재확인</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altLang="ko-KR" sz="900" b="0" i="0" u="none" strike="noStrike">
                          <a:solidFill>
                            <a:srgbClr val="000000"/>
                          </a:solidFill>
                          <a:effectLst/>
                          <a:latin typeface="+mn-ea"/>
                          <a:ea typeface="+mn-ea"/>
                        </a:rPr>
                        <a:t>2022</a:t>
                      </a:r>
                      <a:r>
                        <a:rPr lang="ko-KR" altLang="en-US" sz="900" b="0" i="0" u="none" strike="noStrike">
                          <a:solidFill>
                            <a:srgbClr val="000000"/>
                          </a:solidFill>
                          <a:effectLst/>
                          <a:latin typeface="+mn-ea"/>
                          <a:ea typeface="+mn-ea"/>
                        </a:rPr>
                        <a:t>가합</a:t>
                      </a:r>
                      <a:r>
                        <a:rPr lang="en-US" altLang="ko-KR" sz="900" b="0" i="0" u="none" strike="noStrike">
                          <a:solidFill>
                            <a:srgbClr val="000000"/>
                          </a:solidFill>
                          <a:effectLst/>
                          <a:latin typeface="+mn-ea"/>
                          <a:ea typeface="+mn-ea"/>
                        </a:rPr>
                        <a:t>31856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박시형</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mn-ea"/>
                          <a:ea typeface="+mn-ea"/>
                        </a:rPr>
                        <a:t>좋은사람들</a:t>
                      </a:r>
                      <a:r>
                        <a:rPr lang="ko-KR" altLang="en-US" sz="900" b="0" i="0" u="none" strike="noStrike">
                          <a:solidFill>
                            <a:srgbClr val="000000"/>
                          </a:solidFill>
                          <a:effectLst/>
                          <a:latin typeface="+mn-ea"/>
                          <a:ea typeface="+mn-ea"/>
                        </a:rPr>
                        <a:t> 외 </a:t>
                      </a:r>
                      <a:br>
                        <a:rPr lang="ko-KR" altLang="en-US" sz="900" b="0" i="0" u="none" strike="noStrike">
                          <a:solidFill>
                            <a:srgbClr val="000000"/>
                          </a:solidFill>
                          <a:effectLst/>
                          <a:latin typeface="+mn-ea"/>
                          <a:ea typeface="+mn-ea"/>
                        </a:rPr>
                      </a:br>
                      <a:r>
                        <a:rPr lang="ko-KR" altLang="en-US" sz="900" b="0" i="0" u="none" strike="noStrike">
                          <a:solidFill>
                            <a:srgbClr val="000000"/>
                          </a:solidFill>
                          <a:effectLst/>
                          <a:latin typeface="+mn-ea"/>
                          <a:ea typeface="+mn-ea"/>
                        </a:rPr>
                        <a:t>이종현</a:t>
                      </a:r>
                      <a:r>
                        <a:rPr lang="en-US" altLang="ko-KR" sz="900" b="0" i="0" u="none" strike="noStrike">
                          <a:solidFill>
                            <a:srgbClr val="000000"/>
                          </a:solidFill>
                          <a:effectLst/>
                          <a:latin typeface="+mn-ea"/>
                          <a:ea typeface="+mn-ea"/>
                        </a:rPr>
                        <a:t>,</a:t>
                      </a:r>
                      <a:r>
                        <a:rPr lang="ko-KR" altLang="en-US" sz="900" b="0" i="0" u="none" strike="noStrike">
                          <a:solidFill>
                            <a:srgbClr val="000000"/>
                          </a:solidFill>
                          <a:effectLst/>
                          <a:latin typeface="+mn-ea"/>
                          <a:ea typeface="+mn-ea"/>
                        </a:rPr>
                        <a:t>박종철</a:t>
                      </a:r>
                      <a:r>
                        <a:rPr lang="en-US" altLang="ko-KR" sz="900" b="0" i="0" u="none" strike="noStrike">
                          <a:solidFill>
                            <a:srgbClr val="000000"/>
                          </a:solidFill>
                          <a:effectLst/>
                          <a:latin typeface="+mn-ea"/>
                          <a:ea typeface="+mn-ea"/>
                        </a:rPr>
                        <a:t>,</a:t>
                      </a:r>
                      <a:r>
                        <a:rPr lang="ko-KR" altLang="en-US" sz="900" b="0" i="0" u="none" strike="noStrike">
                          <a:solidFill>
                            <a:srgbClr val="000000"/>
                          </a:solidFill>
                          <a:effectLst/>
                          <a:latin typeface="+mn-ea"/>
                          <a:ea typeface="+mn-ea"/>
                        </a:rPr>
                        <a:t>김광일</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서울서부지방법원</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01061512"/>
                  </a:ext>
                </a:extLst>
              </a:tr>
              <a:tr h="179857">
                <a:tc>
                  <a:txBody>
                    <a:bodyPr/>
                    <a:lstStyle/>
                    <a:p>
                      <a:pPr algn="ctr" rtl="0" fontAlgn="ctr"/>
                      <a:r>
                        <a:rPr lang="en-US" altLang="ko-KR" sz="900" b="1" i="0" u="none" strike="noStrike">
                          <a:solidFill>
                            <a:srgbClr val="000000"/>
                          </a:solidFill>
                          <a:effectLst/>
                          <a:latin typeface="+mn-ea"/>
                          <a:ea typeface="+mn-ea"/>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mn-ea"/>
                          <a:ea typeface="+mn-ea"/>
                        </a:rPr>
                        <a:t>이사지위부존재</a:t>
                      </a:r>
                      <a:r>
                        <a:rPr lang="ko-KR" altLang="en-US" sz="900" b="0" i="0" u="none" strike="noStrike">
                          <a:solidFill>
                            <a:srgbClr val="000000"/>
                          </a:solidFill>
                          <a:effectLst/>
                          <a:latin typeface="+mn-ea"/>
                          <a:ea typeface="+mn-ea"/>
                        </a:rPr>
                        <a:t> 확인의 소</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altLang="ko-KR" sz="900" b="0" i="0" u="none" strike="noStrike">
                          <a:solidFill>
                            <a:srgbClr val="000000"/>
                          </a:solidFill>
                          <a:effectLst/>
                          <a:latin typeface="+mn-ea"/>
                          <a:ea typeface="+mn-ea"/>
                        </a:rPr>
                        <a:t>2022</a:t>
                      </a:r>
                      <a:r>
                        <a:rPr lang="ko-KR" altLang="en-US" sz="900" b="0" i="0" u="none" strike="noStrike">
                          <a:solidFill>
                            <a:srgbClr val="000000"/>
                          </a:solidFill>
                          <a:effectLst/>
                          <a:latin typeface="+mn-ea"/>
                          <a:ea typeface="+mn-ea"/>
                        </a:rPr>
                        <a:t>가합</a:t>
                      </a:r>
                      <a:r>
                        <a:rPr lang="en-US" altLang="ko-KR" sz="900" b="0" i="0" u="none" strike="noStrike">
                          <a:solidFill>
                            <a:srgbClr val="000000"/>
                          </a:solidFill>
                          <a:effectLst/>
                          <a:latin typeface="+mn-ea"/>
                          <a:ea typeface="+mn-ea"/>
                        </a:rPr>
                        <a:t>32064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박시형</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mn-ea"/>
                          <a:ea typeface="+mn-ea"/>
                        </a:rPr>
                        <a:t>좋은사람들</a:t>
                      </a:r>
                      <a:r>
                        <a:rPr lang="ko-KR" altLang="en-US" sz="900" b="0" i="0" u="none" strike="noStrike">
                          <a:solidFill>
                            <a:srgbClr val="000000"/>
                          </a:solidFill>
                          <a:effectLst/>
                          <a:latin typeface="+mn-ea"/>
                          <a:ea typeface="+mn-ea"/>
                        </a:rPr>
                        <a:t> 외 </a:t>
                      </a:r>
                      <a:br>
                        <a:rPr lang="ko-KR" altLang="en-US" sz="900" b="0" i="0" u="none" strike="noStrike">
                          <a:solidFill>
                            <a:srgbClr val="000000"/>
                          </a:solidFill>
                          <a:effectLst/>
                          <a:latin typeface="+mn-ea"/>
                          <a:ea typeface="+mn-ea"/>
                        </a:rPr>
                      </a:br>
                      <a:r>
                        <a:rPr lang="ko-KR" altLang="en-US" sz="900" b="0" i="0" u="none" strike="noStrike">
                          <a:solidFill>
                            <a:srgbClr val="000000"/>
                          </a:solidFill>
                          <a:effectLst/>
                          <a:latin typeface="+mn-ea"/>
                          <a:ea typeface="+mn-ea"/>
                        </a:rPr>
                        <a:t>이종현</a:t>
                      </a:r>
                      <a:r>
                        <a:rPr lang="en-US" altLang="ko-KR" sz="900" b="0" i="0" u="none" strike="noStrike">
                          <a:solidFill>
                            <a:srgbClr val="000000"/>
                          </a:solidFill>
                          <a:effectLst/>
                          <a:latin typeface="+mn-ea"/>
                          <a:ea typeface="+mn-ea"/>
                        </a:rPr>
                        <a:t>,</a:t>
                      </a:r>
                      <a:r>
                        <a:rPr lang="ko-KR" altLang="en-US" sz="900" b="0" i="0" u="none" strike="noStrike">
                          <a:solidFill>
                            <a:srgbClr val="000000"/>
                          </a:solidFill>
                          <a:effectLst/>
                          <a:latin typeface="+mn-ea"/>
                          <a:ea typeface="+mn-ea"/>
                        </a:rPr>
                        <a:t>박종철</a:t>
                      </a:r>
                      <a:r>
                        <a:rPr lang="en-US" altLang="ko-KR" sz="900" b="0" i="0" u="none" strike="noStrike">
                          <a:solidFill>
                            <a:srgbClr val="000000"/>
                          </a:solidFill>
                          <a:effectLst/>
                          <a:latin typeface="+mn-ea"/>
                          <a:ea typeface="+mn-ea"/>
                        </a:rPr>
                        <a:t>,</a:t>
                      </a:r>
                      <a:r>
                        <a:rPr lang="ko-KR" altLang="en-US" sz="900" b="0" i="0" u="none" strike="noStrike">
                          <a:solidFill>
                            <a:srgbClr val="000000"/>
                          </a:solidFill>
                          <a:effectLst/>
                          <a:latin typeface="+mn-ea"/>
                          <a:ea typeface="+mn-ea"/>
                        </a:rPr>
                        <a:t>김광일</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서울서부지방법원</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06008576"/>
                  </a:ext>
                </a:extLst>
              </a:tr>
              <a:tr h="179857">
                <a:tc>
                  <a:txBody>
                    <a:bodyPr/>
                    <a:lstStyle/>
                    <a:p>
                      <a:pPr algn="ctr" rtl="0" fontAlgn="ctr"/>
                      <a:r>
                        <a:rPr lang="en-US" altLang="ko-KR" sz="900" b="1" i="0" u="none" strike="noStrike">
                          <a:solidFill>
                            <a:srgbClr val="000000"/>
                          </a:solidFill>
                          <a:effectLst/>
                          <a:latin typeface="+mn-ea"/>
                          <a:ea typeface="+mn-ea"/>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직무집행정지가처분</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altLang="ko-KR" sz="900" b="0" i="0" u="none" strike="noStrike">
                          <a:solidFill>
                            <a:srgbClr val="000000"/>
                          </a:solidFill>
                          <a:effectLst/>
                          <a:latin typeface="+mn-ea"/>
                          <a:ea typeface="+mn-ea"/>
                        </a:rPr>
                        <a:t>2022</a:t>
                      </a:r>
                      <a:r>
                        <a:rPr lang="ko-KR" altLang="en-US" sz="900" b="0" i="0" u="none" strike="noStrike" err="1">
                          <a:solidFill>
                            <a:srgbClr val="000000"/>
                          </a:solidFill>
                          <a:effectLst/>
                          <a:latin typeface="+mn-ea"/>
                          <a:ea typeface="+mn-ea"/>
                        </a:rPr>
                        <a:t>카합</a:t>
                      </a:r>
                      <a:r>
                        <a:rPr lang="en-US" altLang="ko-KR" sz="900" b="0" i="0" u="none" strike="noStrike">
                          <a:solidFill>
                            <a:srgbClr val="000000"/>
                          </a:solidFill>
                          <a:effectLst/>
                          <a:latin typeface="+mn-ea"/>
                          <a:ea typeface="+mn-ea"/>
                        </a:rPr>
                        <a:t>50050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박시형</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mn-ea"/>
                          <a:ea typeface="+mn-ea"/>
                        </a:rPr>
                        <a:t>좋은사람들</a:t>
                      </a:r>
                      <a:r>
                        <a:rPr lang="ko-KR" altLang="en-US" sz="900" b="0" i="0" u="none" strike="noStrike">
                          <a:solidFill>
                            <a:srgbClr val="000000"/>
                          </a:solidFill>
                          <a:effectLst/>
                          <a:latin typeface="+mn-ea"/>
                          <a:ea typeface="+mn-ea"/>
                        </a:rPr>
                        <a:t> 외 </a:t>
                      </a:r>
                      <a:r>
                        <a:rPr lang="en-US" altLang="ko-KR" sz="900" b="0" i="0" u="none" strike="noStrike">
                          <a:solidFill>
                            <a:srgbClr val="000000"/>
                          </a:solidFill>
                          <a:effectLst/>
                          <a:latin typeface="+mn-ea"/>
                          <a:ea typeface="+mn-ea"/>
                        </a:rPr>
                        <a:t>10</a:t>
                      </a:r>
                      <a:r>
                        <a:rPr lang="ko-KR" altLang="en-US" sz="900" b="0" i="0" u="none" strike="noStrike">
                          <a:solidFill>
                            <a:srgbClr val="000000"/>
                          </a:solidFill>
                          <a:effectLst/>
                          <a:latin typeface="+mn-ea"/>
                          <a:ea typeface="+mn-ea"/>
                        </a:rPr>
                        <a:t>인</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서울서부지방법원</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altLang="ko-KR" sz="900" b="0" i="0" u="none" strike="noStrike">
                          <a:solidFill>
                            <a:srgbClr val="000000"/>
                          </a:solidFill>
                          <a:effectLst/>
                          <a:latin typeface="+mn-ea"/>
                          <a:ea typeface="+mn-ea"/>
                        </a:rPr>
                        <a:t>2022. 6.17. </a:t>
                      </a:r>
                      <a:r>
                        <a:rPr lang="ko-KR" altLang="en-US" sz="900" b="0" i="0" u="none" strike="noStrike">
                          <a:solidFill>
                            <a:srgbClr val="000000"/>
                          </a:solidFill>
                          <a:effectLst/>
                          <a:latin typeface="+mn-ea"/>
                          <a:ea typeface="+mn-ea"/>
                        </a:rPr>
                        <a:t>선고</a:t>
                      </a:r>
                      <a:br>
                        <a:rPr lang="ko-KR" altLang="en-US" sz="900" b="0" i="0" u="none" strike="noStrike">
                          <a:solidFill>
                            <a:srgbClr val="000000"/>
                          </a:solidFill>
                          <a:effectLst/>
                          <a:latin typeface="+mn-ea"/>
                          <a:ea typeface="+mn-ea"/>
                        </a:rPr>
                      </a:br>
                      <a:r>
                        <a:rPr lang="ko-KR" altLang="en-US" sz="900" b="0" i="0" u="none" strike="noStrike">
                          <a:solidFill>
                            <a:srgbClr val="000000"/>
                          </a:solidFill>
                          <a:effectLst/>
                          <a:latin typeface="+mn-ea"/>
                          <a:ea typeface="+mn-ea"/>
                        </a:rPr>
                        <a:t>원고 인용</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927472597"/>
                  </a:ext>
                </a:extLst>
              </a:tr>
              <a:tr h="179857">
                <a:tc>
                  <a:txBody>
                    <a:bodyPr/>
                    <a:lstStyle/>
                    <a:p>
                      <a:pPr algn="ctr" rtl="0" fontAlgn="ctr"/>
                      <a:r>
                        <a:rPr lang="en-US" altLang="ko-KR" sz="900" b="1" i="0" u="none" strike="noStrike">
                          <a:solidFill>
                            <a:srgbClr val="000000"/>
                          </a:solidFill>
                          <a:effectLst/>
                          <a:latin typeface="+mn-ea"/>
                          <a:ea typeface="+mn-ea"/>
                        </a:rPr>
                        <a:t>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주주총회결의효력</a:t>
                      </a:r>
                      <a:br>
                        <a:rPr lang="ko-KR" altLang="en-US" sz="900" b="0" i="0" u="none" strike="noStrike">
                          <a:solidFill>
                            <a:srgbClr val="000000"/>
                          </a:solidFill>
                          <a:effectLst/>
                          <a:latin typeface="+mn-ea"/>
                          <a:ea typeface="+mn-ea"/>
                        </a:rPr>
                      </a:br>
                      <a:r>
                        <a:rPr lang="ko-KR" altLang="en-US" sz="900" b="0" i="0" u="none" strike="noStrike">
                          <a:solidFill>
                            <a:srgbClr val="000000"/>
                          </a:solidFill>
                          <a:effectLst/>
                          <a:latin typeface="+mn-ea"/>
                          <a:ea typeface="+mn-ea"/>
                        </a:rPr>
                        <a:t>정지가처분</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altLang="ko-KR" sz="900" b="0" i="0" u="none" strike="noStrike">
                          <a:solidFill>
                            <a:srgbClr val="000000"/>
                          </a:solidFill>
                          <a:effectLst/>
                          <a:latin typeface="+mn-ea"/>
                          <a:ea typeface="+mn-ea"/>
                        </a:rPr>
                        <a:t>2022</a:t>
                      </a:r>
                      <a:r>
                        <a:rPr lang="ko-KR" altLang="en-US" sz="900" b="0" i="0" u="none" strike="noStrike" err="1">
                          <a:solidFill>
                            <a:srgbClr val="000000"/>
                          </a:solidFill>
                          <a:effectLst/>
                          <a:latin typeface="+mn-ea"/>
                          <a:ea typeface="+mn-ea"/>
                        </a:rPr>
                        <a:t>카합</a:t>
                      </a:r>
                      <a:r>
                        <a:rPr lang="en-US" altLang="ko-KR" sz="900" b="0" i="0" u="none" strike="noStrike">
                          <a:solidFill>
                            <a:srgbClr val="000000"/>
                          </a:solidFill>
                          <a:effectLst/>
                          <a:latin typeface="+mn-ea"/>
                          <a:ea typeface="+mn-ea"/>
                        </a:rPr>
                        <a:t>50021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이종현</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mn-ea"/>
                          <a:ea typeface="+mn-ea"/>
                        </a:rPr>
                        <a:t>좋은사람들</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서울서부지방법원</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altLang="ko-KR" sz="900" b="0" i="0" u="none" strike="noStrike">
                          <a:solidFill>
                            <a:srgbClr val="000000"/>
                          </a:solidFill>
                          <a:effectLst/>
                          <a:latin typeface="+mn-ea"/>
                          <a:ea typeface="+mn-ea"/>
                        </a:rPr>
                        <a:t>2022. 6.17. </a:t>
                      </a:r>
                      <a:r>
                        <a:rPr lang="ko-KR" altLang="en-US" sz="900" b="0" i="0" u="none" strike="noStrike">
                          <a:solidFill>
                            <a:srgbClr val="000000"/>
                          </a:solidFill>
                          <a:effectLst/>
                          <a:latin typeface="+mn-ea"/>
                          <a:ea typeface="+mn-ea"/>
                        </a:rPr>
                        <a:t>선고</a:t>
                      </a:r>
                      <a:br>
                        <a:rPr lang="ko-KR" altLang="en-US" sz="900" b="0" i="0" u="none" strike="noStrike">
                          <a:solidFill>
                            <a:srgbClr val="000000"/>
                          </a:solidFill>
                          <a:effectLst/>
                          <a:latin typeface="+mn-ea"/>
                          <a:ea typeface="+mn-ea"/>
                        </a:rPr>
                      </a:br>
                      <a:r>
                        <a:rPr lang="ko-KR" altLang="en-US" sz="900" b="0" i="0" u="none" strike="noStrike">
                          <a:solidFill>
                            <a:srgbClr val="000000"/>
                          </a:solidFill>
                          <a:effectLst/>
                          <a:latin typeface="+mn-ea"/>
                          <a:ea typeface="+mn-ea"/>
                        </a:rPr>
                        <a:t>원고 기각</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88293577"/>
                  </a:ext>
                </a:extLst>
              </a:tr>
              <a:tr h="179857">
                <a:tc>
                  <a:txBody>
                    <a:bodyPr/>
                    <a:lstStyle/>
                    <a:p>
                      <a:pPr algn="ctr" rtl="0" fontAlgn="ctr"/>
                      <a:r>
                        <a:rPr lang="en-US" altLang="ko-KR" sz="900" b="1" i="0" u="none" strike="noStrike">
                          <a:solidFill>
                            <a:srgbClr val="000000"/>
                          </a:solidFill>
                          <a:effectLst/>
                          <a:latin typeface="+mn-ea"/>
                          <a:ea typeface="+mn-ea"/>
                        </a:rPr>
                        <a:t>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직무집행정지가처분</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mn-ea"/>
                          <a:ea typeface="+mn-ea"/>
                        </a:rPr>
                        <a:t>2022</a:t>
                      </a:r>
                      <a:r>
                        <a:rPr lang="ko-KR" altLang="en-US" sz="900" b="0" i="0" u="none" strike="noStrike" err="1">
                          <a:solidFill>
                            <a:srgbClr val="000000"/>
                          </a:solidFill>
                          <a:effectLst/>
                          <a:latin typeface="+mn-ea"/>
                          <a:ea typeface="+mn-ea"/>
                        </a:rPr>
                        <a:t>카합</a:t>
                      </a:r>
                      <a:r>
                        <a:rPr lang="en-US" altLang="ko-KR" sz="900" b="0" i="0" u="none" strike="noStrike">
                          <a:solidFill>
                            <a:srgbClr val="000000"/>
                          </a:solidFill>
                          <a:effectLst/>
                          <a:latin typeface="+mn-ea"/>
                          <a:ea typeface="+mn-ea"/>
                        </a:rPr>
                        <a:t>50022</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이종현</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최재영 외 </a:t>
                      </a:r>
                      <a:r>
                        <a:rPr lang="en-US" altLang="ko-KR" sz="900" b="0" i="0" u="none" strike="noStrike">
                          <a:solidFill>
                            <a:srgbClr val="000000"/>
                          </a:solidFill>
                          <a:effectLst/>
                          <a:latin typeface="+mn-ea"/>
                          <a:ea typeface="+mn-ea"/>
                        </a:rPr>
                        <a:t>4</a:t>
                      </a:r>
                      <a:r>
                        <a:rPr lang="ko-KR" altLang="en-US" sz="900" b="0" i="0" u="none" strike="noStrike">
                          <a:solidFill>
                            <a:srgbClr val="000000"/>
                          </a:solidFill>
                          <a:effectLst/>
                          <a:latin typeface="+mn-ea"/>
                          <a:ea typeface="+mn-ea"/>
                        </a:rPr>
                        <a:t>인</a:t>
                      </a:r>
                      <a:endParaRPr lang="en-US" altLang="ko-KR" sz="900" b="0" i="0" u="none" strike="noStrike">
                        <a:solidFill>
                          <a:srgbClr val="000000"/>
                        </a:solidFill>
                        <a:effectLst/>
                        <a:latin typeface="+mn-ea"/>
                        <a:ea typeface="+mn-ea"/>
                      </a:endParaRP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서울서부지방법원</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mn-ea"/>
                          <a:ea typeface="+mn-ea"/>
                        </a:rPr>
                        <a:t>2022. 6.17. </a:t>
                      </a:r>
                      <a:r>
                        <a:rPr lang="ko-KR" altLang="en-US" sz="900" b="0" i="0" u="none" strike="noStrike">
                          <a:solidFill>
                            <a:srgbClr val="000000"/>
                          </a:solidFill>
                          <a:effectLst/>
                          <a:latin typeface="+mn-ea"/>
                          <a:ea typeface="+mn-ea"/>
                        </a:rPr>
                        <a:t>선고</a:t>
                      </a:r>
                      <a:br>
                        <a:rPr lang="ko-KR" altLang="en-US" sz="900" b="0" i="0" u="none" strike="noStrike">
                          <a:solidFill>
                            <a:srgbClr val="000000"/>
                          </a:solidFill>
                          <a:effectLst/>
                          <a:latin typeface="+mn-ea"/>
                          <a:ea typeface="+mn-ea"/>
                        </a:rPr>
                      </a:br>
                      <a:r>
                        <a:rPr lang="ko-KR" altLang="en-US" sz="900" b="0" i="0" u="none" strike="noStrike">
                          <a:solidFill>
                            <a:srgbClr val="000000"/>
                          </a:solidFill>
                          <a:effectLst/>
                          <a:latin typeface="+mn-ea"/>
                          <a:ea typeface="+mn-ea"/>
                        </a:rPr>
                        <a:t>원고 기각</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45191075"/>
                  </a:ext>
                </a:extLst>
              </a:tr>
            </a:tbl>
          </a:graphicData>
        </a:graphic>
      </p:graphicFrame>
      <p:graphicFrame>
        <p:nvGraphicFramePr>
          <p:cNvPr id="23" name="표 22">
            <a:extLst>
              <a:ext uri="{FF2B5EF4-FFF2-40B4-BE49-F238E27FC236}">
                <a16:creationId xmlns:a16="http://schemas.microsoft.com/office/drawing/2014/main" id="{81911908-DC8D-467C-8E26-BA729E3DADED}"/>
              </a:ext>
            </a:extLst>
          </p:cNvPr>
          <p:cNvGraphicFramePr>
            <a:graphicFrameLocks noGrp="1"/>
          </p:cNvGraphicFramePr>
          <p:nvPr/>
        </p:nvGraphicFramePr>
        <p:xfrm>
          <a:off x="2281282" y="3792251"/>
          <a:ext cx="7148467" cy="960120"/>
        </p:xfrm>
        <a:graphic>
          <a:graphicData uri="http://schemas.openxmlformats.org/drawingml/2006/table">
            <a:tbl>
              <a:tblPr/>
              <a:tblGrid>
                <a:gridCol w="334918">
                  <a:extLst>
                    <a:ext uri="{9D8B030D-6E8A-4147-A177-3AD203B41FA5}">
                      <a16:colId xmlns:a16="http://schemas.microsoft.com/office/drawing/2014/main" val="2641909605"/>
                    </a:ext>
                  </a:extLst>
                </a:gridCol>
                <a:gridCol w="1490133">
                  <a:extLst>
                    <a:ext uri="{9D8B030D-6E8A-4147-A177-3AD203B41FA5}">
                      <a16:colId xmlns:a16="http://schemas.microsoft.com/office/drawing/2014/main" val="2501307079"/>
                    </a:ext>
                  </a:extLst>
                </a:gridCol>
                <a:gridCol w="1018117">
                  <a:extLst>
                    <a:ext uri="{9D8B030D-6E8A-4147-A177-3AD203B41FA5}">
                      <a16:colId xmlns:a16="http://schemas.microsoft.com/office/drawing/2014/main" val="960152964"/>
                    </a:ext>
                  </a:extLst>
                </a:gridCol>
                <a:gridCol w="806450">
                  <a:extLst>
                    <a:ext uri="{9D8B030D-6E8A-4147-A177-3AD203B41FA5}">
                      <a16:colId xmlns:a16="http://schemas.microsoft.com/office/drawing/2014/main" val="1629663247"/>
                    </a:ext>
                  </a:extLst>
                </a:gridCol>
                <a:gridCol w="1447800">
                  <a:extLst>
                    <a:ext uri="{9D8B030D-6E8A-4147-A177-3AD203B41FA5}">
                      <a16:colId xmlns:a16="http://schemas.microsoft.com/office/drawing/2014/main" val="3949891205"/>
                    </a:ext>
                  </a:extLst>
                </a:gridCol>
                <a:gridCol w="1111250">
                  <a:extLst>
                    <a:ext uri="{9D8B030D-6E8A-4147-A177-3AD203B41FA5}">
                      <a16:colId xmlns:a16="http://schemas.microsoft.com/office/drawing/2014/main" val="3805810690"/>
                    </a:ext>
                  </a:extLst>
                </a:gridCol>
                <a:gridCol w="939799">
                  <a:extLst>
                    <a:ext uri="{9D8B030D-6E8A-4147-A177-3AD203B41FA5}">
                      <a16:colId xmlns:a16="http://schemas.microsoft.com/office/drawing/2014/main" val="441437162"/>
                    </a:ext>
                  </a:extLst>
                </a:gridCol>
              </a:tblGrid>
              <a:tr h="0">
                <a:tc>
                  <a:txBody>
                    <a:bodyPr/>
                    <a:lstStyle/>
                    <a:p>
                      <a:pPr algn="ctr" rtl="0" fontAlgn="ctr"/>
                      <a:r>
                        <a:rPr lang="ko-KR" altLang="en-US" sz="900" b="1" i="0" u="none" strike="noStrike">
                          <a:solidFill>
                            <a:srgbClr val="FFFFFF"/>
                          </a:solidFill>
                          <a:effectLst/>
                          <a:latin typeface="+mn-ea"/>
                          <a:ea typeface="+mn-ea"/>
                        </a:rPr>
                        <a:t>순번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err="1">
                          <a:solidFill>
                            <a:srgbClr val="FFFFFF"/>
                          </a:solidFill>
                          <a:effectLst/>
                          <a:latin typeface="+mn-ea"/>
                          <a:ea typeface="+mn-ea"/>
                        </a:rPr>
                        <a:t>사건명</a:t>
                      </a:r>
                      <a:endParaRPr lang="ko-KR" altLang="en-US" sz="900" b="1" i="0" u="none" strike="noStrike">
                        <a:solidFill>
                          <a:srgbClr val="FFFFFF"/>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사건번호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원고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피고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관할법원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소송금액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873145853"/>
                  </a:ext>
                </a:extLst>
              </a:tr>
              <a:tr h="0">
                <a:tc>
                  <a:txBody>
                    <a:bodyPr/>
                    <a:lstStyle/>
                    <a:p>
                      <a:pPr algn="ctr" rtl="0" fontAlgn="ctr"/>
                      <a:r>
                        <a:rPr lang="en-US" altLang="ko-KR" sz="900" b="1" i="0" u="none" strike="noStrike">
                          <a:solidFill>
                            <a:srgbClr val="000000"/>
                          </a:solidFill>
                          <a:effectLst/>
                          <a:latin typeface="+mn-ea"/>
                          <a:ea typeface="+mn-ea"/>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rowSpan="4">
                  <a:txBody>
                    <a:bodyPr/>
                    <a:lstStyle/>
                    <a:p>
                      <a:pPr algn="ctr" rtl="0" fontAlgn="ctr"/>
                      <a:r>
                        <a:rPr lang="ko-KR" altLang="en-US" sz="900" b="0" i="0" u="none" strike="noStrike">
                          <a:solidFill>
                            <a:srgbClr val="000000"/>
                          </a:solidFill>
                          <a:effectLst/>
                          <a:latin typeface="+mn-ea"/>
                          <a:ea typeface="+mn-ea"/>
                        </a:rPr>
                        <a:t> 물품대금 반환청구</a:t>
                      </a: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en-US" altLang="ko-KR" sz="900" b="0" i="0" u="none" strike="noStrike">
                          <a:solidFill>
                            <a:srgbClr val="000000"/>
                          </a:solidFill>
                          <a:effectLst/>
                          <a:latin typeface="+mn-ea"/>
                          <a:ea typeface="+mn-ea"/>
                        </a:rPr>
                        <a:t>2021</a:t>
                      </a:r>
                      <a:r>
                        <a:rPr lang="ko-KR" altLang="en-US" sz="900" b="0" i="0" u="none" strike="noStrike" err="1">
                          <a:solidFill>
                            <a:srgbClr val="000000"/>
                          </a:solidFill>
                          <a:effectLst/>
                          <a:latin typeface="+mn-ea"/>
                          <a:ea typeface="+mn-ea"/>
                        </a:rPr>
                        <a:t>가단</a:t>
                      </a:r>
                      <a:r>
                        <a:rPr lang="en-US" altLang="ko-KR" sz="900" b="0" i="0" u="none" strike="noStrike">
                          <a:solidFill>
                            <a:srgbClr val="000000"/>
                          </a:solidFill>
                          <a:effectLst/>
                          <a:latin typeface="+mn-ea"/>
                          <a:ea typeface="+mn-ea"/>
                        </a:rPr>
                        <a:t>31416 </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rowSpan="4">
                  <a:txBody>
                    <a:bodyPr/>
                    <a:lstStyle/>
                    <a:p>
                      <a:pPr algn="ctr" rtl="0" fontAlgn="ctr"/>
                      <a:r>
                        <a:rPr lang="ko-KR" altLang="en-US" sz="900" b="0" i="0" u="none" strike="noStrike" err="1">
                          <a:solidFill>
                            <a:srgbClr val="000000"/>
                          </a:solidFill>
                          <a:effectLst/>
                          <a:latin typeface="+mn-ea"/>
                          <a:ea typeface="+mn-ea"/>
                        </a:rPr>
                        <a:t>좋은사람들</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mn-ea"/>
                          <a:ea typeface="+mn-ea"/>
                        </a:rPr>
                        <a:t>아람코리아</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서울서부지방법원</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119 </a:t>
                      </a: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320560326"/>
                  </a:ext>
                </a:extLst>
              </a:tr>
              <a:tr h="0">
                <a:tc>
                  <a:txBody>
                    <a:bodyPr/>
                    <a:lstStyle/>
                    <a:p>
                      <a:pPr algn="ctr" rtl="0" fontAlgn="ctr"/>
                      <a:r>
                        <a:rPr lang="en-US" altLang="ko-KR" sz="900" b="1" i="0" u="none" strike="noStrike">
                          <a:solidFill>
                            <a:srgbClr val="000000"/>
                          </a:solidFill>
                          <a:effectLst/>
                          <a:latin typeface="+mn-ea"/>
                          <a:ea typeface="+mn-ea"/>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latinLnBrk="1"/>
                      <a:endParaRPr lang="ko-KR" altLang="en-US"/>
                    </a:p>
                  </a:txBody>
                  <a:tcPr/>
                </a:tc>
                <a:tc>
                  <a:txBody>
                    <a:bodyPr/>
                    <a:lstStyle/>
                    <a:p>
                      <a:pPr algn="ctr" rtl="0" fontAlgn="ctr"/>
                      <a:r>
                        <a:rPr lang="en-US" altLang="ko-KR" sz="900" b="0" i="0" u="none" strike="noStrike">
                          <a:solidFill>
                            <a:srgbClr val="000000"/>
                          </a:solidFill>
                          <a:effectLst/>
                          <a:latin typeface="+mn-ea"/>
                          <a:ea typeface="+mn-ea"/>
                        </a:rPr>
                        <a:t>2021</a:t>
                      </a:r>
                      <a:r>
                        <a:rPr lang="ko-KR" altLang="en-US" sz="900" b="0" i="0" u="none" strike="noStrike">
                          <a:solidFill>
                            <a:srgbClr val="000000"/>
                          </a:solidFill>
                          <a:effectLst/>
                          <a:latin typeface="+mn-ea"/>
                          <a:ea typeface="+mn-ea"/>
                        </a:rPr>
                        <a:t>가합</a:t>
                      </a:r>
                      <a:r>
                        <a:rPr lang="en-US" altLang="ko-KR" sz="900" b="0" i="0" u="none" strike="noStrike">
                          <a:solidFill>
                            <a:srgbClr val="000000"/>
                          </a:solidFill>
                          <a:effectLst/>
                          <a:latin typeface="+mn-ea"/>
                          <a:ea typeface="+mn-ea"/>
                        </a:rPr>
                        <a:t>36847 </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vMerge="1">
                  <a:txBody>
                    <a:bodyPr/>
                    <a:lstStyle/>
                    <a:p>
                      <a:pPr algn="ctr" rtl="0" fontAlgn="ctr"/>
                      <a:r>
                        <a:rPr lang="ko-KR" altLang="en-US" sz="900" b="0" i="0" u="none" strike="noStrike" err="1">
                          <a:solidFill>
                            <a:srgbClr val="000000"/>
                          </a:solidFill>
                          <a:effectLst/>
                          <a:latin typeface="+mn-ea"/>
                          <a:ea typeface="+mn-ea"/>
                        </a:rPr>
                        <a:t>좋은사람들</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mn-ea"/>
                          <a:ea typeface="+mn-ea"/>
                        </a:rPr>
                        <a:t>씨앤비텍</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서울서부지방법원</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280 </a:t>
                      </a: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05939113"/>
                  </a:ext>
                </a:extLst>
              </a:tr>
              <a:tr h="0">
                <a:tc>
                  <a:txBody>
                    <a:bodyPr/>
                    <a:lstStyle/>
                    <a:p>
                      <a:pPr algn="ctr" rtl="0" fontAlgn="ctr"/>
                      <a:r>
                        <a:rPr lang="en-US" altLang="ko-KR" sz="900" b="1" i="0" u="none" strike="noStrike">
                          <a:solidFill>
                            <a:srgbClr val="000000"/>
                          </a:solidFill>
                          <a:effectLst/>
                          <a:latin typeface="+mn-ea"/>
                          <a:ea typeface="+mn-ea"/>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rtl="0" fontAlgn="ctr"/>
                      <a:endParaRPr lang="ko-KR" altLang="en-US" sz="900" b="0" i="0" u="none" strike="noStrike">
                        <a:solidFill>
                          <a:srgbClr val="000000"/>
                        </a:solidFill>
                        <a:effectLst/>
                        <a:latin typeface="+mn-ea"/>
                        <a:ea typeface="+mn-ea"/>
                      </a:endParaRPr>
                    </a:p>
                  </a:txBody>
                  <a:tcPr marL="3389" marR="3389" marT="3389"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mn-ea"/>
                          <a:ea typeface="+mn-ea"/>
                        </a:rPr>
                        <a:t>2021</a:t>
                      </a:r>
                      <a:r>
                        <a:rPr lang="ko-KR" altLang="en-US" sz="900" b="0" i="0" u="none" strike="noStrike">
                          <a:solidFill>
                            <a:srgbClr val="000000"/>
                          </a:solidFill>
                          <a:effectLst/>
                          <a:latin typeface="+mn-ea"/>
                          <a:ea typeface="+mn-ea"/>
                        </a:rPr>
                        <a:t>가합</a:t>
                      </a:r>
                      <a:r>
                        <a:rPr lang="en-US" altLang="ko-KR" sz="900" b="0" i="0" u="none" strike="noStrike">
                          <a:solidFill>
                            <a:srgbClr val="000000"/>
                          </a:solidFill>
                          <a:effectLst/>
                          <a:latin typeface="+mn-ea"/>
                          <a:ea typeface="+mn-ea"/>
                        </a:rPr>
                        <a:t>36885 </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rtl="0" fontAlgn="ctr"/>
                      <a:r>
                        <a:rPr lang="ko-KR" altLang="en-US" sz="900" b="0" i="0" u="none" strike="noStrike" err="1">
                          <a:solidFill>
                            <a:srgbClr val="000000"/>
                          </a:solidFill>
                          <a:effectLst/>
                          <a:latin typeface="+mn-ea"/>
                          <a:ea typeface="+mn-ea"/>
                        </a:rPr>
                        <a:t>좋은사람들</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ko-KR" altLang="en-US" sz="900" b="0" i="0" u="none" strike="noStrike">
                          <a:solidFill>
                            <a:srgbClr val="000000"/>
                          </a:solidFill>
                          <a:effectLst/>
                          <a:latin typeface="+mn-ea"/>
                          <a:ea typeface="+mn-ea"/>
                        </a:rPr>
                        <a:t>영현무역</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ko-KR" altLang="en-US" sz="900" b="0" i="0" u="none" strike="noStrike">
                          <a:solidFill>
                            <a:srgbClr val="000000"/>
                          </a:solidFill>
                          <a:effectLst/>
                          <a:latin typeface="+mn-ea"/>
                          <a:ea typeface="+mn-ea"/>
                        </a:rPr>
                        <a:t>서울서부지방법원</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900" b="0" i="0" u="none" strike="noStrike">
                          <a:solidFill>
                            <a:srgbClr val="000000"/>
                          </a:solidFill>
                          <a:effectLst/>
                          <a:latin typeface="+mn-ea"/>
                          <a:ea typeface="+mn-ea"/>
                        </a:rPr>
                        <a:t>826 </a:t>
                      </a: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29602"/>
                  </a:ext>
                </a:extLst>
              </a:tr>
              <a:tr h="0">
                <a:tc>
                  <a:txBody>
                    <a:bodyPr/>
                    <a:lstStyle/>
                    <a:p>
                      <a:pPr algn="ctr" rtl="0" fontAlgn="ctr"/>
                      <a:r>
                        <a:rPr lang="en-US" altLang="ko-KR" sz="900" b="1" i="0" u="none" strike="noStrike">
                          <a:solidFill>
                            <a:srgbClr val="000000"/>
                          </a:solidFill>
                          <a:effectLst/>
                          <a:latin typeface="+mn-ea"/>
                          <a:ea typeface="+mn-ea"/>
                        </a:rPr>
                        <a:t>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vMerge="1">
                  <a:txBody>
                    <a:bodyPr/>
                    <a:lstStyle/>
                    <a:p>
                      <a:pPr algn="ctr" rtl="0" fontAlgn="ctr"/>
                      <a:endParaRPr lang="ko-KR" altLang="en-US" sz="900" b="0" i="0" u="none" strike="noStrike">
                        <a:solidFill>
                          <a:srgbClr val="000000"/>
                        </a:solidFill>
                        <a:effectLst/>
                        <a:latin typeface="+mn-ea"/>
                        <a:ea typeface="+mn-ea"/>
                      </a:endParaRPr>
                    </a:p>
                  </a:txBody>
                  <a:tcPr marL="3389" marR="3389" marT="3389" marB="0" anchor="ctr">
                    <a:lnL w="6350" cap="flat" cmpd="sng" algn="ctr">
                      <a:solidFill>
                        <a:schemeClr val="bg1"/>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en-US" altLang="ko-KR" sz="900" b="0" i="0" u="none" strike="noStrike">
                          <a:solidFill>
                            <a:srgbClr val="000000"/>
                          </a:solidFill>
                          <a:effectLst/>
                          <a:latin typeface="+mn-ea"/>
                          <a:ea typeface="+mn-ea"/>
                        </a:rPr>
                        <a:t>2021</a:t>
                      </a:r>
                      <a:r>
                        <a:rPr lang="ko-KR" altLang="en-US" sz="900" b="0" i="0" u="none" strike="noStrike">
                          <a:solidFill>
                            <a:srgbClr val="000000"/>
                          </a:solidFill>
                          <a:effectLst/>
                          <a:latin typeface="+mn-ea"/>
                          <a:ea typeface="+mn-ea"/>
                        </a:rPr>
                        <a:t>가합</a:t>
                      </a:r>
                      <a:r>
                        <a:rPr lang="en-US" altLang="ko-KR" sz="900" b="0" i="0" u="none" strike="noStrike">
                          <a:solidFill>
                            <a:srgbClr val="000000"/>
                          </a:solidFill>
                          <a:effectLst/>
                          <a:latin typeface="+mn-ea"/>
                          <a:ea typeface="+mn-ea"/>
                        </a:rPr>
                        <a:t>550935 </a:t>
                      </a:r>
                    </a:p>
                  </a:txBody>
                  <a:tcPr marL="36000" marR="36000" marT="0" marB="0" anchor="ctr">
                    <a:lnL w="6350" cap="flat" cmpd="sng" algn="ctr">
                      <a:solidFill>
                        <a:srgbClr val="F8FCFE"/>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vMerge="1">
                  <a:txBody>
                    <a:bodyPr/>
                    <a:lstStyle/>
                    <a:p>
                      <a:pPr algn="ctr" rtl="0" fontAlgn="ctr"/>
                      <a:r>
                        <a:rPr lang="ko-KR" altLang="en-US" sz="900" b="0" i="0" u="none" strike="noStrike" err="1">
                          <a:solidFill>
                            <a:srgbClr val="000000"/>
                          </a:solidFill>
                          <a:effectLst/>
                          <a:latin typeface="+mn-ea"/>
                          <a:ea typeface="+mn-ea"/>
                        </a:rPr>
                        <a:t>좋은사람들</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mn-ea"/>
                          <a:ea typeface="+mn-ea"/>
                        </a:rPr>
                        <a:t>위드케이</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서울중앙지방법원</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2,972 </a:t>
                      </a: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7406D"/>
                      </a:solidFill>
                      <a:prstDash val="dot"/>
                      <a:round/>
                      <a:headEnd type="none" w="med" len="med"/>
                      <a:tailEnd type="none" w="med" len="med"/>
                    </a:lnB>
                  </a:tcPr>
                </a:tc>
                <a:extLst>
                  <a:ext uri="{0D108BD9-81ED-4DB2-BD59-A6C34878D82A}">
                    <a16:rowId xmlns:a16="http://schemas.microsoft.com/office/drawing/2014/main" val="4254494060"/>
                  </a:ext>
                </a:extLst>
              </a:tr>
              <a:tr h="0">
                <a:tc>
                  <a:txBody>
                    <a:bodyPr/>
                    <a:lstStyle/>
                    <a:p>
                      <a:pPr algn="ctr" rtl="0" fontAlgn="ctr"/>
                      <a:r>
                        <a:rPr lang="en-US" altLang="ko-KR" sz="900" b="1" i="0" u="none" strike="noStrike">
                          <a:solidFill>
                            <a:srgbClr val="000000"/>
                          </a:solidFill>
                          <a:effectLst/>
                          <a:latin typeface="+mn-ea"/>
                          <a:ea typeface="+mn-ea"/>
                        </a:rPr>
                        <a:t>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대여금 청구</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mn-ea"/>
                          <a:ea typeface="+mn-ea"/>
                        </a:rPr>
                        <a:t>2022</a:t>
                      </a:r>
                      <a:r>
                        <a:rPr lang="ko-KR" altLang="en-US" sz="900" b="0" i="0" u="none" strike="noStrike">
                          <a:solidFill>
                            <a:srgbClr val="000000"/>
                          </a:solidFill>
                          <a:effectLst/>
                          <a:latin typeface="+mn-ea"/>
                          <a:ea typeface="+mn-ea"/>
                        </a:rPr>
                        <a:t>나</a:t>
                      </a:r>
                      <a:r>
                        <a:rPr lang="en-US" altLang="ko-KR" sz="900" b="0" i="0" u="none" strike="noStrike">
                          <a:solidFill>
                            <a:srgbClr val="000000"/>
                          </a:solidFill>
                          <a:effectLst/>
                          <a:latin typeface="+mn-ea"/>
                          <a:ea typeface="+mn-ea"/>
                        </a:rPr>
                        <a:t>2028032 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mn-ea"/>
                          <a:ea typeface="+mn-ea"/>
                        </a:rPr>
                        <a:t>좋은사람들</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mn-ea"/>
                          <a:ea typeface="+mn-ea"/>
                        </a:rPr>
                        <a:t>백승륜</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서울서부지방법원</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310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84253867"/>
                  </a:ext>
                </a:extLst>
              </a:tr>
              <a:tr h="0">
                <a:tc>
                  <a:txBody>
                    <a:bodyPr/>
                    <a:lstStyle/>
                    <a:p>
                      <a:pPr algn="ctr" rtl="0" fontAlgn="ctr"/>
                      <a:r>
                        <a:rPr lang="ko-KR" altLang="en-US" sz="900" b="1" i="0" u="none" strike="noStrike">
                          <a:solidFill>
                            <a:srgbClr val="000000"/>
                          </a:solidFill>
                          <a:effectLst/>
                          <a:latin typeface="+mn-ea"/>
                          <a:ea typeface="+mn-ea"/>
                        </a:rPr>
                        <a:t>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mn-ea"/>
                          <a:ea typeface="+mn-ea"/>
                        </a:rPr>
                        <a:t>4,507</a:t>
                      </a:r>
                      <a:r>
                        <a:rPr lang="en-US" altLang="ko-KR"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90586624"/>
                  </a:ext>
                </a:extLst>
              </a:tr>
            </a:tbl>
          </a:graphicData>
        </a:graphic>
      </p:graphicFrame>
      <p:graphicFrame>
        <p:nvGraphicFramePr>
          <p:cNvPr id="25" name="표 24">
            <a:extLst>
              <a:ext uri="{FF2B5EF4-FFF2-40B4-BE49-F238E27FC236}">
                <a16:creationId xmlns:a16="http://schemas.microsoft.com/office/drawing/2014/main" id="{F94E6F6D-745E-460B-A0B5-523033EB683D}"/>
              </a:ext>
            </a:extLst>
          </p:cNvPr>
          <p:cNvGraphicFramePr>
            <a:graphicFrameLocks noGrp="1"/>
          </p:cNvGraphicFramePr>
          <p:nvPr/>
        </p:nvGraphicFramePr>
        <p:xfrm>
          <a:off x="2281281" y="5219388"/>
          <a:ext cx="7148467" cy="685800"/>
        </p:xfrm>
        <a:graphic>
          <a:graphicData uri="http://schemas.openxmlformats.org/drawingml/2006/table">
            <a:tbl>
              <a:tblPr/>
              <a:tblGrid>
                <a:gridCol w="328568">
                  <a:extLst>
                    <a:ext uri="{9D8B030D-6E8A-4147-A177-3AD203B41FA5}">
                      <a16:colId xmlns:a16="http://schemas.microsoft.com/office/drawing/2014/main" val="1629321673"/>
                    </a:ext>
                  </a:extLst>
                </a:gridCol>
                <a:gridCol w="1485900">
                  <a:extLst>
                    <a:ext uri="{9D8B030D-6E8A-4147-A177-3AD203B41FA5}">
                      <a16:colId xmlns:a16="http://schemas.microsoft.com/office/drawing/2014/main" val="23054426"/>
                    </a:ext>
                  </a:extLst>
                </a:gridCol>
                <a:gridCol w="1041400">
                  <a:extLst>
                    <a:ext uri="{9D8B030D-6E8A-4147-A177-3AD203B41FA5}">
                      <a16:colId xmlns:a16="http://schemas.microsoft.com/office/drawing/2014/main" val="95229414"/>
                    </a:ext>
                  </a:extLst>
                </a:gridCol>
                <a:gridCol w="781050">
                  <a:extLst>
                    <a:ext uri="{9D8B030D-6E8A-4147-A177-3AD203B41FA5}">
                      <a16:colId xmlns:a16="http://schemas.microsoft.com/office/drawing/2014/main" val="2891170139"/>
                    </a:ext>
                  </a:extLst>
                </a:gridCol>
                <a:gridCol w="1441450">
                  <a:extLst>
                    <a:ext uri="{9D8B030D-6E8A-4147-A177-3AD203B41FA5}">
                      <a16:colId xmlns:a16="http://schemas.microsoft.com/office/drawing/2014/main" val="1332694721"/>
                    </a:ext>
                  </a:extLst>
                </a:gridCol>
                <a:gridCol w="1130300">
                  <a:extLst>
                    <a:ext uri="{9D8B030D-6E8A-4147-A177-3AD203B41FA5}">
                      <a16:colId xmlns:a16="http://schemas.microsoft.com/office/drawing/2014/main" val="3397950681"/>
                    </a:ext>
                  </a:extLst>
                </a:gridCol>
                <a:gridCol w="939799">
                  <a:extLst>
                    <a:ext uri="{9D8B030D-6E8A-4147-A177-3AD203B41FA5}">
                      <a16:colId xmlns:a16="http://schemas.microsoft.com/office/drawing/2014/main" val="1502492854"/>
                    </a:ext>
                  </a:extLst>
                </a:gridCol>
              </a:tblGrid>
              <a:tr h="0">
                <a:tc>
                  <a:txBody>
                    <a:bodyPr/>
                    <a:lstStyle/>
                    <a:p>
                      <a:pPr algn="ctr" rtl="0" fontAlgn="ctr"/>
                      <a:r>
                        <a:rPr lang="ko-KR" altLang="en-US" sz="900" b="1" i="0" u="none" strike="noStrike">
                          <a:solidFill>
                            <a:srgbClr val="FFFFFF"/>
                          </a:solidFill>
                          <a:effectLst/>
                          <a:latin typeface="+mn-ea"/>
                          <a:ea typeface="+mn-ea"/>
                        </a:rPr>
                        <a:t>순번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err="1">
                          <a:solidFill>
                            <a:srgbClr val="FFFFFF"/>
                          </a:solidFill>
                          <a:effectLst/>
                          <a:latin typeface="+mn-ea"/>
                          <a:ea typeface="+mn-ea"/>
                        </a:rPr>
                        <a:t>사건명</a:t>
                      </a:r>
                      <a:endParaRPr lang="ko-KR" altLang="en-US" sz="900" b="1" i="0" u="none" strike="noStrike">
                        <a:solidFill>
                          <a:srgbClr val="FFFFFF"/>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사건번호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원고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피고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관할법원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소송금액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053335934"/>
                  </a:ext>
                </a:extLst>
              </a:tr>
              <a:tr h="0">
                <a:tc>
                  <a:txBody>
                    <a:bodyPr/>
                    <a:lstStyle/>
                    <a:p>
                      <a:pPr algn="ctr" rtl="0" fontAlgn="ctr"/>
                      <a:r>
                        <a:rPr lang="en-US" altLang="ko-KR" sz="900" b="1" i="0" u="none" strike="noStrike">
                          <a:solidFill>
                            <a:srgbClr val="000000"/>
                          </a:solidFill>
                          <a:effectLst/>
                          <a:latin typeface="+mn-ea"/>
                          <a:ea typeface="+mn-ea"/>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rowSpan="3">
                  <a:txBody>
                    <a:bodyPr/>
                    <a:lstStyle/>
                    <a:p>
                      <a:pPr algn="ctr" rtl="0" fontAlgn="ctr"/>
                      <a:r>
                        <a:rPr lang="ko-KR" altLang="en-US" sz="900" b="0" i="0" u="none" strike="noStrike">
                          <a:solidFill>
                            <a:srgbClr val="000000"/>
                          </a:solidFill>
                          <a:effectLst/>
                          <a:latin typeface="+mn-ea"/>
                          <a:ea typeface="+mn-ea"/>
                        </a:rPr>
                        <a:t>청구이의</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mn-ea"/>
                          <a:ea typeface="+mn-ea"/>
                        </a:rPr>
                        <a:t>2022</a:t>
                      </a:r>
                      <a:r>
                        <a:rPr lang="ko-KR" altLang="en-US" sz="900" b="0" i="0" u="none" strike="noStrike">
                          <a:solidFill>
                            <a:srgbClr val="000000"/>
                          </a:solidFill>
                          <a:effectLst/>
                          <a:latin typeface="+mn-ea"/>
                          <a:ea typeface="+mn-ea"/>
                        </a:rPr>
                        <a:t>나</a:t>
                      </a:r>
                      <a:r>
                        <a:rPr lang="en-US" altLang="ko-KR" sz="900" b="0" i="0" u="none" strike="noStrike">
                          <a:solidFill>
                            <a:srgbClr val="000000"/>
                          </a:solidFill>
                          <a:effectLst/>
                          <a:latin typeface="+mn-ea"/>
                          <a:ea typeface="+mn-ea"/>
                        </a:rPr>
                        <a:t>2012044</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rowSpan="3">
                  <a:txBody>
                    <a:bodyPr/>
                    <a:lstStyle/>
                    <a:p>
                      <a:pPr algn="ctr" rtl="0" fontAlgn="ctr"/>
                      <a:r>
                        <a:rPr lang="ko-KR" altLang="en-US" sz="900" b="0" i="0" u="none" strike="noStrike" err="1">
                          <a:solidFill>
                            <a:srgbClr val="000000"/>
                          </a:solidFill>
                          <a:effectLst/>
                          <a:latin typeface="+mn-ea"/>
                          <a:ea typeface="+mn-ea"/>
                        </a:rPr>
                        <a:t>좋은사람들</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양지성</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서울고등법원</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3,000 </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450299459"/>
                  </a:ext>
                </a:extLst>
              </a:tr>
              <a:tr h="0">
                <a:tc>
                  <a:txBody>
                    <a:bodyPr/>
                    <a:lstStyle/>
                    <a:p>
                      <a:pPr algn="ctr" rtl="0" fontAlgn="ctr"/>
                      <a:r>
                        <a:rPr lang="en-US" altLang="ko-KR" sz="900" b="1" i="0" u="none" strike="noStrike">
                          <a:solidFill>
                            <a:srgbClr val="000000"/>
                          </a:solidFill>
                          <a:effectLst/>
                          <a:latin typeface="+mn-ea"/>
                          <a:ea typeface="+mn-ea"/>
                        </a:rPr>
                        <a:t>2</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vMerge="1">
                  <a:txBody>
                    <a:bodyPr/>
                    <a:lstStyle/>
                    <a:p>
                      <a:pPr latinLnBrk="1"/>
                      <a:endParaRPr lang="ko-KR" altLang="en-US"/>
                    </a:p>
                  </a:txBody>
                  <a:tcPr/>
                </a:tc>
                <a:tc>
                  <a:txBody>
                    <a:bodyPr/>
                    <a:lstStyle/>
                    <a:p>
                      <a:pPr algn="ctr" rtl="0" fontAlgn="ctr"/>
                      <a:r>
                        <a:rPr lang="ko-KR" altLang="en-US" sz="900" b="0" i="0" u="none" strike="noStrike">
                          <a:solidFill>
                            <a:srgbClr val="000000"/>
                          </a:solidFill>
                          <a:effectLst/>
                          <a:latin typeface="+mn-ea"/>
                          <a:ea typeface="+mn-ea"/>
                        </a:rPr>
                        <a:t> </a:t>
                      </a:r>
                      <a:r>
                        <a:rPr lang="en-US" altLang="ko-KR" sz="900" b="0" i="0" u="none" strike="noStrike">
                          <a:solidFill>
                            <a:srgbClr val="000000"/>
                          </a:solidFill>
                          <a:effectLst/>
                          <a:latin typeface="+mn-ea"/>
                          <a:ea typeface="+mn-ea"/>
                        </a:rPr>
                        <a:t>2022</a:t>
                      </a:r>
                      <a:r>
                        <a:rPr lang="ko-KR" altLang="en-US" sz="900" b="0" i="0" u="none" strike="noStrike">
                          <a:solidFill>
                            <a:srgbClr val="000000"/>
                          </a:solidFill>
                          <a:effectLst/>
                          <a:latin typeface="+mn-ea"/>
                          <a:ea typeface="+mn-ea"/>
                        </a:rPr>
                        <a:t>가합</a:t>
                      </a:r>
                      <a:r>
                        <a:rPr lang="en-US" altLang="ko-KR" sz="900" b="0" i="0" u="none" strike="noStrike">
                          <a:solidFill>
                            <a:srgbClr val="000000"/>
                          </a:solidFill>
                          <a:effectLst/>
                          <a:latin typeface="+mn-ea"/>
                          <a:ea typeface="+mn-ea"/>
                        </a:rPr>
                        <a:t>31818 </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vMerge="1">
                  <a:txBody>
                    <a:bodyPr/>
                    <a:lstStyle/>
                    <a:p>
                      <a:pPr algn="ctr" rtl="0" fontAlgn="ctr"/>
                      <a:r>
                        <a:rPr lang="ko-KR" altLang="en-US" sz="900" b="0" i="0" u="none" strike="noStrike" err="1">
                          <a:solidFill>
                            <a:srgbClr val="000000"/>
                          </a:solidFill>
                          <a:effectLst/>
                          <a:latin typeface="+mn-ea"/>
                          <a:ea typeface="+mn-ea"/>
                        </a:rPr>
                        <a:t>좋은사람들</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양지성</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서울서부지방법원</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6,000 </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89055"/>
                  </a:ext>
                </a:extLst>
              </a:tr>
              <a:tr h="0">
                <a:tc>
                  <a:txBody>
                    <a:bodyPr/>
                    <a:lstStyle/>
                    <a:p>
                      <a:pPr algn="ctr" rtl="0" fontAlgn="ctr"/>
                      <a:r>
                        <a:rPr lang="en-US" altLang="ko-KR" sz="900" b="1" i="0" u="none" strike="noStrike">
                          <a:solidFill>
                            <a:srgbClr val="000000"/>
                          </a:solidFill>
                          <a:effectLst/>
                          <a:latin typeface="+mn-ea"/>
                          <a:ea typeface="+mn-ea"/>
                        </a:rPr>
                        <a:t>3</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ctr" rtl="0" fontAlgn="ctr"/>
                      <a:r>
                        <a:rPr lang="ko-KR" altLang="en-US" sz="900" b="0" i="0" u="none" strike="noStrike">
                          <a:solidFill>
                            <a:srgbClr val="000000"/>
                          </a:solidFill>
                          <a:effectLst/>
                          <a:latin typeface="+mn-ea"/>
                          <a:ea typeface="+mn-ea"/>
                        </a:rPr>
                        <a:t> </a:t>
                      </a:r>
                      <a:r>
                        <a:rPr lang="en-US" altLang="ko-KR" sz="900" b="0" i="0" u="none" strike="noStrike">
                          <a:solidFill>
                            <a:srgbClr val="000000"/>
                          </a:solidFill>
                          <a:effectLst/>
                          <a:latin typeface="+mn-ea"/>
                          <a:ea typeface="+mn-ea"/>
                        </a:rPr>
                        <a:t>2022</a:t>
                      </a:r>
                      <a:r>
                        <a:rPr lang="ko-KR" altLang="en-US" sz="900" b="0" i="0" u="none" strike="noStrike">
                          <a:solidFill>
                            <a:srgbClr val="000000"/>
                          </a:solidFill>
                          <a:effectLst/>
                          <a:latin typeface="+mn-ea"/>
                          <a:ea typeface="+mn-ea"/>
                        </a:rPr>
                        <a:t>가합</a:t>
                      </a:r>
                      <a:r>
                        <a:rPr lang="en-US" altLang="ko-KR" sz="900" b="0" i="0" u="none" strike="noStrike">
                          <a:solidFill>
                            <a:srgbClr val="000000"/>
                          </a:solidFill>
                          <a:effectLst/>
                          <a:latin typeface="+mn-ea"/>
                          <a:ea typeface="+mn-ea"/>
                        </a:rPr>
                        <a:t>31801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algn="ctr" rtl="0" fontAlgn="ctr"/>
                      <a:r>
                        <a:rPr lang="ko-KR" altLang="en-US" sz="900" b="0" i="0" u="none" strike="noStrike" err="1">
                          <a:solidFill>
                            <a:srgbClr val="000000"/>
                          </a:solidFill>
                          <a:effectLst/>
                          <a:latin typeface="+mn-ea"/>
                          <a:ea typeface="+mn-ea"/>
                        </a:rPr>
                        <a:t>좋은사람들</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mn-ea"/>
                          <a:ea typeface="+mn-ea"/>
                        </a:rPr>
                        <a:t>공선필</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서울서부지방법원</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5,000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86897511"/>
                  </a:ext>
                </a:extLst>
              </a:tr>
              <a:tr h="0">
                <a:tc>
                  <a:txBody>
                    <a:bodyPr/>
                    <a:lstStyle/>
                    <a:p>
                      <a:pPr algn="ctr" rtl="0" fontAlgn="ctr"/>
                      <a:r>
                        <a:rPr lang="ko-KR" altLang="en-US" sz="900" b="1" i="0" u="none" strike="noStrike">
                          <a:solidFill>
                            <a:srgbClr val="000000"/>
                          </a:solidFill>
                          <a:effectLst/>
                          <a:latin typeface="+mn-ea"/>
                          <a:ea typeface="+mn-ea"/>
                        </a:rPr>
                        <a:t>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mn-ea"/>
                          <a:ea typeface="+mn-ea"/>
                        </a:rPr>
                        <a:t>14,000</a:t>
                      </a:r>
                      <a:r>
                        <a:rPr lang="en-US" altLang="ko-KR"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26736129"/>
                  </a:ext>
                </a:extLst>
              </a:tr>
            </a:tbl>
          </a:graphicData>
        </a:graphic>
      </p:graphicFrame>
      <p:sp>
        <p:nvSpPr>
          <p:cNvPr id="8" name="TextBox 7">
            <a:extLst>
              <a:ext uri="{FF2B5EF4-FFF2-40B4-BE49-F238E27FC236}">
                <a16:creationId xmlns:a16="http://schemas.microsoft.com/office/drawing/2014/main" id="{18BB2AFF-5D05-493E-B96B-6F076223B35E}"/>
              </a:ext>
            </a:extLst>
          </p:cNvPr>
          <p:cNvSpPr txBox="1"/>
          <p:nvPr/>
        </p:nvSpPr>
        <p:spPr>
          <a:xfrm>
            <a:off x="495300" y="6002522"/>
            <a:ext cx="1096454" cy="123111"/>
          </a:xfrm>
          <a:prstGeom prst="rect">
            <a:avLst/>
          </a:prstGeom>
          <a:noFill/>
        </p:spPr>
        <p:txBody>
          <a:bodyPr wrap="none" lIns="0" tIns="0" rIns="0" bIns="0" rtlCol="0">
            <a:spAutoFit/>
          </a:bodyPr>
          <a:lstStyle/>
          <a:p>
            <a:r>
              <a:rPr lang="en-US" altLang="ko-KR" sz="800">
                <a:latin typeface="Arial" panose="020B0604020202020204" pitchFamily="34" charset="0"/>
                <a:ea typeface="+mj-ea"/>
                <a:cs typeface="Arial" panose="020B0604020202020204" pitchFamily="34" charset="0"/>
              </a:rPr>
              <a:t>(Source : </a:t>
            </a:r>
            <a:r>
              <a:rPr lang="ko-KR" altLang="en-US" sz="800">
                <a:latin typeface="Arial" panose="020B0604020202020204" pitchFamily="34" charset="0"/>
                <a:ea typeface="+mj-ea"/>
                <a:cs typeface="Arial" panose="020B0604020202020204" pitchFamily="34" charset="0"/>
              </a:rPr>
              <a:t>회사제공자료</a:t>
            </a:r>
            <a:r>
              <a:rPr lang="en-US" altLang="ko-KR" sz="800">
                <a:latin typeface="Arial" panose="020B0604020202020204" pitchFamily="34" charset="0"/>
                <a:ea typeface="+mj-ea"/>
                <a:cs typeface="Arial" panose="020B0604020202020204" pitchFamily="34" charset="0"/>
              </a:rPr>
              <a:t>)</a:t>
            </a:r>
            <a:endParaRPr lang="ko-KR" altLang="en-US" sz="800">
              <a:latin typeface="Arial" panose="020B0604020202020204" pitchFamily="34" charset="0"/>
              <a:ea typeface="+mj-ea"/>
              <a:cs typeface="Arial" panose="020B0604020202020204" pitchFamily="34" charset="0"/>
            </a:endParaRPr>
          </a:p>
        </p:txBody>
      </p:sp>
      <p:sp>
        <p:nvSpPr>
          <p:cNvPr id="9" name="TextBox 8">
            <a:extLst>
              <a:ext uri="{FF2B5EF4-FFF2-40B4-BE49-F238E27FC236}">
                <a16:creationId xmlns:a16="http://schemas.microsoft.com/office/drawing/2014/main" id="{CB6A717F-F207-439E-AACF-B2FF4C1696D1}"/>
              </a:ext>
            </a:extLst>
          </p:cNvPr>
          <p:cNvSpPr txBox="1"/>
          <p:nvPr/>
        </p:nvSpPr>
        <p:spPr>
          <a:xfrm>
            <a:off x="2263312" y="3327363"/>
            <a:ext cx="7166437" cy="123111"/>
          </a:xfrm>
          <a:prstGeom prst="rect">
            <a:avLst/>
          </a:prstGeom>
          <a:noFill/>
        </p:spPr>
        <p:txBody>
          <a:bodyPr wrap="square" lIns="0" tIns="0" rIns="0" bIns="0" rtlCol="0">
            <a:spAutoFit/>
          </a:bodyPr>
          <a:lstStyle/>
          <a:p>
            <a:pPr>
              <a:spcBef>
                <a:spcPts val="100"/>
              </a:spcBef>
            </a:pPr>
            <a:r>
              <a:rPr lang="en-US" altLang="ko-KR" sz="800">
                <a:latin typeface="Arial" panose="020B0604020202020204" pitchFamily="34" charset="0"/>
                <a:ea typeface="+mj-ea"/>
                <a:cs typeface="Arial" panose="020B0604020202020204" pitchFamily="34" charset="0"/>
              </a:rPr>
              <a:t>Note 1: </a:t>
            </a:r>
            <a:r>
              <a:rPr lang="ko-KR" altLang="en-US" sz="800">
                <a:latin typeface="Arial" panose="020B0604020202020204" pitchFamily="34" charset="0"/>
                <a:ea typeface="+mj-ea"/>
                <a:cs typeface="Arial" panose="020B0604020202020204" pitchFamily="34" charset="0"/>
              </a:rPr>
              <a:t>등기관의 처분에 대한 이의 소송 </a:t>
            </a:r>
            <a:r>
              <a:rPr lang="en-US" altLang="ko-KR" sz="800">
                <a:latin typeface="Arial" panose="020B0604020202020204" pitchFamily="34" charset="0"/>
                <a:ea typeface="+mj-ea"/>
                <a:cs typeface="Arial" panose="020B0604020202020204" pitchFamily="34" charset="0"/>
              </a:rPr>
              <a:t>2</a:t>
            </a:r>
            <a:r>
              <a:rPr lang="ko-KR" altLang="en-US" sz="800">
                <a:latin typeface="Arial" panose="020B0604020202020204" pitchFamily="34" charset="0"/>
                <a:ea typeface="+mj-ea"/>
                <a:cs typeface="Arial" panose="020B0604020202020204" pitchFamily="34" charset="0"/>
              </a:rPr>
              <a:t>건</a:t>
            </a:r>
            <a:r>
              <a:rPr lang="en-US" altLang="ko-KR" sz="800">
                <a:latin typeface="Arial" panose="020B0604020202020204" pitchFamily="34" charset="0"/>
                <a:ea typeface="+mj-ea"/>
                <a:cs typeface="Arial" panose="020B0604020202020204" pitchFamily="34" charset="0"/>
              </a:rPr>
              <a:t>(2022</a:t>
            </a:r>
            <a:r>
              <a:rPr lang="ko-KR" altLang="en-US" sz="800">
                <a:latin typeface="Arial" panose="020B0604020202020204" pitchFamily="34" charset="0"/>
                <a:ea typeface="+mj-ea"/>
                <a:cs typeface="Arial" panose="020B0604020202020204" pitchFamily="34" charset="0"/>
              </a:rPr>
              <a:t>라</a:t>
            </a:r>
            <a:r>
              <a:rPr lang="en-US" altLang="ko-KR" sz="800">
                <a:latin typeface="Arial" panose="020B0604020202020204" pitchFamily="34" charset="0"/>
                <a:ea typeface="+mj-ea"/>
                <a:cs typeface="Arial" panose="020B0604020202020204" pitchFamily="34" charset="0"/>
              </a:rPr>
              <a:t>195, 2022</a:t>
            </a:r>
            <a:r>
              <a:rPr lang="ko-KR" altLang="en-US" sz="800">
                <a:latin typeface="Arial" panose="020B0604020202020204" pitchFamily="34" charset="0"/>
                <a:ea typeface="+mj-ea"/>
                <a:cs typeface="Arial" panose="020B0604020202020204" pitchFamily="34" charset="0"/>
              </a:rPr>
              <a:t>비단</a:t>
            </a:r>
            <a:r>
              <a:rPr lang="en-US" altLang="ko-KR" sz="800">
                <a:latin typeface="Arial" panose="020B0604020202020204" pitchFamily="34" charset="0"/>
                <a:ea typeface="+mj-ea"/>
                <a:cs typeface="Arial" panose="020B0604020202020204" pitchFamily="34" charset="0"/>
              </a:rPr>
              <a:t>12)</a:t>
            </a:r>
            <a:r>
              <a:rPr lang="ko-KR" altLang="en-US" sz="800">
                <a:latin typeface="Arial" panose="020B0604020202020204" pitchFamily="34" charset="0"/>
                <a:ea typeface="+mj-ea"/>
                <a:cs typeface="Arial" panose="020B0604020202020204" pitchFamily="34" charset="0"/>
              </a:rPr>
              <a:t>은 </a:t>
            </a:r>
            <a:r>
              <a:rPr lang="en-US" altLang="ko-KR" sz="800">
                <a:latin typeface="Arial" panose="020B0604020202020204" pitchFamily="34" charset="0"/>
                <a:ea typeface="+mj-ea"/>
                <a:cs typeface="Arial" panose="020B0604020202020204" pitchFamily="34" charset="0"/>
              </a:rPr>
              <a:t>2022</a:t>
            </a:r>
            <a:r>
              <a:rPr lang="ko-KR" altLang="en-US" sz="800">
                <a:latin typeface="Arial" panose="020B0604020202020204" pitchFamily="34" charset="0"/>
                <a:ea typeface="+mj-ea"/>
                <a:cs typeface="Arial" panose="020B0604020202020204" pitchFamily="34" charset="0"/>
              </a:rPr>
              <a:t>년 </a:t>
            </a:r>
            <a:r>
              <a:rPr lang="en-US" altLang="ko-KR" sz="800">
                <a:latin typeface="Arial" panose="020B0604020202020204" pitchFamily="34" charset="0"/>
                <a:ea typeface="+mj-ea"/>
                <a:cs typeface="Arial" panose="020B0604020202020204" pitchFamily="34" charset="0"/>
              </a:rPr>
              <a:t>7</a:t>
            </a:r>
            <a:r>
              <a:rPr lang="ko-KR" altLang="en-US" sz="800">
                <a:latin typeface="Arial" panose="020B0604020202020204" pitchFamily="34" charset="0"/>
                <a:ea typeface="+mj-ea"/>
                <a:cs typeface="Arial" panose="020B0604020202020204" pitchFamily="34" charset="0"/>
              </a:rPr>
              <a:t>월 각각 항고 취하 및 기각 결정되어 위 목록에서 제외함</a:t>
            </a:r>
          </a:p>
        </p:txBody>
      </p:sp>
      <p:sp>
        <p:nvSpPr>
          <p:cNvPr id="10" name="TextBox 9">
            <a:extLst>
              <a:ext uri="{FF2B5EF4-FFF2-40B4-BE49-F238E27FC236}">
                <a16:creationId xmlns:a16="http://schemas.microsoft.com/office/drawing/2014/main" id="{01D01158-E0AD-4F17-9683-49604B69CB77}"/>
              </a:ext>
            </a:extLst>
          </p:cNvPr>
          <p:cNvSpPr txBox="1"/>
          <p:nvPr/>
        </p:nvSpPr>
        <p:spPr>
          <a:xfrm>
            <a:off x="2263312" y="4785973"/>
            <a:ext cx="7166437" cy="123111"/>
          </a:xfrm>
          <a:prstGeom prst="rect">
            <a:avLst/>
          </a:prstGeom>
          <a:noFill/>
        </p:spPr>
        <p:txBody>
          <a:bodyPr wrap="square" lIns="0" tIns="0" rIns="0" bIns="0" rtlCol="0">
            <a:spAutoFit/>
          </a:bodyPr>
          <a:lstStyle/>
          <a:p>
            <a:pPr>
              <a:spcBef>
                <a:spcPts val="100"/>
              </a:spcBef>
            </a:pPr>
            <a:r>
              <a:rPr lang="en-US" altLang="ko-KR" sz="800">
                <a:latin typeface="Arial" panose="020B0604020202020204" pitchFamily="34" charset="0"/>
                <a:ea typeface="+mj-ea"/>
                <a:cs typeface="Arial" panose="020B0604020202020204" pitchFamily="34" charset="0"/>
              </a:rPr>
              <a:t>Note 2: </a:t>
            </a:r>
            <a:r>
              <a:rPr lang="ko-KR" altLang="en-US" sz="800">
                <a:latin typeface="Arial" panose="020B0604020202020204" pitchFamily="34" charset="0"/>
                <a:ea typeface="+mj-ea"/>
                <a:cs typeface="Arial" panose="020B0604020202020204" pitchFamily="34" charset="0"/>
              </a:rPr>
              <a:t>물품대금 반환청구 소송 </a:t>
            </a:r>
            <a:r>
              <a:rPr lang="en-US" altLang="ko-KR" sz="800">
                <a:latin typeface="Arial" panose="020B0604020202020204" pitchFamily="34" charset="0"/>
                <a:ea typeface="+mj-ea"/>
                <a:cs typeface="Arial" panose="020B0604020202020204" pitchFamily="34" charset="0"/>
              </a:rPr>
              <a:t>1</a:t>
            </a:r>
            <a:r>
              <a:rPr lang="ko-KR" altLang="en-US" sz="800">
                <a:latin typeface="Arial" panose="020B0604020202020204" pitchFamily="34" charset="0"/>
                <a:ea typeface="+mj-ea"/>
                <a:cs typeface="Arial" panose="020B0604020202020204" pitchFamily="34" charset="0"/>
              </a:rPr>
              <a:t>건</a:t>
            </a:r>
            <a:r>
              <a:rPr lang="en-US" altLang="ko-KR" sz="800">
                <a:latin typeface="Arial" panose="020B0604020202020204" pitchFamily="34" charset="0"/>
                <a:ea typeface="+mj-ea"/>
                <a:cs typeface="Arial" panose="020B0604020202020204" pitchFamily="34" charset="0"/>
              </a:rPr>
              <a:t>(2021</a:t>
            </a:r>
            <a:r>
              <a:rPr lang="ko-KR" altLang="en-US" sz="800">
                <a:latin typeface="Arial" panose="020B0604020202020204" pitchFamily="34" charset="0"/>
                <a:ea typeface="+mj-ea"/>
                <a:cs typeface="Arial" panose="020B0604020202020204" pitchFamily="34" charset="0"/>
              </a:rPr>
              <a:t>가합</a:t>
            </a:r>
            <a:r>
              <a:rPr lang="en-US" altLang="ko-KR" sz="800">
                <a:latin typeface="Arial" panose="020B0604020202020204" pitchFamily="34" charset="0"/>
                <a:ea typeface="+mj-ea"/>
                <a:cs typeface="Arial" panose="020B0604020202020204" pitchFamily="34" charset="0"/>
              </a:rPr>
              <a:t>36830)</a:t>
            </a:r>
            <a:r>
              <a:rPr lang="ko-KR" altLang="en-US" sz="800">
                <a:latin typeface="Arial" panose="020B0604020202020204" pitchFamily="34" charset="0"/>
                <a:ea typeface="+mj-ea"/>
                <a:cs typeface="Arial" panose="020B0604020202020204" pitchFamily="34" charset="0"/>
              </a:rPr>
              <a:t>은 </a:t>
            </a:r>
            <a:r>
              <a:rPr lang="en-US" altLang="ko-KR" sz="800">
                <a:latin typeface="Arial" panose="020B0604020202020204" pitchFamily="34" charset="0"/>
                <a:ea typeface="+mj-ea"/>
                <a:cs typeface="Arial" panose="020B0604020202020204" pitchFamily="34" charset="0"/>
              </a:rPr>
              <a:t>2022</a:t>
            </a:r>
            <a:r>
              <a:rPr lang="ko-KR" altLang="en-US" sz="800">
                <a:latin typeface="Arial" panose="020B0604020202020204" pitchFamily="34" charset="0"/>
                <a:ea typeface="+mj-ea"/>
                <a:cs typeface="Arial" panose="020B0604020202020204" pitchFamily="34" charset="0"/>
              </a:rPr>
              <a:t>년 </a:t>
            </a:r>
            <a:r>
              <a:rPr lang="en-US" altLang="ko-KR" sz="800">
                <a:latin typeface="Arial" panose="020B0604020202020204" pitchFamily="34" charset="0"/>
                <a:ea typeface="+mj-ea"/>
                <a:cs typeface="Arial" panose="020B0604020202020204" pitchFamily="34" charset="0"/>
              </a:rPr>
              <a:t>5</a:t>
            </a:r>
            <a:r>
              <a:rPr lang="ko-KR" altLang="en-US" sz="800">
                <a:latin typeface="Arial" panose="020B0604020202020204" pitchFamily="34" charset="0"/>
                <a:ea typeface="+mj-ea"/>
                <a:cs typeface="Arial" panose="020B0604020202020204" pitchFamily="34" charset="0"/>
              </a:rPr>
              <a:t>월 </a:t>
            </a:r>
            <a:r>
              <a:rPr lang="en-US" altLang="ko-KR" sz="800">
                <a:latin typeface="Arial" panose="020B0604020202020204" pitchFamily="34" charset="0"/>
                <a:ea typeface="+mj-ea"/>
                <a:cs typeface="Arial" panose="020B0604020202020204" pitchFamily="34" charset="0"/>
              </a:rPr>
              <a:t>1</a:t>
            </a:r>
            <a:r>
              <a:rPr lang="ko-KR" altLang="en-US" sz="800">
                <a:latin typeface="Arial" panose="020B0604020202020204" pitchFamily="34" charset="0"/>
                <a:ea typeface="+mj-ea"/>
                <a:cs typeface="Arial" panose="020B0604020202020204" pitchFamily="34" charset="0"/>
              </a:rPr>
              <a:t>심 원고 승 판결 이후 진행사항이 없어 위 목록에서 제외함</a:t>
            </a:r>
          </a:p>
        </p:txBody>
      </p:sp>
    </p:spTree>
    <p:extLst>
      <p:ext uri="{BB962C8B-B14F-4D97-AF65-F5344CB8AC3E}">
        <p14:creationId xmlns:p14="http://schemas.microsoft.com/office/powerpoint/2010/main" val="3291137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Other Considerations (2/8)</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graphicFrame>
        <p:nvGraphicFramePr>
          <p:cNvPr id="7" name="Group 3">
            <a:extLst>
              <a:ext uri="{FF2B5EF4-FFF2-40B4-BE49-F238E27FC236}">
                <a16:creationId xmlns:a16="http://schemas.microsoft.com/office/drawing/2014/main" id="{30D02117-14C2-4DF1-A3F5-45B7D1CF4671}"/>
              </a:ext>
            </a:extLst>
          </p:cNvPr>
          <p:cNvGraphicFramePr>
            <a:graphicFrameLocks noGrp="1"/>
          </p:cNvGraphicFramePr>
          <p:nvPr>
            <p:extLst>
              <p:ext uri="{D42A27DB-BD31-4B8C-83A1-F6EECF244321}">
                <p14:modId xmlns:p14="http://schemas.microsoft.com/office/powerpoint/2010/main" val="1679796038"/>
              </p:ext>
            </p:extLst>
          </p:nvPr>
        </p:nvGraphicFramePr>
        <p:xfrm>
          <a:off x="468001" y="1191601"/>
          <a:ext cx="9045064" cy="4959032"/>
        </p:xfrm>
        <a:graphic>
          <a:graphicData uri="http://schemas.openxmlformats.org/drawingml/2006/table">
            <a:tbl>
              <a:tblPr/>
              <a:tblGrid>
                <a:gridCol w="1557064">
                  <a:extLst>
                    <a:ext uri="{9D8B030D-6E8A-4147-A177-3AD203B41FA5}">
                      <a16:colId xmlns:a16="http://schemas.microsoft.com/office/drawing/2014/main" val="20000"/>
                    </a:ext>
                  </a:extLst>
                </a:gridCol>
                <a:gridCol w="7488000">
                  <a:extLst>
                    <a:ext uri="{9D8B030D-6E8A-4147-A177-3AD203B41FA5}">
                      <a16:colId xmlns:a16="http://schemas.microsoft.com/office/drawing/2014/main" val="20001"/>
                    </a:ext>
                  </a:extLst>
                </a:gridCol>
              </a:tblGrid>
              <a:tr h="284467">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674565">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a:ln>
                            <a:noFill/>
                          </a:ln>
                          <a:solidFill>
                            <a:schemeClr val="tx1"/>
                          </a:solidFill>
                          <a:effectLst/>
                          <a:uLnTx/>
                          <a:uFillTx/>
                          <a:latin typeface="+mj-ea"/>
                          <a:ea typeface="+mj-ea"/>
                          <a:cs typeface="Arial" panose="020B0604020202020204" pitchFamily="34" charset="0"/>
                        </a:rPr>
                        <a:t>계류중인</a:t>
                      </a:r>
                      <a:br>
                        <a:rPr kumimoji="0" lang="en-US" altLang="ko-KR" sz="1000" b="1" i="0" u="none" strike="noStrike" kern="1200" cap="none" spc="0" normalizeH="0" baseline="0">
                          <a:ln>
                            <a:noFill/>
                          </a:ln>
                          <a:solidFill>
                            <a:schemeClr val="tx1"/>
                          </a:solidFill>
                          <a:effectLst/>
                          <a:uLnTx/>
                          <a:uFillTx/>
                          <a:latin typeface="+mj-ea"/>
                          <a:ea typeface="+mj-ea"/>
                          <a:cs typeface="Arial" panose="020B0604020202020204" pitchFamily="34" charset="0"/>
                        </a:rPr>
                      </a:br>
                      <a:r>
                        <a:rPr kumimoji="0" lang="ko-KR" altLang="en-US" sz="1000" b="1" i="0" u="none" strike="noStrike" kern="1200" cap="none" spc="0" normalizeH="0" baseline="0">
                          <a:ln>
                            <a:noFill/>
                          </a:ln>
                          <a:solidFill>
                            <a:schemeClr val="tx1"/>
                          </a:solidFill>
                          <a:effectLst/>
                          <a:uLnTx/>
                          <a:uFillTx/>
                          <a:latin typeface="+mj-ea"/>
                          <a:ea typeface="+mj-ea"/>
                          <a:cs typeface="Arial" panose="020B0604020202020204" pitchFamily="34" charset="0"/>
                        </a:rPr>
                        <a:t>소송사건</a:t>
                      </a:r>
                      <a:r>
                        <a:rPr kumimoji="0" lang="en-US" altLang="ko-KR" sz="1000" b="1" i="0" u="none" strike="noStrike" kern="1200" cap="none" spc="0" normalizeH="0" baseline="0">
                          <a:ln>
                            <a:noFill/>
                          </a:ln>
                          <a:solidFill>
                            <a:schemeClr val="tx1"/>
                          </a:solidFill>
                          <a:effectLst/>
                          <a:uLnTx/>
                          <a:uFillTx/>
                          <a:latin typeface="+mj-ea"/>
                          <a:ea typeface="+mj-ea"/>
                          <a:cs typeface="Arial" panose="020B0604020202020204" pitchFamily="34" charset="0"/>
                        </a:rPr>
                        <a:t>(</a:t>
                      </a:r>
                      <a:r>
                        <a:rPr kumimoji="0" lang="ko-KR" altLang="en-US" sz="1000" b="1" i="0" u="none" strike="noStrike" kern="1200" cap="none" spc="0" normalizeH="0" baseline="0">
                          <a:ln>
                            <a:noFill/>
                          </a:ln>
                          <a:solidFill>
                            <a:schemeClr val="tx1"/>
                          </a:solidFill>
                          <a:effectLst/>
                          <a:uLnTx/>
                          <a:uFillTx/>
                          <a:latin typeface="+mj-ea"/>
                          <a:ea typeface="+mj-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mj-ea"/>
                          <a:ea typeface="+mj-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2022</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7</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월 대상 회사가 피고인 민사 소송 금액은 약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10</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억원이며</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b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b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前 대표이사 이종현 등을 상대로 하는 형사소송금액은 약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260</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억원임</a:t>
                      </a:r>
                      <a:endParaRPr kumimoji="0" lang="en-US" altLang="ko-KR" sz="1000" b="1" i="0" u="none" strike="noStrike" kern="1200" cap="none" spc="0" normalizeH="0" baseline="0">
                        <a:ln>
                          <a:noFill/>
                        </a:ln>
                        <a:solidFill>
                          <a:schemeClr val="tx1"/>
                        </a:solidFill>
                        <a:effectLst/>
                        <a:uLnTx/>
                        <a:uFillTx/>
                        <a:latin typeface="+mj-ea"/>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indent="-171450" latinLnBrk="0">
                        <a:lnSpc>
                          <a:spcPts val="1300"/>
                        </a:lnSpc>
                        <a:spcAft>
                          <a:spcPts val="300"/>
                        </a:spcAft>
                        <a:buFont typeface="Arial" panose="020B0604020202020204" pitchFamily="34" charset="0"/>
                        <a:buChar char="•"/>
                      </a:pPr>
                      <a:r>
                        <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2022</a:t>
                      </a:r>
                      <a:r>
                        <a:rPr kumimoji="0" lang="ko-KR" altLang="en-US"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년 </a:t>
                      </a:r>
                      <a:r>
                        <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7</a:t>
                      </a:r>
                      <a:r>
                        <a:rPr kumimoji="0" lang="ko-KR" altLang="en-US"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월 대상 회사가 진행중인 기타 민사 소송 현황</a:t>
                      </a:r>
                      <a:r>
                        <a:rPr kumimoji="0" lang="en-US" altLang="ko-KR" sz="900" b="0" i="0" u="none" strike="noStrike" kern="1200" cap="none" spc="0" normalizeH="0" baseline="30000" noProof="0">
                          <a:ln>
                            <a:noFill/>
                          </a:ln>
                          <a:solidFill>
                            <a:schemeClr val="tx1"/>
                          </a:solidFill>
                          <a:effectLst/>
                          <a:uLnTx/>
                          <a:uFillTx/>
                          <a:latin typeface="+mj-ea"/>
                          <a:ea typeface="+mn-ea"/>
                          <a:cs typeface="Arial" panose="020B0604020202020204" pitchFamily="34" charset="0"/>
                        </a:rPr>
                        <a:t>1</a:t>
                      </a:r>
                      <a:r>
                        <a:rPr kumimoji="0" lang="ko-KR" altLang="en-US"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은 아래와 같음</a:t>
                      </a:r>
                      <a:endParaRPr kumimoji="0" lang="en-US" altLang="ko-KR" sz="900" b="0" i="0" u="none" strike="noStrike" kern="1200" cap="none" spc="0" normalizeH="0" baseline="3000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0" marR="0" lvl="0" indent="0" algn="l" defTabSz="914400" rtl="0" eaLnBrk="1" fontAlgn="auto" latinLnBrk="0" hangingPunct="1">
                        <a:lnSpc>
                          <a:spcPts val="1300"/>
                        </a:lnSpc>
                        <a:spcBef>
                          <a:spcPts val="0"/>
                        </a:spcBef>
                        <a:spcAft>
                          <a:spcPts val="300"/>
                        </a:spcAft>
                        <a:buClrTx/>
                        <a:buSzTx/>
                        <a:buFont typeface="Arial" panose="020B0604020202020204" pitchFamily="34" charset="0"/>
                        <a:buNone/>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r>
                        <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rPr>
                        <a:t>2022</a:t>
                      </a:r>
                      <a:r>
                        <a:rPr kumimoji="0" lang="ko-KR" altLang="en-US" sz="900" b="0" i="0" u="none" strike="noStrike" kern="1200" cap="none" spc="0" normalizeH="0" baseline="0" noProof="0">
                          <a:ln>
                            <a:noFill/>
                          </a:ln>
                          <a:solidFill>
                            <a:schemeClr val="tx1"/>
                          </a:solidFill>
                          <a:effectLst/>
                          <a:uLnTx/>
                          <a:uFillTx/>
                          <a:latin typeface="+mj-ea"/>
                          <a:ea typeface="+mn-ea"/>
                          <a:cs typeface="Arial" panose="020B0604020202020204" pitchFamily="34" charset="0"/>
                        </a:rPr>
                        <a:t>년 </a:t>
                      </a:r>
                      <a:r>
                        <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rPr>
                        <a:t>7</a:t>
                      </a:r>
                      <a:r>
                        <a:rPr kumimoji="0" lang="ko-KR" altLang="en-US" sz="900" b="0" i="0" u="none" strike="noStrike" kern="1200" cap="none" spc="0" normalizeH="0" baseline="0" noProof="0">
                          <a:ln>
                            <a:noFill/>
                          </a:ln>
                          <a:solidFill>
                            <a:schemeClr val="tx1"/>
                          </a:solidFill>
                          <a:effectLst/>
                          <a:uLnTx/>
                          <a:uFillTx/>
                          <a:latin typeface="+mj-ea"/>
                          <a:ea typeface="+mn-ea"/>
                          <a:cs typeface="Arial" panose="020B0604020202020204" pitchFamily="34" charset="0"/>
                        </a:rPr>
                        <a:t>월 대상 회사가 관련된 형사 사건 현황은 아래와 같음</a:t>
                      </a: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표 3">
            <a:extLst>
              <a:ext uri="{FF2B5EF4-FFF2-40B4-BE49-F238E27FC236}">
                <a16:creationId xmlns:a16="http://schemas.microsoft.com/office/drawing/2014/main" id="{AF3DF54A-9F86-4B83-99AC-B366703236EF}"/>
              </a:ext>
            </a:extLst>
          </p:cNvPr>
          <p:cNvGraphicFramePr>
            <a:graphicFrameLocks noGrp="1"/>
          </p:cNvGraphicFramePr>
          <p:nvPr/>
        </p:nvGraphicFramePr>
        <p:xfrm>
          <a:off x="2281282" y="1773858"/>
          <a:ext cx="7148467" cy="1097280"/>
        </p:xfrm>
        <a:graphic>
          <a:graphicData uri="http://schemas.openxmlformats.org/drawingml/2006/table">
            <a:tbl>
              <a:tblPr/>
              <a:tblGrid>
                <a:gridCol w="303168">
                  <a:extLst>
                    <a:ext uri="{9D8B030D-6E8A-4147-A177-3AD203B41FA5}">
                      <a16:colId xmlns:a16="http://schemas.microsoft.com/office/drawing/2014/main" val="3655924718"/>
                    </a:ext>
                  </a:extLst>
                </a:gridCol>
                <a:gridCol w="1498600">
                  <a:extLst>
                    <a:ext uri="{9D8B030D-6E8A-4147-A177-3AD203B41FA5}">
                      <a16:colId xmlns:a16="http://schemas.microsoft.com/office/drawing/2014/main" val="1660274877"/>
                    </a:ext>
                  </a:extLst>
                </a:gridCol>
                <a:gridCol w="1054100">
                  <a:extLst>
                    <a:ext uri="{9D8B030D-6E8A-4147-A177-3AD203B41FA5}">
                      <a16:colId xmlns:a16="http://schemas.microsoft.com/office/drawing/2014/main" val="631121702"/>
                    </a:ext>
                  </a:extLst>
                </a:gridCol>
                <a:gridCol w="800100">
                  <a:extLst>
                    <a:ext uri="{9D8B030D-6E8A-4147-A177-3AD203B41FA5}">
                      <a16:colId xmlns:a16="http://schemas.microsoft.com/office/drawing/2014/main" val="2014015149"/>
                    </a:ext>
                  </a:extLst>
                </a:gridCol>
                <a:gridCol w="1441450">
                  <a:extLst>
                    <a:ext uri="{9D8B030D-6E8A-4147-A177-3AD203B41FA5}">
                      <a16:colId xmlns:a16="http://schemas.microsoft.com/office/drawing/2014/main" val="2733536019"/>
                    </a:ext>
                  </a:extLst>
                </a:gridCol>
                <a:gridCol w="1117600">
                  <a:extLst>
                    <a:ext uri="{9D8B030D-6E8A-4147-A177-3AD203B41FA5}">
                      <a16:colId xmlns:a16="http://schemas.microsoft.com/office/drawing/2014/main" val="3444960066"/>
                    </a:ext>
                  </a:extLst>
                </a:gridCol>
                <a:gridCol w="933449">
                  <a:extLst>
                    <a:ext uri="{9D8B030D-6E8A-4147-A177-3AD203B41FA5}">
                      <a16:colId xmlns:a16="http://schemas.microsoft.com/office/drawing/2014/main" val="4205070638"/>
                    </a:ext>
                  </a:extLst>
                </a:gridCol>
              </a:tblGrid>
              <a:tr h="64785">
                <a:tc>
                  <a:txBody>
                    <a:bodyPr/>
                    <a:lstStyle/>
                    <a:p>
                      <a:pPr algn="ctr" rtl="0" fontAlgn="ctr"/>
                      <a:r>
                        <a:rPr lang="ko-KR" altLang="en-US" sz="900" b="1" i="0" u="none" strike="noStrike">
                          <a:solidFill>
                            <a:srgbClr val="FFFFFF"/>
                          </a:solidFill>
                          <a:effectLst/>
                          <a:latin typeface="+mn-ea"/>
                          <a:ea typeface="+mn-ea"/>
                        </a:rPr>
                        <a:t>순번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err="1">
                          <a:solidFill>
                            <a:srgbClr val="FFFFFF"/>
                          </a:solidFill>
                          <a:effectLst/>
                          <a:latin typeface="+mn-ea"/>
                          <a:ea typeface="+mn-ea"/>
                        </a:rPr>
                        <a:t>사건명</a:t>
                      </a:r>
                      <a:endParaRPr lang="ko-KR" altLang="en-US" sz="900" b="1" i="0" u="none" strike="noStrike">
                        <a:solidFill>
                          <a:srgbClr val="FFFFFF"/>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사건번호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원고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피고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관할법원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소송금액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073524514"/>
                  </a:ext>
                </a:extLst>
              </a:tr>
              <a:tr h="64785">
                <a:tc>
                  <a:txBody>
                    <a:bodyPr/>
                    <a:lstStyle/>
                    <a:p>
                      <a:pPr algn="ctr" rtl="0" fontAlgn="ctr"/>
                      <a:r>
                        <a:rPr lang="en-US" altLang="ko-KR" sz="900" b="1" i="0" u="none" strike="noStrike">
                          <a:solidFill>
                            <a:srgbClr val="000000"/>
                          </a:solidFill>
                          <a:effectLst/>
                          <a:latin typeface="+mn-ea"/>
                          <a:ea typeface="+mn-ea"/>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rowSpan="2">
                  <a:txBody>
                    <a:bodyPr/>
                    <a:lstStyle/>
                    <a:p>
                      <a:pPr algn="ctr" rtl="0" fontAlgn="ctr"/>
                      <a:r>
                        <a:rPr lang="ko-KR" altLang="en-US" sz="900" b="0" i="0" u="none" strike="noStrike">
                          <a:solidFill>
                            <a:srgbClr val="000000"/>
                          </a:solidFill>
                          <a:effectLst/>
                          <a:latin typeface="+mn-ea"/>
                          <a:ea typeface="+mn-ea"/>
                        </a:rPr>
                        <a:t> </a:t>
                      </a:r>
                      <a:r>
                        <a:rPr lang="ko-KR" altLang="en-US" sz="900" b="0" i="0" u="none" strike="noStrike" err="1">
                          <a:solidFill>
                            <a:srgbClr val="000000"/>
                          </a:solidFill>
                          <a:effectLst/>
                          <a:latin typeface="+mn-ea"/>
                          <a:ea typeface="+mn-ea"/>
                        </a:rPr>
                        <a:t>추심금</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en-US" altLang="ko-KR" sz="900" b="0" i="0" u="none" strike="noStrike">
                          <a:solidFill>
                            <a:srgbClr val="000000"/>
                          </a:solidFill>
                          <a:effectLst/>
                          <a:latin typeface="+mn-ea"/>
                          <a:ea typeface="+mn-ea"/>
                        </a:rPr>
                        <a:t>2020</a:t>
                      </a:r>
                      <a:r>
                        <a:rPr lang="ko-KR" altLang="en-US" sz="900" b="0" i="0" u="none" strike="noStrike">
                          <a:solidFill>
                            <a:srgbClr val="000000"/>
                          </a:solidFill>
                          <a:effectLst/>
                          <a:latin typeface="+mn-ea"/>
                          <a:ea typeface="+mn-ea"/>
                        </a:rPr>
                        <a:t>가단</a:t>
                      </a:r>
                      <a:r>
                        <a:rPr lang="en-US" altLang="ko-KR" sz="900" b="0" i="0" u="none" strike="noStrike">
                          <a:solidFill>
                            <a:srgbClr val="000000"/>
                          </a:solidFill>
                          <a:effectLst/>
                          <a:latin typeface="+mn-ea"/>
                          <a:ea typeface="+mn-ea"/>
                        </a:rPr>
                        <a:t>297259</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김승유</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rowSpan="2">
                  <a:txBody>
                    <a:bodyPr/>
                    <a:lstStyle/>
                    <a:p>
                      <a:pPr algn="ctr" rtl="0" fontAlgn="ctr"/>
                      <a:r>
                        <a:rPr lang="ko-KR" altLang="en-US" sz="900" b="0" i="0" u="none" strike="noStrike" err="1">
                          <a:solidFill>
                            <a:srgbClr val="000000"/>
                          </a:solidFill>
                          <a:effectLst/>
                          <a:latin typeface="+mn-ea"/>
                          <a:ea typeface="+mn-ea"/>
                        </a:rPr>
                        <a:t>좋은사람들</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rowSpan="2">
                  <a:txBody>
                    <a:bodyPr/>
                    <a:lstStyle/>
                    <a:p>
                      <a:pPr algn="ctr" rtl="0" fontAlgn="ctr"/>
                      <a:r>
                        <a:rPr lang="ko-KR" altLang="en-US" sz="900" b="0" i="0" u="none" strike="noStrike">
                          <a:solidFill>
                            <a:srgbClr val="000000"/>
                          </a:solidFill>
                          <a:effectLst/>
                          <a:latin typeface="+mn-ea"/>
                          <a:ea typeface="+mn-ea"/>
                        </a:rPr>
                        <a:t>서울서부지방법원</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50 </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211203899"/>
                  </a:ext>
                </a:extLst>
              </a:tr>
              <a:tr h="64785">
                <a:tc>
                  <a:txBody>
                    <a:bodyPr/>
                    <a:lstStyle/>
                    <a:p>
                      <a:pPr algn="ctr" rtl="0" fontAlgn="ctr"/>
                      <a:r>
                        <a:rPr lang="en-US" altLang="ko-KR" sz="900" b="1" i="0" u="none" strike="noStrike">
                          <a:solidFill>
                            <a:srgbClr val="000000"/>
                          </a:solidFill>
                          <a:effectLst/>
                          <a:latin typeface="+mn-ea"/>
                          <a:ea typeface="+mn-ea"/>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vMerge="1">
                  <a:txBody>
                    <a:bodyPr/>
                    <a:lstStyle/>
                    <a:p>
                      <a:pPr latinLnBrk="1"/>
                      <a:endParaRPr lang="ko-KR" altLang="en-US"/>
                    </a:p>
                  </a:txBody>
                  <a:tcPr/>
                </a:tc>
                <a:tc>
                  <a:txBody>
                    <a:bodyPr/>
                    <a:lstStyle/>
                    <a:p>
                      <a:pPr algn="ctr" rtl="0" fontAlgn="ctr"/>
                      <a:r>
                        <a:rPr lang="en-US" altLang="ko-KR" sz="900" b="0" i="0" u="none" strike="noStrike">
                          <a:solidFill>
                            <a:srgbClr val="000000"/>
                          </a:solidFill>
                          <a:effectLst/>
                          <a:latin typeface="+mn-ea"/>
                          <a:ea typeface="+mn-ea"/>
                        </a:rPr>
                        <a:t>2021</a:t>
                      </a:r>
                      <a:r>
                        <a:rPr lang="ko-KR" altLang="en-US" sz="900" b="0" i="0" u="none" strike="noStrike">
                          <a:solidFill>
                            <a:srgbClr val="000000"/>
                          </a:solidFill>
                          <a:effectLst/>
                          <a:latin typeface="+mn-ea"/>
                          <a:ea typeface="+mn-ea"/>
                        </a:rPr>
                        <a:t>가소</a:t>
                      </a:r>
                      <a:r>
                        <a:rPr lang="en-US" altLang="ko-KR" sz="900" b="0" i="0" u="none" strike="noStrike">
                          <a:solidFill>
                            <a:srgbClr val="000000"/>
                          </a:solidFill>
                          <a:effectLst/>
                          <a:latin typeface="+mn-ea"/>
                          <a:ea typeface="+mn-ea"/>
                        </a:rPr>
                        <a:t>402250</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민지현</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vMerge="1">
                  <a:txBody>
                    <a:bodyPr/>
                    <a:lstStyle/>
                    <a:p>
                      <a:pPr algn="ctr" rtl="0" fontAlgn="ctr"/>
                      <a:r>
                        <a:rPr lang="ko-KR" altLang="en-US" sz="900" b="0" i="0" u="none" strike="noStrike" err="1">
                          <a:solidFill>
                            <a:srgbClr val="000000"/>
                          </a:solidFill>
                          <a:effectLst/>
                          <a:latin typeface="+mn-ea"/>
                          <a:ea typeface="+mn-ea"/>
                        </a:rPr>
                        <a:t>좋은사람들</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vMerge="1">
                  <a:txBody>
                    <a:bodyPr/>
                    <a:lstStyle/>
                    <a:p>
                      <a:pPr algn="ctr" rtl="0" fontAlgn="ctr"/>
                      <a:r>
                        <a:rPr lang="ko-KR" altLang="en-US" sz="900" b="0" i="0" u="none" strike="noStrike">
                          <a:solidFill>
                            <a:srgbClr val="000000"/>
                          </a:solidFill>
                          <a:effectLst/>
                          <a:latin typeface="+mn-ea"/>
                          <a:ea typeface="+mn-ea"/>
                        </a:rPr>
                        <a:t>서울서부지방법원</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23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17406D"/>
                      </a:solidFill>
                      <a:prstDash val="dot"/>
                      <a:round/>
                      <a:headEnd type="none" w="med" len="med"/>
                      <a:tailEnd type="none" w="med" len="med"/>
                    </a:lnB>
                  </a:tcPr>
                </a:tc>
                <a:extLst>
                  <a:ext uri="{0D108BD9-81ED-4DB2-BD59-A6C34878D82A}">
                    <a16:rowId xmlns:a16="http://schemas.microsoft.com/office/drawing/2014/main" val="2487291010"/>
                  </a:ext>
                </a:extLst>
              </a:tr>
              <a:tr h="64785">
                <a:tc>
                  <a:txBody>
                    <a:bodyPr/>
                    <a:lstStyle/>
                    <a:p>
                      <a:pPr algn="ctr" rtl="0" fontAlgn="ctr"/>
                      <a:r>
                        <a:rPr lang="en-US" altLang="ko-KR" sz="900" b="1" i="0" u="none" strike="noStrike">
                          <a:solidFill>
                            <a:srgbClr val="000000"/>
                          </a:solidFill>
                          <a:effectLst/>
                          <a:latin typeface="+mn-ea"/>
                          <a:ea typeface="+mn-ea"/>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임금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en-US" altLang="ko-KR" sz="900" b="0" i="0" u="none" strike="noStrike">
                          <a:solidFill>
                            <a:srgbClr val="000000"/>
                          </a:solidFill>
                          <a:effectLst/>
                          <a:latin typeface="+mn-ea"/>
                          <a:ea typeface="+mn-ea"/>
                        </a:rPr>
                        <a:t>2021</a:t>
                      </a:r>
                      <a:r>
                        <a:rPr lang="ko-KR" altLang="en-US" sz="900" b="0" i="0" u="none" strike="noStrike" err="1">
                          <a:solidFill>
                            <a:srgbClr val="000000"/>
                          </a:solidFill>
                          <a:effectLst/>
                          <a:latin typeface="+mn-ea"/>
                          <a:ea typeface="+mn-ea"/>
                        </a:rPr>
                        <a:t>가단</a:t>
                      </a:r>
                      <a:r>
                        <a:rPr lang="en-US" altLang="ko-KR" sz="900" b="0" i="0" u="none" strike="noStrike">
                          <a:solidFill>
                            <a:srgbClr val="000000"/>
                          </a:solidFill>
                          <a:effectLst/>
                          <a:latin typeface="+mn-ea"/>
                          <a:ea typeface="+mn-ea"/>
                        </a:rPr>
                        <a:t>232402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김용주</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좋은사람들</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서울서부지방법원</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32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17406D"/>
                      </a:solidFill>
                      <a:prstDash val="dot"/>
                      <a:round/>
                      <a:headEnd type="none" w="med" len="med"/>
                      <a:tailEnd type="none" w="med" len="med"/>
                    </a:lnB>
                  </a:tcPr>
                </a:tc>
                <a:extLst>
                  <a:ext uri="{0D108BD9-81ED-4DB2-BD59-A6C34878D82A}">
                    <a16:rowId xmlns:a16="http://schemas.microsoft.com/office/drawing/2014/main" val="2887136060"/>
                  </a:ext>
                </a:extLst>
              </a:tr>
              <a:tr h="64785">
                <a:tc>
                  <a:txBody>
                    <a:bodyPr/>
                    <a:lstStyle/>
                    <a:p>
                      <a:pPr algn="ctr" rtl="0" fontAlgn="ctr"/>
                      <a:r>
                        <a:rPr lang="en-US" altLang="ko-KR" sz="900" b="1" i="0" u="none" strike="noStrike">
                          <a:solidFill>
                            <a:srgbClr val="000000"/>
                          </a:solidFill>
                          <a:effectLst/>
                          <a:latin typeface="+mn-ea"/>
                          <a:ea typeface="+mn-ea"/>
                        </a:rPr>
                        <a:t>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 대여금</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en-US" altLang="ko-KR" sz="900" b="0" i="0" u="none" strike="noStrike">
                          <a:solidFill>
                            <a:srgbClr val="000000"/>
                          </a:solidFill>
                          <a:effectLst/>
                          <a:latin typeface="+mn-ea"/>
                          <a:ea typeface="+mn-ea"/>
                        </a:rPr>
                        <a:t>2022</a:t>
                      </a:r>
                      <a:r>
                        <a:rPr lang="ko-KR" altLang="en-US" sz="900" b="0" i="0" u="none" strike="noStrike">
                          <a:solidFill>
                            <a:srgbClr val="000000"/>
                          </a:solidFill>
                          <a:effectLst/>
                          <a:latin typeface="+mn-ea"/>
                          <a:ea typeface="+mn-ea"/>
                        </a:rPr>
                        <a:t>가합</a:t>
                      </a:r>
                      <a:r>
                        <a:rPr lang="en-US" altLang="ko-KR" sz="900" b="0" i="0" u="none" strike="noStrike">
                          <a:solidFill>
                            <a:srgbClr val="000000"/>
                          </a:solidFill>
                          <a:effectLst/>
                          <a:latin typeface="+mn-ea"/>
                          <a:ea typeface="+mn-ea"/>
                        </a:rPr>
                        <a:t>503295</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김용호</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좋은사람들</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서울중앙지방법원</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550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17406D"/>
                      </a:solidFill>
                      <a:prstDash val="dot"/>
                      <a:round/>
                      <a:headEnd type="none" w="med" len="med"/>
                      <a:tailEnd type="none" w="med" len="med"/>
                    </a:lnB>
                  </a:tcPr>
                </a:tc>
                <a:extLst>
                  <a:ext uri="{0D108BD9-81ED-4DB2-BD59-A6C34878D82A}">
                    <a16:rowId xmlns:a16="http://schemas.microsoft.com/office/drawing/2014/main" val="725505166"/>
                  </a:ext>
                </a:extLst>
              </a:tr>
              <a:tr h="128617">
                <a:tc>
                  <a:txBody>
                    <a:bodyPr/>
                    <a:lstStyle/>
                    <a:p>
                      <a:pPr algn="ctr" rtl="0" fontAlgn="ctr"/>
                      <a:r>
                        <a:rPr lang="en-US" altLang="ko-KR" sz="900" b="1" i="0" u="none" strike="noStrike">
                          <a:solidFill>
                            <a:srgbClr val="000000"/>
                          </a:solidFill>
                          <a:effectLst/>
                          <a:latin typeface="+mn-ea"/>
                          <a:ea typeface="+mn-ea"/>
                        </a:rPr>
                        <a:t>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사해행위취소</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en-US" altLang="ko-KR" sz="900" b="0" i="0" u="none" strike="noStrike">
                          <a:solidFill>
                            <a:srgbClr val="000000"/>
                          </a:solidFill>
                          <a:effectLst/>
                          <a:latin typeface="+mn-ea"/>
                          <a:ea typeface="+mn-ea"/>
                        </a:rPr>
                        <a:t>2021</a:t>
                      </a:r>
                      <a:r>
                        <a:rPr lang="ko-KR" altLang="en-US" sz="900" b="0" i="0" u="none" strike="noStrike">
                          <a:solidFill>
                            <a:srgbClr val="000000"/>
                          </a:solidFill>
                          <a:effectLst/>
                          <a:latin typeface="+mn-ea"/>
                          <a:ea typeface="+mn-ea"/>
                        </a:rPr>
                        <a:t>가단</a:t>
                      </a:r>
                      <a:r>
                        <a:rPr lang="en-US" altLang="ko-KR" sz="900" b="0" i="0" u="none" strike="noStrike">
                          <a:solidFill>
                            <a:srgbClr val="000000"/>
                          </a:solidFill>
                          <a:effectLst/>
                          <a:latin typeface="+mn-ea"/>
                          <a:ea typeface="+mn-ea"/>
                        </a:rPr>
                        <a:t>282880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박선희</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좋은사람들</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서울남부지방법원</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182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17406D"/>
                      </a:solidFill>
                      <a:prstDash val="dot"/>
                      <a:round/>
                      <a:headEnd type="none" w="med" len="med"/>
                      <a:tailEnd type="none" w="med" len="med"/>
                    </a:lnB>
                  </a:tcPr>
                </a:tc>
                <a:extLst>
                  <a:ext uri="{0D108BD9-81ED-4DB2-BD59-A6C34878D82A}">
                    <a16:rowId xmlns:a16="http://schemas.microsoft.com/office/drawing/2014/main" val="503950458"/>
                  </a:ext>
                </a:extLst>
              </a:tr>
              <a:tr h="64785">
                <a:tc>
                  <a:txBody>
                    <a:bodyPr/>
                    <a:lstStyle/>
                    <a:p>
                      <a:pPr algn="ctr" rtl="0" fontAlgn="ctr"/>
                      <a:r>
                        <a:rPr lang="en-US" altLang="ko-KR" sz="900" b="1" i="0" u="none" strike="noStrike">
                          <a:solidFill>
                            <a:srgbClr val="000000"/>
                          </a:solidFill>
                          <a:effectLst/>
                          <a:latin typeface="+mn-ea"/>
                          <a:ea typeface="+mn-ea"/>
                        </a:rPr>
                        <a:t>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mn-ea"/>
                          <a:ea typeface="+mn-ea"/>
                        </a:rPr>
                        <a:t>약정금</a:t>
                      </a:r>
                      <a:r>
                        <a:rPr lang="ko-KR" altLang="en-US" sz="900" b="0" i="0" u="none" strike="noStrike">
                          <a:solidFill>
                            <a:srgbClr val="000000"/>
                          </a:solidFill>
                          <a:effectLst/>
                          <a:latin typeface="+mn-ea"/>
                          <a:ea typeface="+mn-ea"/>
                        </a:rPr>
                        <a:t> 조정신청</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mn-ea"/>
                          <a:ea typeface="+mn-ea"/>
                        </a:rPr>
                        <a:t>2022</a:t>
                      </a:r>
                      <a:r>
                        <a:rPr lang="ko-KR" altLang="en-US" sz="900" b="0" i="0" u="none" strike="noStrike">
                          <a:solidFill>
                            <a:srgbClr val="000000"/>
                          </a:solidFill>
                          <a:effectLst/>
                          <a:latin typeface="+mn-ea"/>
                          <a:ea typeface="+mn-ea"/>
                        </a:rPr>
                        <a:t>머</a:t>
                      </a:r>
                      <a:r>
                        <a:rPr lang="en-US" altLang="ko-KR" sz="900" b="0" i="0" u="none" strike="noStrike">
                          <a:solidFill>
                            <a:srgbClr val="000000"/>
                          </a:solidFill>
                          <a:effectLst/>
                          <a:latin typeface="+mn-ea"/>
                          <a:ea typeface="+mn-ea"/>
                        </a:rPr>
                        <a:t>39813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법무법인 영진</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mn-ea"/>
                          <a:ea typeface="+mn-ea"/>
                        </a:rPr>
                        <a:t>좋은사람들</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서울서부지방법원</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143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24606901"/>
                  </a:ext>
                </a:extLst>
              </a:tr>
              <a:tr h="64785">
                <a:tc>
                  <a:txBody>
                    <a:bodyPr/>
                    <a:lstStyle/>
                    <a:p>
                      <a:pPr algn="ctr" rtl="0" fontAlgn="ctr"/>
                      <a:r>
                        <a:rPr lang="ko-KR" altLang="en-US" sz="900" b="1" i="0" u="none" strike="noStrike">
                          <a:solidFill>
                            <a:srgbClr val="000000"/>
                          </a:solidFill>
                          <a:effectLst/>
                          <a:latin typeface="+mn-ea"/>
                          <a:ea typeface="+mn-ea"/>
                        </a:rPr>
                        <a:t>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mn-ea"/>
                          <a:ea typeface="+mn-ea"/>
                        </a:rPr>
                        <a:t>980</a:t>
                      </a:r>
                      <a:r>
                        <a:rPr lang="en-US" altLang="ko-KR"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35900274"/>
                  </a:ext>
                </a:extLst>
              </a:tr>
            </a:tbl>
          </a:graphicData>
        </a:graphic>
      </p:graphicFrame>
      <p:graphicFrame>
        <p:nvGraphicFramePr>
          <p:cNvPr id="6" name="표 5">
            <a:extLst>
              <a:ext uri="{FF2B5EF4-FFF2-40B4-BE49-F238E27FC236}">
                <a16:creationId xmlns:a16="http://schemas.microsoft.com/office/drawing/2014/main" id="{200AD916-3120-44E1-9B5C-E8AE35CD3136}"/>
              </a:ext>
            </a:extLst>
          </p:cNvPr>
          <p:cNvGraphicFramePr>
            <a:graphicFrameLocks noGrp="1"/>
          </p:cNvGraphicFramePr>
          <p:nvPr/>
        </p:nvGraphicFramePr>
        <p:xfrm>
          <a:off x="2281282" y="3429000"/>
          <a:ext cx="7148466" cy="1508760"/>
        </p:xfrm>
        <a:graphic>
          <a:graphicData uri="http://schemas.openxmlformats.org/drawingml/2006/table">
            <a:tbl>
              <a:tblPr/>
              <a:tblGrid>
                <a:gridCol w="309518">
                  <a:extLst>
                    <a:ext uri="{9D8B030D-6E8A-4147-A177-3AD203B41FA5}">
                      <a16:colId xmlns:a16="http://schemas.microsoft.com/office/drawing/2014/main" val="916662539"/>
                    </a:ext>
                  </a:extLst>
                </a:gridCol>
                <a:gridCol w="1504950">
                  <a:extLst>
                    <a:ext uri="{9D8B030D-6E8A-4147-A177-3AD203B41FA5}">
                      <a16:colId xmlns:a16="http://schemas.microsoft.com/office/drawing/2014/main" val="1360618314"/>
                    </a:ext>
                  </a:extLst>
                </a:gridCol>
                <a:gridCol w="1473200">
                  <a:extLst>
                    <a:ext uri="{9D8B030D-6E8A-4147-A177-3AD203B41FA5}">
                      <a16:colId xmlns:a16="http://schemas.microsoft.com/office/drawing/2014/main" val="1851563629"/>
                    </a:ext>
                  </a:extLst>
                </a:gridCol>
                <a:gridCol w="1803400">
                  <a:extLst>
                    <a:ext uri="{9D8B030D-6E8A-4147-A177-3AD203B41FA5}">
                      <a16:colId xmlns:a16="http://schemas.microsoft.com/office/drawing/2014/main" val="3522682761"/>
                    </a:ext>
                  </a:extLst>
                </a:gridCol>
                <a:gridCol w="1111250">
                  <a:extLst>
                    <a:ext uri="{9D8B030D-6E8A-4147-A177-3AD203B41FA5}">
                      <a16:colId xmlns:a16="http://schemas.microsoft.com/office/drawing/2014/main" val="3675070090"/>
                    </a:ext>
                  </a:extLst>
                </a:gridCol>
                <a:gridCol w="946148">
                  <a:extLst>
                    <a:ext uri="{9D8B030D-6E8A-4147-A177-3AD203B41FA5}">
                      <a16:colId xmlns:a16="http://schemas.microsoft.com/office/drawing/2014/main" val="1449541719"/>
                    </a:ext>
                  </a:extLst>
                </a:gridCol>
              </a:tblGrid>
              <a:tr h="69768">
                <a:tc>
                  <a:txBody>
                    <a:bodyPr/>
                    <a:lstStyle/>
                    <a:p>
                      <a:pPr algn="ctr" rtl="0" fontAlgn="ctr"/>
                      <a:r>
                        <a:rPr lang="ko-KR" altLang="en-US" sz="900" b="1" i="0" u="none" strike="noStrike">
                          <a:solidFill>
                            <a:srgbClr val="FFFFFF"/>
                          </a:solidFill>
                          <a:effectLst/>
                          <a:latin typeface="+mn-ea"/>
                          <a:ea typeface="+mn-ea"/>
                        </a:rPr>
                        <a:t>순번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err="1">
                          <a:solidFill>
                            <a:srgbClr val="FFFFFF"/>
                          </a:solidFill>
                          <a:effectLst/>
                          <a:latin typeface="+mn-ea"/>
                          <a:ea typeface="+mn-ea"/>
                        </a:rPr>
                        <a:t>사건명</a:t>
                      </a:r>
                      <a:endParaRPr lang="ko-KR" altLang="en-US" sz="900" b="1" i="0" u="none" strike="noStrike">
                        <a:solidFill>
                          <a:srgbClr val="FFFFFF"/>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고소인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피고소인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관할법원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소송금액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295477678"/>
                  </a:ext>
                </a:extLst>
              </a:tr>
              <a:tr h="69768">
                <a:tc>
                  <a:txBody>
                    <a:bodyPr/>
                    <a:lstStyle/>
                    <a:p>
                      <a:pPr algn="ctr" rtl="0" fontAlgn="ctr"/>
                      <a:r>
                        <a:rPr lang="en-US" altLang="ko-KR" sz="900" b="1" i="0" u="none" strike="noStrike">
                          <a:solidFill>
                            <a:srgbClr val="000000"/>
                          </a:solidFill>
                          <a:effectLst/>
                          <a:latin typeface="+mn-ea"/>
                          <a:ea typeface="+mn-ea"/>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rowSpan="4">
                  <a:txBody>
                    <a:bodyPr/>
                    <a:lstStyle/>
                    <a:p>
                      <a:pPr algn="ctr" rtl="0" fontAlgn="ctr"/>
                      <a:r>
                        <a:rPr lang="ko-KR" altLang="en-US" sz="900" b="0" i="0" u="none" strike="noStrike" err="1">
                          <a:solidFill>
                            <a:srgbClr val="000000"/>
                          </a:solidFill>
                          <a:effectLst/>
                          <a:latin typeface="+mn-ea"/>
                          <a:ea typeface="+mn-ea"/>
                        </a:rPr>
                        <a:t>특정경제범죄가중처벌등에</a:t>
                      </a:r>
                      <a:br>
                        <a:rPr lang="ko-KR" altLang="en-US" sz="900" b="0" i="0" u="none" strike="noStrike">
                          <a:solidFill>
                            <a:srgbClr val="000000"/>
                          </a:solidFill>
                          <a:effectLst/>
                          <a:latin typeface="+mn-ea"/>
                          <a:ea typeface="+mn-ea"/>
                        </a:rPr>
                      </a:br>
                      <a:r>
                        <a:rPr lang="ko-KR" altLang="en-US" sz="900" b="0" i="0" u="none" strike="noStrike">
                          <a:solidFill>
                            <a:srgbClr val="000000"/>
                          </a:solidFill>
                          <a:effectLst/>
                          <a:latin typeface="+mn-ea"/>
                          <a:ea typeface="+mn-ea"/>
                        </a:rPr>
                        <a:t>관한법률위반</a:t>
                      </a:r>
                      <a:r>
                        <a:rPr lang="en-US" altLang="ko-KR" sz="900" b="0" i="0" u="none" strike="noStrike">
                          <a:solidFill>
                            <a:srgbClr val="000000"/>
                          </a:solidFill>
                          <a:effectLst/>
                          <a:latin typeface="+mn-ea"/>
                          <a:ea typeface="+mn-ea"/>
                        </a:rPr>
                        <a:t>(</a:t>
                      </a:r>
                      <a:r>
                        <a:rPr lang="ko-KR" altLang="en-US" sz="900" b="0" i="0" u="none" strike="noStrike">
                          <a:solidFill>
                            <a:srgbClr val="000000"/>
                          </a:solidFill>
                          <a:effectLst/>
                          <a:latin typeface="+mn-ea"/>
                          <a:ea typeface="+mn-ea"/>
                        </a:rPr>
                        <a:t>배임</a:t>
                      </a:r>
                      <a:r>
                        <a:rPr lang="en-US" altLang="ko-KR" sz="900" b="0" i="0" u="none" strike="noStrike">
                          <a:solidFill>
                            <a:srgbClr val="000000"/>
                          </a:solidFill>
                          <a:effectLst/>
                          <a:latin typeface="+mn-ea"/>
                          <a:ea typeface="+mn-ea"/>
                        </a:rPr>
                        <a:t>)</a:t>
                      </a:r>
                      <a:r>
                        <a:rPr lang="ko-KR" altLang="en-US" sz="900" b="0" i="0" u="none" strike="noStrike">
                          <a:solidFill>
                            <a:srgbClr val="000000"/>
                          </a:solidFill>
                          <a:effectLst/>
                          <a:latin typeface="+mn-ea"/>
                          <a:ea typeface="+mn-ea"/>
                        </a:rPr>
                        <a:t>등</a:t>
                      </a:r>
                    </a:p>
                  </a:txBody>
                  <a:tcPr marL="36000" marR="36000" marT="0" marB="0" anchor="ctr">
                    <a:lnL w="635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mn-ea"/>
                          <a:ea typeface="+mn-ea"/>
                        </a:rPr>
                        <a:t>좋은사람들</a:t>
                      </a:r>
                      <a:endParaRPr lang="en-US" altLang="ko-KR" sz="900" b="0" i="0" u="none" strike="noStrike">
                        <a:solidFill>
                          <a:srgbClr val="000000"/>
                        </a:solidFill>
                        <a:effectLst/>
                        <a:latin typeface="+mn-ea"/>
                        <a:ea typeface="+mn-ea"/>
                      </a:endParaRPr>
                    </a:p>
                  </a:txBody>
                  <a:tcPr marL="36000" marR="36000" marT="0" marB="0" anchor="ctr">
                    <a:lnL w="12700" cap="flat" cmpd="sng" algn="ctr">
                      <a:solidFill>
                        <a:schemeClr val="bg1"/>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이종현</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서울경찰청</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9,800 </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291940091"/>
                  </a:ext>
                </a:extLst>
              </a:tr>
              <a:tr h="69768">
                <a:tc>
                  <a:txBody>
                    <a:bodyPr/>
                    <a:lstStyle/>
                    <a:p>
                      <a:pPr algn="ctr" rtl="0" fontAlgn="ctr"/>
                      <a:r>
                        <a:rPr lang="en-US" altLang="ko-KR" sz="900" b="1" i="0" u="none" strike="noStrike">
                          <a:solidFill>
                            <a:srgbClr val="000000"/>
                          </a:solidFill>
                          <a:effectLst/>
                          <a:latin typeface="+mn-ea"/>
                          <a:ea typeface="+mn-ea"/>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vMerge="1">
                  <a:txBody>
                    <a:bodyPr/>
                    <a:lstStyle/>
                    <a:p>
                      <a:pPr latinLnBrk="1"/>
                      <a:endParaRPr lang="ko-KR" altLang="en-US"/>
                    </a:p>
                  </a:txBody>
                  <a:tcPr/>
                </a:tc>
                <a:tc>
                  <a:txBody>
                    <a:bodyPr/>
                    <a:lstStyle/>
                    <a:p>
                      <a:pPr algn="ctr" rtl="0" fontAlgn="ctr"/>
                      <a:r>
                        <a:rPr lang="ko-KR" altLang="en-US" sz="900" b="0" i="0" u="none" strike="noStrike" err="1">
                          <a:solidFill>
                            <a:srgbClr val="000000"/>
                          </a:solidFill>
                          <a:effectLst/>
                          <a:latin typeface="+mn-ea"/>
                          <a:ea typeface="+mn-ea"/>
                        </a:rPr>
                        <a:t>좋은사람들</a:t>
                      </a:r>
                      <a:endParaRPr lang="ko-KR" altLang="en-US" sz="900" b="0" i="0" u="none" strike="noStrike">
                        <a:solidFill>
                          <a:srgbClr val="000000"/>
                        </a:solidFill>
                        <a:effectLst/>
                        <a:latin typeface="+mn-ea"/>
                        <a:ea typeface="+mn-ea"/>
                      </a:endParaRPr>
                    </a:p>
                  </a:txBody>
                  <a:tcPr marL="36000" marR="36000" marT="0" marB="0" anchor="ctr">
                    <a:lnL w="12700" cap="flat" cmpd="sng" algn="ctr">
                      <a:solidFill>
                        <a:schemeClr val="bg1"/>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이종현</a:t>
                      </a:r>
                      <a:r>
                        <a:rPr lang="en-US" altLang="ko-KR" sz="900" b="0" i="0" u="none" strike="noStrike">
                          <a:solidFill>
                            <a:srgbClr val="000000"/>
                          </a:solidFill>
                          <a:effectLst/>
                          <a:latin typeface="+mn-ea"/>
                          <a:ea typeface="+mn-ea"/>
                        </a:rPr>
                        <a:t>, </a:t>
                      </a:r>
                      <a:r>
                        <a:rPr lang="ko-KR" altLang="en-US" sz="900" b="0" i="0" u="none" strike="noStrike">
                          <a:solidFill>
                            <a:srgbClr val="000000"/>
                          </a:solidFill>
                          <a:effectLst/>
                          <a:latin typeface="+mn-ea"/>
                          <a:ea typeface="+mn-ea"/>
                        </a:rPr>
                        <a:t>양지성</a:t>
                      </a:r>
                      <a:r>
                        <a:rPr lang="en-US" altLang="ko-KR" sz="900" b="0" i="0" u="none" strike="noStrike">
                          <a:solidFill>
                            <a:srgbClr val="000000"/>
                          </a:solidFill>
                          <a:effectLst/>
                          <a:latin typeface="+mn-ea"/>
                          <a:ea typeface="+mn-ea"/>
                        </a:rPr>
                        <a:t>, </a:t>
                      </a:r>
                      <a:r>
                        <a:rPr lang="ko-KR" altLang="en-US" sz="900" b="0" i="0" u="none" strike="noStrike" err="1">
                          <a:solidFill>
                            <a:srgbClr val="000000"/>
                          </a:solidFill>
                          <a:effectLst/>
                          <a:latin typeface="+mn-ea"/>
                          <a:ea typeface="+mn-ea"/>
                        </a:rPr>
                        <a:t>김훈규</a:t>
                      </a:r>
                      <a:r>
                        <a:rPr lang="en-US" altLang="ko-KR" sz="900" b="0" i="0" u="none" strike="noStrike">
                          <a:solidFill>
                            <a:srgbClr val="000000"/>
                          </a:solidFill>
                          <a:effectLst/>
                          <a:latin typeface="+mn-ea"/>
                          <a:ea typeface="+mn-ea"/>
                        </a:rPr>
                        <a:t>, </a:t>
                      </a:r>
                      <a:r>
                        <a:rPr lang="ko-KR" altLang="en-US" sz="900" b="0" i="0" u="none" strike="noStrike">
                          <a:solidFill>
                            <a:srgbClr val="000000"/>
                          </a:solidFill>
                          <a:effectLst/>
                          <a:latin typeface="+mn-ea"/>
                          <a:ea typeface="+mn-ea"/>
                        </a:rPr>
                        <a:t>김용호</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서울서부지검</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a:t>
                      </a: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076077770"/>
                  </a:ext>
                </a:extLst>
              </a:tr>
              <a:tr h="69768">
                <a:tc>
                  <a:txBody>
                    <a:bodyPr/>
                    <a:lstStyle/>
                    <a:p>
                      <a:pPr algn="ctr" rtl="0" fontAlgn="ctr"/>
                      <a:r>
                        <a:rPr lang="en-US" altLang="ko-KR" sz="900" b="1" i="0" u="none" strike="noStrike">
                          <a:solidFill>
                            <a:srgbClr val="000000"/>
                          </a:solidFill>
                          <a:effectLst/>
                          <a:latin typeface="+mn-ea"/>
                          <a:ea typeface="+mn-ea"/>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vMerge="1">
                  <a:txBody>
                    <a:bodyPr/>
                    <a:lstStyle/>
                    <a:p>
                      <a:pPr latinLnBrk="1"/>
                      <a:endParaRPr lang="ko-KR" altLang="en-US"/>
                    </a:p>
                  </a:txBody>
                  <a:tcPr>
                    <a:lnL w="6350" cap="flat" cmpd="sng" algn="ctr">
                      <a:solidFill>
                        <a:srgbClr val="FFFFFF"/>
                      </a:solidFill>
                      <a:prstDash val="solid"/>
                      <a:round/>
                      <a:headEnd type="none" w="med" len="med"/>
                      <a:tailEnd type="none" w="med" len="med"/>
                    </a:lnL>
                    <a:lnT w="6350" cap="flat" cmpd="sng" algn="ctr">
                      <a:solidFill>
                        <a:srgbClr val="17406D"/>
                      </a:solidFill>
                      <a:prstDash val="dot"/>
                      <a:round/>
                      <a:headEnd type="none" w="med" len="med"/>
                      <a:tailEnd type="none" w="med" len="med"/>
                    </a:lnT>
                  </a:tcPr>
                </a:tc>
                <a:tc>
                  <a:txBody>
                    <a:bodyPr/>
                    <a:lstStyle/>
                    <a:p>
                      <a:pPr algn="ctr" rtl="0" fontAlgn="ctr"/>
                      <a:r>
                        <a:rPr lang="ko-KR" altLang="en-US" sz="900" b="0" i="0" u="none" strike="noStrike" err="1">
                          <a:solidFill>
                            <a:srgbClr val="000000"/>
                          </a:solidFill>
                          <a:effectLst/>
                          <a:latin typeface="+mn-ea"/>
                          <a:ea typeface="+mn-ea"/>
                        </a:rPr>
                        <a:t>최한우</a:t>
                      </a:r>
                      <a:endParaRPr lang="ko-KR" altLang="en-US" sz="900" b="0" i="0" u="none" strike="noStrike">
                        <a:solidFill>
                          <a:srgbClr val="000000"/>
                        </a:solidFill>
                        <a:effectLst/>
                        <a:latin typeface="+mn-ea"/>
                        <a:ea typeface="+mn-ea"/>
                      </a:endParaRPr>
                    </a:p>
                  </a:txBody>
                  <a:tcPr marL="36000" marR="36000" marT="0" marB="0" anchor="ctr">
                    <a:lnL w="12700" cmpd="sng">
                      <a:noFill/>
                      <a:prstDash val="soli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ko-KR" altLang="en-US" sz="900" b="0" i="0" u="none" strike="noStrike" err="1">
                          <a:solidFill>
                            <a:srgbClr val="000000"/>
                          </a:solidFill>
                          <a:effectLst/>
                          <a:latin typeface="+mn-ea"/>
                          <a:ea typeface="+mn-ea"/>
                        </a:rPr>
                        <a:t>공선필</a:t>
                      </a:r>
                      <a:r>
                        <a:rPr lang="en-US" altLang="ko-KR" sz="900" b="0" i="0" u="none" strike="noStrike">
                          <a:solidFill>
                            <a:srgbClr val="000000"/>
                          </a:solidFill>
                          <a:effectLst/>
                          <a:latin typeface="+mn-ea"/>
                          <a:ea typeface="+mn-ea"/>
                        </a:rPr>
                        <a:t>, </a:t>
                      </a:r>
                      <a:r>
                        <a:rPr lang="ko-KR" altLang="en-US" sz="900" b="0" i="0" u="none" strike="noStrike">
                          <a:solidFill>
                            <a:srgbClr val="000000"/>
                          </a:solidFill>
                          <a:effectLst/>
                          <a:latin typeface="+mn-ea"/>
                          <a:ea typeface="+mn-ea"/>
                        </a:rPr>
                        <a:t>김승일</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ko-KR" altLang="en-US" sz="900" b="0" i="0" u="none" strike="noStrike">
                          <a:solidFill>
                            <a:srgbClr val="000000"/>
                          </a:solidFill>
                          <a:effectLst/>
                          <a:latin typeface="+mn-ea"/>
                          <a:ea typeface="+mn-ea"/>
                        </a:rPr>
                        <a:t>서울경찰청</a:t>
                      </a:r>
                    </a:p>
                  </a:txBody>
                  <a:tcPr marL="36000" marR="36000" marT="0" marB="0" anchor="ctr">
                    <a:lnL w="6350"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a:t>
                      </a: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713963183"/>
                  </a:ext>
                </a:extLst>
              </a:tr>
              <a:tr h="69768">
                <a:tc>
                  <a:txBody>
                    <a:bodyPr/>
                    <a:lstStyle/>
                    <a:p>
                      <a:pPr algn="ctr" rtl="0" fontAlgn="ctr"/>
                      <a:r>
                        <a:rPr lang="en-US" altLang="ko-KR" sz="900" b="1" i="0" u="none" strike="noStrike">
                          <a:solidFill>
                            <a:srgbClr val="000000"/>
                          </a:solidFill>
                          <a:effectLst/>
                          <a:latin typeface="+mn-ea"/>
                          <a:ea typeface="+mn-ea"/>
                        </a:rPr>
                        <a:t>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vMerge="1">
                  <a:txBody>
                    <a:bodyPr/>
                    <a:lstStyle/>
                    <a:p>
                      <a:pPr latinLnBrk="1"/>
                      <a:endParaRPr lang="ko-KR" altLang="en-US"/>
                    </a:p>
                  </a:txBody>
                  <a:tcPr>
                    <a:lnL w="6350" cap="flat" cmpd="sng" algn="ctr">
                      <a:solidFill>
                        <a:srgbClr val="F8FCFE"/>
                      </a:solidFill>
                      <a:prstDash val="dot"/>
                      <a:round/>
                      <a:headEnd type="none" w="med" len="med"/>
                      <a:tailEnd type="none" w="med" len="med"/>
                    </a:lnL>
                    <a:lnT w="6350" cap="flat" cmpd="sng" algn="ctr">
                      <a:solidFill>
                        <a:srgbClr val="17406D"/>
                      </a:solidFill>
                      <a:prstDash val="dot"/>
                      <a:round/>
                      <a:headEnd type="none" w="med" len="med"/>
                      <a:tailEnd type="none" w="med" len="med"/>
                    </a:lnT>
                  </a:tcPr>
                </a:tc>
                <a:tc>
                  <a:txBody>
                    <a:bodyPr/>
                    <a:lstStyle/>
                    <a:p>
                      <a:pPr algn="ctr" rtl="0" fontAlgn="ctr"/>
                      <a:r>
                        <a:rPr lang="ko-KR" altLang="en-US" sz="900" b="0" i="0" u="none" strike="noStrike" err="1">
                          <a:solidFill>
                            <a:srgbClr val="000000"/>
                          </a:solidFill>
                          <a:effectLst/>
                          <a:latin typeface="+mn-ea"/>
                          <a:ea typeface="+mn-ea"/>
                        </a:rPr>
                        <a:t>최한우</a:t>
                      </a:r>
                      <a:r>
                        <a:rPr lang="en-US" altLang="ko-KR" sz="900" b="0" i="0" u="none" strike="noStrike">
                          <a:solidFill>
                            <a:srgbClr val="000000"/>
                          </a:solidFill>
                          <a:effectLst/>
                          <a:latin typeface="+mn-ea"/>
                          <a:ea typeface="+mn-ea"/>
                        </a:rPr>
                        <a:t>, </a:t>
                      </a:r>
                      <a:r>
                        <a:rPr lang="ko-KR" altLang="en-US" sz="900" b="0" i="0" u="none" strike="noStrike">
                          <a:solidFill>
                            <a:srgbClr val="000000"/>
                          </a:solidFill>
                          <a:effectLst/>
                          <a:latin typeface="+mn-ea"/>
                          <a:ea typeface="+mn-ea"/>
                        </a:rPr>
                        <a:t>박시형</a:t>
                      </a:r>
                    </a:p>
                  </a:txBody>
                  <a:tcPr marL="36000" marR="36000" marT="0" marB="0" anchor="ctr">
                    <a:lnL w="12700" cap="flat" cmpd="sng" algn="ctr">
                      <a:solidFill>
                        <a:schemeClr val="bg1"/>
                      </a:solidFill>
                      <a:prstDash val="solid"/>
                      <a:round/>
                      <a:headEnd type="none" w="med" len="med"/>
                      <a:tailEnd type="none" w="med" len="med"/>
                    </a:lnL>
                    <a:lnR w="6350" cap="flat" cmpd="sng" algn="ctr">
                      <a:solidFill>
                        <a:srgbClr val="F8FCFE"/>
                      </a:solidFill>
                      <a:prstDash val="dot"/>
                      <a:round/>
                      <a:headEnd type="none" w="med" len="med"/>
                      <a:tailEnd type="none" w="med" len="med"/>
                    </a:lnR>
                    <a:lnT w="6350" cap="flat" cmpd="sng" algn="ctr">
                      <a:noFill/>
                      <a:prstDash val="solid"/>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이종현</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noFill/>
                      <a:prstDash val="solid"/>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서울경찰청</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6,000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17406D"/>
                      </a:solidFill>
                      <a:prstDash val="dot"/>
                      <a:round/>
                      <a:headEnd type="none" w="med" len="med"/>
                      <a:tailEnd type="none" w="med" len="med"/>
                    </a:lnB>
                  </a:tcPr>
                </a:tc>
                <a:extLst>
                  <a:ext uri="{0D108BD9-81ED-4DB2-BD59-A6C34878D82A}">
                    <a16:rowId xmlns:a16="http://schemas.microsoft.com/office/drawing/2014/main" val="1506001353"/>
                  </a:ext>
                </a:extLst>
              </a:tr>
              <a:tr h="82657">
                <a:tc>
                  <a:txBody>
                    <a:bodyPr/>
                    <a:lstStyle/>
                    <a:p>
                      <a:pPr algn="ctr" rtl="0" fontAlgn="ctr"/>
                      <a:r>
                        <a:rPr lang="en-US" altLang="ko-KR" sz="900" b="1" i="0" u="none" strike="noStrike">
                          <a:solidFill>
                            <a:srgbClr val="000000"/>
                          </a:solidFill>
                          <a:effectLst/>
                          <a:latin typeface="+mn-ea"/>
                          <a:ea typeface="+mn-ea"/>
                        </a:rPr>
                        <a:t>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FFFFFF"/>
                      </a:solidFill>
                      <a:prstDash val="solid"/>
                      <a:round/>
                      <a:headEnd type="none" w="med" len="med"/>
                      <a:tailEnd type="none" w="med" len="med"/>
                    </a:lnB>
                  </a:tcPr>
                </a:tc>
                <a:tc rowSpan="3">
                  <a:txBody>
                    <a:bodyPr/>
                    <a:lstStyle/>
                    <a:p>
                      <a:pPr algn="ctr" rtl="0" fontAlgn="ctr"/>
                      <a:r>
                        <a:rPr lang="ko-KR" altLang="en-US" sz="900" b="0" i="0" u="none" strike="noStrike">
                          <a:solidFill>
                            <a:srgbClr val="000000"/>
                          </a:solidFill>
                          <a:effectLst/>
                          <a:latin typeface="+mn-ea"/>
                          <a:ea typeface="+mn-ea"/>
                        </a:rPr>
                        <a:t>횡령 및 배임</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mn-ea"/>
                          <a:ea typeface="+mn-ea"/>
                        </a:rPr>
                        <a:t>류형철</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mn-ea"/>
                          <a:ea typeface="+mn-ea"/>
                        </a:rPr>
                        <a:t>백승륜</a:t>
                      </a:r>
                      <a:r>
                        <a:rPr lang="en-US" altLang="ko-KR" sz="900" b="0" i="0" u="none" strike="noStrike">
                          <a:solidFill>
                            <a:srgbClr val="000000"/>
                          </a:solidFill>
                          <a:effectLst/>
                          <a:latin typeface="+mn-ea"/>
                          <a:ea typeface="+mn-ea"/>
                        </a:rPr>
                        <a:t>, </a:t>
                      </a:r>
                      <a:r>
                        <a:rPr lang="ko-KR" altLang="en-US" sz="900" b="0" i="0" u="none" strike="noStrike">
                          <a:solidFill>
                            <a:srgbClr val="000000"/>
                          </a:solidFill>
                          <a:effectLst/>
                          <a:latin typeface="+mn-ea"/>
                          <a:ea typeface="+mn-ea"/>
                        </a:rPr>
                        <a:t>이현정</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mn-ea"/>
                          <a:ea typeface="+mn-ea"/>
                        </a:rPr>
                        <a:t>서울마포경찰서</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2,972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99193046"/>
                  </a:ext>
                </a:extLst>
              </a:tr>
              <a:tr h="82657">
                <a:tc>
                  <a:txBody>
                    <a:bodyPr/>
                    <a:lstStyle/>
                    <a:p>
                      <a:pPr algn="ctr" rtl="0" fontAlgn="ctr"/>
                      <a:r>
                        <a:rPr lang="en-US" altLang="ko-KR" sz="900" b="1" i="0" u="none" strike="noStrike">
                          <a:solidFill>
                            <a:srgbClr val="000000"/>
                          </a:solidFill>
                          <a:effectLst/>
                          <a:latin typeface="+mn-ea"/>
                          <a:ea typeface="+mn-ea"/>
                        </a:rPr>
                        <a:t>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vMerge="1">
                  <a:txBody>
                    <a:bodyPr/>
                    <a:lstStyle/>
                    <a:p>
                      <a:pPr latinLnBrk="1"/>
                      <a:endParaRPr lang="ko-KR" altLang="en-US"/>
                    </a:p>
                  </a:txBody>
                  <a:tcPr/>
                </a:tc>
                <a:tc>
                  <a:txBody>
                    <a:bodyPr/>
                    <a:lstStyle/>
                    <a:p>
                      <a:pPr algn="ctr" rtl="0" fontAlgn="ctr"/>
                      <a:r>
                        <a:rPr lang="ko-KR" altLang="en-US" sz="900" b="0" i="0" u="none" strike="noStrike" err="1">
                          <a:solidFill>
                            <a:srgbClr val="000000"/>
                          </a:solidFill>
                          <a:effectLst/>
                          <a:latin typeface="+mn-ea"/>
                          <a:ea typeface="+mn-ea"/>
                        </a:rPr>
                        <a:t>최한우</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이종현</a:t>
                      </a:r>
                      <a:r>
                        <a:rPr lang="en-US" altLang="ko-KR" sz="900" b="0" i="0" u="none" strike="noStrike">
                          <a:solidFill>
                            <a:srgbClr val="000000"/>
                          </a:solidFill>
                          <a:effectLst/>
                          <a:latin typeface="+mn-ea"/>
                          <a:ea typeface="+mn-ea"/>
                        </a:rPr>
                        <a:t>, </a:t>
                      </a:r>
                      <a:r>
                        <a:rPr lang="ko-KR" altLang="en-US" sz="900" b="0" i="0" u="none" strike="noStrike">
                          <a:solidFill>
                            <a:srgbClr val="000000"/>
                          </a:solidFill>
                          <a:effectLst/>
                          <a:latin typeface="+mn-ea"/>
                          <a:ea typeface="+mn-ea"/>
                        </a:rPr>
                        <a:t>탁수진</a:t>
                      </a:r>
                      <a:r>
                        <a:rPr lang="en-US" altLang="ko-KR" sz="900" b="0" i="0" u="none" strike="noStrike">
                          <a:solidFill>
                            <a:srgbClr val="000000"/>
                          </a:solidFill>
                          <a:effectLst/>
                          <a:latin typeface="+mn-ea"/>
                          <a:ea typeface="+mn-ea"/>
                        </a:rPr>
                        <a:t>, </a:t>
                      </a:r>
                      <a:r>
                        <a:rPr lang="ko-KR" altLang="en-US" sz="900" b="0" i="0" u="none" strike="noStrike">
                          <a:solidFill>
                            <a:srgbClr val="000000"/>
                          </a:solidFill>
                          <a:effectLst/>
                          <a:latin typeface="+mn-ea"/>
                          <a:ea typeface="+mn-ea"/>
                        </a:rPr>
                        <a:t>박재홍</a:t>
                      </a:r>
                      <a:r>
                        <a:rPr lang="en-US" altLang="ko-KR" sz="900" b="0" i="0" u="none" strike="noStrike">
                          <a:solidFill>
                            <a:srgbClr val="000000"/>
                          </a:solidFill>
                          <a:effectLst/>
                          <a:latin typeface="+mn-ea"/>
                          <a:ea typeface="+mn-ea"/>
                        </a:rPr>
                        <a:t>, </a:t>
                      </a:r>
                      <a:r>
                        <a:rPr lang="ko-KR" altLang="en-US" sz="900" b="0" i="0" u="none" strike="noStrike">
                          <a:solidFill>
                            <a:srgbClr val="000000"/>
                          </a:solidFill>
                          <a:effectLst/>
                          <a:latin typeface="+mn-ea"/>
                          <a:ea typeface="+mn-ea"/>
                        </a:rPr>
                        <a:t>김승일</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mn-ea"/>
                          <a:ea typeface="+mn-ea"/>
                        </a:rPr>
                        <a:t>서울성동경찰서</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r" rtl="0" fontAlgn="ct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604477011"/>
                  </a:ext>
                </a:extLst>
              </a:tr>
              <a:tr h="82657">
                <a:tc>
                  <a:txBody>
                    <a:bodyPr/>
                    <a:lstStyle/>
                    <a:p>
                      <a:pPr algn="ctr" rtl="0" fontAlgn="ctr"/>
                      <a:r>
                        <a:rPr lang="en-US" altLang="ko-KR" sz="900" b="1" i="0" u="none" strike="noStrike">
                          <a:solidFill>
                            <a:srgbClr val="000000"/>
                          </a:solidFill>
                          <a:effectLst/>
                          <a:latin typeface="+mn-ea"/>
                          <a:ea typeface="+mn-ea"/>
                        </a:rPr>
                        <a:t>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vMerge="1">
                  <a:txBody>
                    <a:bodyPr/>
                    <a:lstStyle/>
                    <a:p>
                      <a:pPr latinLnBrk="1"/>
                      <a:endParaRPr lang="ko-KR" altLang="en-US"/>
                    </a:p>
                  </a:txBody>
                  <a:tcPr/>
                </a:tc>
                <a:tc>
                  <a:txBody>
                    <a:bodyPr/>
                    <a:lstStyle/>
                    <a:p>
                      <a:pPr algn="ctr" rtl="0" fontAlgn="ctr"/>
                      <a:r>
                        <a:rPr lang="ko-KR" altLang="en-US" sz="900" b="0" i="0" u="none" strike="noStrike">
                          <a:solidFill>
                            <a:srgbClr val="000000"/>
                          </a:solidFill>
                          <a:effectLst/>
                          <a:latin typeface="+mn-ea"/>
                          <a:ea typeface="+mn-ea"/>
                        </a:rPr>
                        <a:t>김광일</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이종현</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서울경찰청</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17406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3,500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17406D"/>
                      </a:solidFill>
                      <a:prstDash val="dot"/>
                      <a:round/>
                      <a:headEnd type="none" w="med" len="med"/>
                      <a:tailEnd type="none" w="med" len="med"/>
                    </a:lnB>
                  </a:tcPr>
                </a:tc>
                <a:extLst>
                  <a:ext uri="{0D108BD9-81ED-4DB2-BD59-A6C34878D82A}">
                    <a16:rowId xmlns:a16="http://schemas.microsoft.com/office/drawing/2014/main" val="2249374784"/>
                  </a:ext>
                </a:extLst>
              </a:tr>
              <a:tr h="139536">
                <a:tc>
                  <a:txBody>
                    <a:bodyPr/>
                    <a:lstStyle/>
                    <a:p>
                      <a:pPr algn="ctr" rtl="0" fontAlgn="ctr"/>
                      <a:r>
                        <a:rPr lang="en-US" altLang="ko-KR" sz="900" b="1" i="0" u="none" strike="noStrike">
                          <a:solidFill>
                            <a:srgbClr val="000000"/>
                          </a:solidFill>
                          <a:effectLst/>
                          <a:latin typeface="+mn-ea"/>
                          <a:ea typeface="+mn-ea"/>
                        </a:rPr>
                        <a:t>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업무상배임</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mn-ea"/>
                          <a:ea typeface="+mn-ea"/>
                        </a:rPr>
                        <a:t>전국화학섬유산업노동조합</a:t>
                      </a:r>
                      <a:r>
                        <a:rPr lang="ko-KR" altLang="en-US" sz="900" b="0" i="0" u="none" strike="noStrike">
                          <a:solidFill>
                            <a:srgbClr val="000000"/>
                          </a:solidFill>
                          <a:effectLst/>
                          <a:latin typeface="+mn-ea"/>
                          <a:ea typeface="+mn-ea"/>
                        </a:rPr>
                        <a:t> </a:t>
                      </a:r>
                      <a:br>
                        <a:rPr lang="ko-KR" altLang="en-US" sz="900" b="0" i="0" u="none" strike="noStrike">
                          <a:solidFill>
                            <a:srgbClr val="000000"/>
                          </a:solidFill>
                          <a:effectLst/>
                          <a:latin typeface="+mn-ea"/>
                          <a:ea typeface="+mn-ea"/>
                        </a:rPr>
                      </a:br>
                      <a:r>
                        <a:rPr lang="ko-KR" altLang="en-US" sz="900" b="0" i="0" u="none" strike="noStrike" err="1">
                          <a:solidFill>
                            <a:srgbClr val="000000"/>
                          </a:solidFill>
                          <a:effectLst/>
                          <a:latin typeface="+mn-ea"/>
                          <a:ea typeface="+mn-ea"/>
                        </a:rPr>
                        <a:t>좋은사람들지회</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이종현</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서울서부지검</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3,650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17406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31829984"/>
                  </a:ext>
                </a:extLst>
              </a:tr>
              <a:tr h="69768">
                <a:tc>
                  <a:txBody>
                    <a:bodyPr/>
                    <a:lstStyle/>
                    <a:p>
                      <a:pPr algn="ctr" rtl="0" fontAlgn="ctr"/>
                      <a:r>
                        <a:rPr lang="ko-KR" altLang="en-US" sz="900" b="1" i="0" u="none" strike="noStrike">
                          <a:solidFill>
                            <a:srgbClr val="000000"/>
                          </a:solidFill>
                          <a:effectLst/>
                          <a:latin typeface="+mn-ea"/>
                          <a:ea typeface="+mn-ea"/>
                        </a:rPr>
                        <a:t>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rtl="0" fontAlgn="ctr"/>
                      <a:r>
                        <a:rPr lang="ko-KR" altLang="en-US"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F8FCFE"/>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mn-ea"/>
                          <a:ea typeface="+mn-ea"/>
                        </a:rPr>
                        <a:t>25,922</a:t>
                      </a:r>
                      <a:r>
                        <a:rPr lang="en-US" altLang="ko-KR" sz="900" b="0" i="0" u="none" strike="noStrike">
                          <a:solidFill>
                            <a:srgbClr val="000000"/>
                          </a:solidFill>
                          <a:effectLst/>
                          <a:latin typeface="+mn-ea"/>
                          <a:ea typeface="+mn-ea"/>
                        </a:rPr>
                        <a:t> </a:t>
                      </a:r>
                    </a:p>
                  </a:txBody>
                  <a:tcPr marL="36000" marR="36000" marT="0" marB="0" anchor="ctr">
                    <a:lnL w="6350" cap="flat" cmpd="sng" algn="ctr">
                      <a:solidFill>
                        <a:srgbClr val="F8FCFE"/>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46319543"/>
                  </a:ext>
                </a:extLst>
              </a:tr>
            </a:tbl>
          </a:graphicData>
        </a:graphic>
      </p:graphicFrame>
      <p:sp>
        <p:nvSpPr>
          <p:cNvPr id="9" name="TextBox 8">
            <a:extLst>
              <a:ext uri="{FF2B5EF4-FFF2-40B4-BE49-F238E27FC236}">
                <a16:creationId xmlns:a16="http://schemas.microsoft.com/office/drawing/2014/main" id="{32E5C093-B70F-49B9-B6A7-EF833F90466F}"/>
              </a:ext>
            </a:extLst>
          </p:cNvPr>
          <p:cNvSpPr txBox="1"/>
          <p:nvPr/>
        </p:nvSpPr>
        <p:spPr>
          <a:xfrm>
            <a:off x="495300" y="6002522"/>
            <a:ext cx="1096454" cy="123111"/>
          </a:xfrm>
          <a:prstGeom prst="rect">
            <a:avLst/>
          </a:prstGeom>
          <a:noFill/>
        </p:spPr>
        <p:txBody>
          <a:bodyPr wrap="none" lIns="0" tIns="0" rIns="0" bIns="0" rtlCol="0">
            <a:spAutoFit/>
          </a:bodyPr>
          <a:lstStyle/>
          <a:p>
            <a:r>
              <a:rPr lang="en-US" altLang="ko-KR" sz="800">
                <a:latin typeface="Arial" panose="020B0604020202020204" pitchFamily="34" charset="0"/>
                <a:ea typeface="+mj-ea"/>
                <a:cs typeface="Arial" panose="020B0604020202020204" pitchFamily="34" charset="0"/>
              </a:rPr>
              <a:t>(Source : </a:t>
            </a:r>
            <a:r>
              <a:rPr lang="ko-KR" altLang="en-US" sz="800">
                <a:latin typeface="Arial" panose="020B0604020202020204" pitchFamily="34" charset="0"/>
                <a:ea typeface="+mj-ea"/>
                <a:cs typeface="Arial" panose="020B0604020202020204" pitchFamily="34" charset="0"/>
              </a:rPr>
              <a:t>회사제공자료</a:t>
            </a:r>
            <a:r>
              <a:rPr lang="en-US" altLang="ko-KR" sz="800">
                <a:latin typeface="Arial" panose="020B0604020202020204" pitchFamily="34" charset="0"/>
                <a:ea typeface="+mj-ea"/>
                <a:cs typeface="Arial" panose="020B0604020202020204" pitchFamily="34" charset="0"/>
              </a:rPr>
              <a:t>)</a:t>
            </a:r>
            <a:endParaRPr lang="ko-KR" altLang="en-US" sz="800">
              <a:latin typeface="Arial" panose="020B0604020202020204" pitchFamily="34" charset="0"/>
              <a:ea typeface="+mj-ea"/>
              <a:cs typeface="Arial" panose="020B0604020202020204" pitchFamily="34" charset="0"/>
            </a:endParaRPr>
          </a:p>
        </p:txBody>
      </p:sp>
      <p:sp>
        <p:nvSpPr>
          <p:cNvPr id="8" name="TextBox 7">
            <a:extLst>
              <a:ext uri="{FF2B5EF4-FFF2-40B4-BE49-F238E27FC236}">
                <a16:creationId xmlns:a16="http://schemas.microsoft.com/office/drawing/2014/main" id="{209904BC-0AD7-454B-A0A2-7DA494A7C2E3}"/>
              </a:ext>
            </a:extLst>
          </p:cNvPr>
          <p:cNvSpPr txBox="1"/>
          <p:nvPr/>
        </p:nvSpPr>
        <p:spPr>
          <a:xfrm>
            <a:off x="2263312" y="2898844"/>
            <a:ext cx="7166437" cy="123111"/>
          </a:xfrm>
          <a:prstGeom prst="rect">
            <a:avLst/>
          </a:prstGeom>
          <a:noFill/>
        </p:spPr>
        <p:txBody>
          <a:bodyPr wrap="square" lIns="0" tIns="0" rIns="0" bIns="0" rtlCol="0">
            <a:spAutoFit/>
          </a:bodyPr>
          <a:lstStyle/>
          <a:p>
            <a:pPr>
              <a:spcBef>
                <a:spcPts val="100"/>
              </a:spcBef>
            </a:pPr>
            <a:r>
              <a:rPr lang="en-US" altLang="ko-KR" sz="800">
                <a:latin typeface="Arial" panose="020B0604020202020204" pitchFamily="34" charset="0"/>
                <a:ea typeface="+mj-ea"/>
                <a:cs typeface="Arial" panose="020B0604020202020204" pitchFamily="34" charset="0"/>
              </a:rPr>
              <a:t>Note 1: </a:t>
            </a:r>
            <a:r>
              <a:rPr lang="ko-KR" altLang="en-US" sz="800">
                <a:latin typeface="Arial" panose="020B0604020202020204" pitchFamily="34" charset="0"/>
                <a:ea typeface="+mj-ea"/>
                <a:cs typeface="Arial" panose="020B0604020202020204" pitchFamily="34" charset="0"/>
              </a:rPr>
              <a:t>회사 제공 소송현황 중 종결된 기타 민사 소송 </a:t>
            </a:r>
            <a:r>
              <a:rPr lang="en-US" altLang="ko-KR" sz="800">
                <a:latin typeface="Arial" panose="020B0604020202020204" pitchFamily="34" charset="0"/>
                <a:ea typeface="+mj-ea"/>
                <a:cs typeface="Arial" panose="020B0604020202020204" pitchFamily="34" charset="0"/>
              </a:rPr>
              <a:t>3</a:t>
            </a:r>
            <a:r>
              <a:rPr lang="ko-KR" altLang="en-US" sz="800">
                <a:latin typeface="Arial" panose="020B0604020202020204" pitchFamily="34" charset="0"/>
                <a:ea typeface="+mj-ea"/>
                <a:cs typeface="Arial" panose="020B0604020202020204" pitchFamily="34" charset="0"/>
              </a:rPr>
              <a:t>건</a:t>
            </a:r>
            <a:r>
              <a:rPr lang="en-US" altLang="ko-KR" sz="800">
                <a:latin typeface="Arial" panose="020B0604020202020204" pitchFamily="34" charset="0"/>
                <a:ea typeface="+mj-ea"/>
                <a:cs typeface="Arial" panose="020B0604020202020204" pitchFamily="34" charset="0"/>
              </a:rPr>
              <a:t>(2022</a:t>
            </a:r>
            <a:r>
              <a:rPr lang="ko-KR" altLang="en-US" sz="800" err="1">
                <a:latin typeface="Arial" panose="020B0604020202020204" pitchFamily="34" charset="0"/>
                <a:ea typeface="+mj-ea"/>
                <a:cs typeface="Arial" panose="020B0604020202020204" pitchFamily="34" charset="0"/>
              </a:rPr>
              <a:t>카확</a:t>
            </a:r>
            <a:r>
              <a:rPr lang="en-US" altLang="ko-KR" sz="800">
                <a:latin typeface="Arial" panose="020B0604020202020204" pitchFamily="34" charset="0"/>
                <a:ea typeface="+mj-ea"/>
                <a:cs typeface="Arial" panose="020B0604020202020204" pitchFamily="34" charset="0"/>
              </a:rPr>
              <a:t>5220, 2022</a:t>
            </a:r>
            <a:r>
              <a:rPr lang="ko-KR" altLang="en-US" sz="800">
                <a:latin typeface="Arial" panose="020B0604020202020204" pitchFamily="34" charset="0"/>
                <a:ea typeface="+mj-ea"/>
                <a:cs typeface="Arial" panose="020B0604020202020204" pitchFamily="34" charset="0"/>
              </a:rPr>
              <a:t>차전</a:t>
            </a:r>
            <a:r>
              <a:rPr lang="en-US" altLang="ko-KR" sz="800">
                <a:latin typeface="Arial" panose="020B0604020202020204" pitchFamily="34" charset="0"/>
                <a:ea typeface="+mj-ea"/>
                <a:cs typeface="Arial" panose="020B0604020202020204" pitchFamily="34" charset="0"/>
              </a:rPr>
              <a:t>164561, 2022</a:t>
            </a:r>
            <a:r>
              <a:rPr lang="ko-KR" altLang="en-US" sz="800" err="1">
                <a:latin typeface="Arial" panose="020B0604020202020204" pitchFamily="34" charset="0"/>
                <a:ea typeface="+mj-ea"/>
                <a:cs typeface="Arial" panose="020B0604020202020204" pitchFamily="34" charset="0"/>
              </a:rPr>
              <a:t>카합</a:t>
            </a:r>
            <a:r>
              <a:rPr lang="en-US" altLang="ko-KR" sz="800">
                <a:latin typeface="Arial" panose="020B0604020202020204" pitchFamily="34" charset="0"/>
                <a:ea typeface="+mj-ea"/>
                <a:cs typeface="Arial" panose="020B0604020202020204" pitchFamily="34" charset="0"/>
              </a:rPr>
              <a:t>20943)</a:t>
            </a:r>
            <a:r>
              <a:rPr lang="ko-KR" altLang="en-US" sz="800">
                <a:latin typeface="Arial" panose="020B0604020202020204" pitchFamily="34" charset="0"/>
                <a:ea typeface="+mj-ea"/>
                <a:cs typeface="Arial" panose="020B0604020202020204" pitchFamily="34" charset="0"/>
              </a:rPr>
              <a:t>은 위 목록에서 제외함</a:t>
            </a:r>
          </a:p>
        </p:txBody>
      </p:sp>
    </p:spTree>
    <p:extLst>
      <p:ext uri="{BB962C8B-B14F-4D97-AF65-F5344CB8AC3E}">
        <p14:creationId xmlns:p14="http://schemas.microsoft.com/office/powerpoint/2010/main" val="4189282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2">
            <a:extLst>
              <a:ext uri="{FF2B5EF4-FFF2-40B4-BE49-F238E27FC236}">
                <a16:creationId xmlns:a16="http://schemas.microsoft.com/office/drawing/2014/main" id="{94FFEFB6-F012-4701-9519-398DF1D05AB1}"/>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Key Financials</a:t>
            </a:r>
          </a:p>
        </p:txBody>
      </p:sp>
      <p:sp>
        <p:nvSpPr>
          <p:cNvPr id="18" name="제목 2">
            <a:extLst>
              <a:ext uri="{FF2B5EF4-FFF2-40B4-BE49-F238E27FC236}">
                <a16:creationId xmlns:a16="http://schemas.microsoft.com/office/drawing/2014/main" id="{C177F6CC-2B39-4E1E-9870-AFA32C6198E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Understanding of target</a:t>
            </a:r>
          </a:p>
        </p:txBody>
      </p:sp>
      <p:sp>
        <p:nvSpPr>
          <p:cNvPr id="8" name="직사각형 119">
            <a:extLst>
              <a:ext uri="{FF2B5EF4-FFF2-40B4-BE49-F238E27FC236}">
                <a16:creationId xmlns:a16="http://schemas.microsoft.com/office/drawing/2014/main" id="{72F65EB8-FA14-4ED8-BCFF-85075D7E2A2F}"/>
              </a:ext>
            </a:extLst>
          </p:cNvPr>
          <p:cNvSpPr/>
          <p:nvPr/>
        </p:nvSpPr>
        <p:spPr bwMode="auto">
          <a:xfrm>
            <a:off x="1966633" y="963584"/>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graphicFrame>
        <p:nvGraphicFramePr>
          <p:cNvPr id="20" name="표 19">
            <a:extLst>
              <a:ext uri="{FF2B5EF4-FFF2-40B4-BE49-F238E27FC236}">
                <a16:creationId xmlns:a16="http://schemas.microsoft.com/office/drawing/2014/main" id="{1FF72D6E-E3B7-4F3C-ADF6-0383A4E190D5}"/>
              </a:ext>
            </a:extLst>
          </p:cNvPr>
          <p:cNvGraphicFramePr>
            <a:graphicFrameLocks noGrp="1"/>
          </p:cNvGraphicFramePr>
          <p:nvPr>
            <p:extLst>
              <p:ext uri="{D42A27DB-BD31-4B8C-83A1-F6EECF244321}">
                <p14:modId xmlns:p14="http://schemas.microsoft.com/office/powerpoint/2010/main" val="2827582030"/>
              </p:ext>
            </p:extLst>
          </p:nvPr>
        </p:nvGraphicFramePr>
        <p:xfrm>
          <a:off x="496798" y="3447120"/>
          <a:ext cx="3695702" cy="2682240"/>
        </p:xfrm>
        <a:graphic>
          <a:graphicData uri="http://schemas.openxmlformats.org/drawingml/2006/table">
            <a:tbl>
              <a:tblPr/>
              <a:tblGrid>
                <a:gridCol w="193944">
                  <a:extLst>
                    <a:ext uri="{9D8B030D-6E8A-4147-A177-3AD203B41FA5}">
                      <a16:colId xmlns:a16="http://schemas.microsoft.com/office/drawing/2014/main" val="1888190765"/>
                    </a:ext>
                  </a:extLst>
                </a:gridCol>
                <a:gridCol w="1214258">
                  <a:extLst>
                    <a:ext uri="{9D8B030D-6E8A-4147-A177-3AD203B41FA5}">
                      <a16:colId xmlns:a16="http://schemas.microsoft.com/office/drawing/2014/main" val="3746982425"/>
                    </a:ext>
                  </a:extLst>
                </a:gridCol>
                <a:gridCol w="571875">
                  <a:extLst>
                    <a:ext uri="{9D8B030D-6E8A-4147-A177-3AD203B41FA5}">
                      <a16:colId xmlns:a16="http://schemas.microsoft.com/office/drawing/2014/main" val="2262087097"/>
                    </a:ext>
                  </a:extLst>
                </a:gridCol>
                <a:gridCol w="571875">
                  <a:extLst>
                    <a:ext uri="{9D8B030D-6E8A-4147-A177-3AD203B41FA5}">
                      <a16:colId xmlns:a16="http://schemas.microsoft.com/office/drawing/2014/main" val="1878281286"/>
                    </a:ext>
                  </a:extLst>
                </a:gridCol>
                <a:gridCol w="571875">
                  <a:extLst>
                    <a:ext uri="{9D8B030D-6E8A-4147-A177-3AD203B41FA5}">
                      <a16:colId xmlns:a16="http://schemas.microsoft.com/office/drawing/2014/main" val="3277145215"/>
                    </a:ext>
                  </a:extLst>
                </a:gridCol>
                <a:gridCol w="571875">
                  <a:extLst>
                    <a:ext uri="{9D8B030D-6E8A-4147-A177-3AD203B41FA5}">
                      <a16:colId xmlns:a16="http://schemas.microsoft.com/office/drawing/2014/main" val="1881027717"/>
                    </a:ext>
                  </a:extLst>
                </a:gridCol>
              </a:tblGrid>
              <a:tr h="83604">
                <a:tc gridSpan="2">
                  <a:txBody>
                    <a:bodyPr/>
                    <a:lstStyle/>
                    <a:p>
                      <a:pPr algn="l" rtl="0" fontAlgn="ctr"/>
                      <a:r>
                        <a:rPr lang="en-US" sz="800" b="1" i="0" u="none" strike="noStrike">
                          <a:solidFill>
                            <a:srgbClr val="FFFFFF"/>
                          </a:solidFill>
                          <a:effectLst/>
                          <a:latin typeface="Arial" panose="020B0604020202020204" pitchFamily="34" charset="0"/>
                          <a:ea typeface="맑은 고딕" panose="020B0503020000020004" pitchFamily="50" charset="-127"/>
                        </a:rPr>
                        <a:t>BS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772899266"/>
                  </a:ext>
                </a:extLst>
              </a:tr>
              <a:tr h="83604">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a:noFill/>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46205219"/>
                  </a:ext>
                </a:extLst>
              </a:tr>
              <a:tr h="83604">
                <a:tc gridSpan="2">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Dec-19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Dec-20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Dec-21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Apr-22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08344180"/>
                  </a:ext>
                </a:extLst>
              </a:tr>
              <a:tr h="83604">
                <a:tc gridSpan="2">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자산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112,005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112,265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70,188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65,871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09430010"/>
                  </a:ext>
                </a:extLst>
              </a:tr>
              <a:tr h="83604">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유동자산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75,211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76,020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44,938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41,819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910517568"/>
                  </a:ext>
                </a:extLst>
              </a:tr>
              <a:tr h="83604">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현금및현금성자산</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1,988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4,223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3,167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3,609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271708308"/>
                  </a:ext>
                </a:extLst>
              </a:tr>
              <a:tr h="83604">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매출채권및미수금</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19,540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12,865</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9,713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9,346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51003729"/>
                  </a:ext>
                </a:extLst>
              </a:tr>
              <a:tr h="83604">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재고자산</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45,944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35,085</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25,203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23,567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8305225"/>
                  </a:ext>
                </a:extLst>
              </a:tr>
              <a:tr h="83604">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기타유동자산</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7,739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23,847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6,854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5,297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16079465"/>
                  </a:ext>
                </a:extLst>
              </a:tr>
              <a:tr h="83604">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비유동자산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36,794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36,245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24,053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801494297"/>
                  </a:ext>
                </a:extLst>
              </a:tr>
              <a:tr h="83604">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유형자산</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23,098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18,878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12,570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11,454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518191924"/>
                  </a:ext>
                </a:extLst>
              </a:tr>
              <a:tr h="83604">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투자자산</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3,237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7,427</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7,325</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7,300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6239283"/>
                  </a:ext>
                </a:extLst>
              </a:tr>
              <a:tr h="83604">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기타비유동자산</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10,459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9,726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5,140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5,085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5521155"/>
                  </a:ext>
                </a:extLst>
              </a:tr>
              <a:tr h="83604">
                <a:tc gridSpan="2">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부채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35,050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25,039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24,594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31,581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98231116"/>
                  </a:ext>
                </a:extLst>
              </a:tr>
              <a:tr h="83604">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유동부채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24,645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19,321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24,029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30,979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38985869"/>
                  </a:ext>
                </a:extLst>
              </a:tr>
              <a:tr h="83604">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매입채무및미지급금</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10,661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8,424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9,427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15,848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470409882"/>
                  </a:ext>
                </a:extLst>
              </a:tr>
              <a:tr h="83604">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단기및유동성장기차입금</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600</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6,485</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7,585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96887043"/>
                  </a:ext>
                </a:extLst>
              </a:tr>
              <a:tr h="83604">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기타유동부채</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13,384</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10,298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8,117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7,546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71241782"/>
                  </a:ext>
                </a:extLst>
              </a:tr>
              <a:tr h="83604">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비유동부채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10,405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5,718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8653727"/>
                  </a:ext>
                </a:extLst>
              </a:tr>
              <a:tr h="83604">
                <a:tc gridSpan="2">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자본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76,955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87,226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45,593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34,291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68311618"/>
                  </a:ext>
                </a:extLst>
              </a:tr>
              <a:tr h="83604">
                <a:tc gridSpan="2">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부채및자본총계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112,005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112,265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70,188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65,871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68480734"/>
                  </a:ext>
                </a:extLst>
              </a:tr>
              <a:tr h="83604">
                <a:tc gridSpan="2">
                  <a:txBody>
                    <a:bodyPr/>
                    <a:lstStyle/>
                    <a:p>
                      <a:pPr algn="l" rtl="0" fontAlgn="ctr"/>
                      <a:r>
                        <a:rPr lang="en-US" sz="800" b="0" i="1" u="none" strike="noStrike">
                          <a:solidFill>
                            <a:srgbClr val="000000"/>
                          </a:solidFill>
                          <a:effectLst/>
                          <a:latin typeface="Arial" panose="020B0604020202020204" pitchFamily="34" charset="0"/>
                          <a:ea typeface="맑은 고딕" panose="020B0503020000020004" pitchFamily="50" charset="-127"/>
                        </a:rPr>
                        <a:t>Debt to Equity%</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45.5%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28.7%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53.9%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92.1%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53019692"/>
                  </a:ext>
                </a:extLst>
              </a:tr>
            </a:tbl>
          </a:graphicData>
        </a:graphic>
      </p:graphicFrame>
      <p:graphicFrame>
        <p:nvGraphicFramePr>
          <p:cNvPr id="26" name="차트 25">
            <a:extLst>
              <a:ext uri="{FF2B5EF4-FFF2-40B4-BE49-F238E27FC236}">
                <a16:creationId xmlns:a16="http://schemas.microsoft.com/office/drawing/2014/main" id="{B2260E85-56FC-4191-815C-8A0DFC0E545F}"/>
              </a:ext>
            </a:extLst>
          </p:cNvPr>
          <p:cNvGraphicFramePr>
            <a:graphicFrameLocks/>
          </p:cNvGraphicFramePr>
          <p:nvPr>
            <p:extLst>
              <p:ext uri="{D42A27DB-BD31-4B8C-83A1-F6EECF244321}">
                <p14:modId xmlns:p14="http://schemas.microsoft.com/office/powerpoint/2010/main" val="1384731368"/>
              </p:ext>
            </p:extLst>
          </p:nvPr>
        </p:nvGraphicFramePr>
        <p:xfrm>
          <a:off x="4538133" y="3644317"/>
          <a:ext cx="5367866" cy="25359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표 6">
            <a:extLst>
              <a:ext uri="{FF2B5EF4-FFF2-40B4-BE49-F238E27FC236}">
                <a16:creationId xmlns:a16="http://schemas.microsoft.com/office/drawing/2014/main" id="{982533E7-C9E8-4BA4-B511-94F2E1721055}"/>
              </a:ext>
            </a:extLst>
          </p:cNvPr>
          <p:cNvGraphicFramePr>
            <a:graphicFrameLocks noGrp="1"/>
          </p:cNvGraphicFramePr>
          <p:nvPr>
            <p:extLst>
              <p:ext uri="{D42A27DB-BD31-4B8C-83A1-F6EECF244321}">
                <p14:modId xmlns:p14="http://schemas.microsoft.com/office/powerpoint/2010/main" val="2457681461"/>
              </p:ext>
            </p:extLst>
          </p:nvPr>
        </p:nvGraphicFramePr>
        <p:xfrm>
          <a:off x="496799" y="1167719"/>
          <a:ext cx="3696373" cy="2194560"/>
        </p:xfrm>
        <a:graphic>
          <a:graphicData uri="http://schemas.openxmlformats.org/drawingml/2006/table">
            <a:tbl>
              <a:tblPr/>
              <a:tblGrid>
                <a:gridCol w="191819">
                  <a:extLst>
                    <a:ext uri="{9D8B030D-6E8A-4147-A177-3AD203B41FA5}">
                      <a16:colId xmlns:a16="http://schemas.microsoft.com/office/drawing/2014/main" val="1798521210"/>
                    </a:ext>
                  </a:extLst>
                </a:gridCol>
                <a:gridCol w="61400">
                  <a:extLst>
                    <a:ext uri="{9D8B030D-6E8A-4147-A177-3AD203B41FA5}">
                      <a16:colId xmlns:a16="http://schemas.microsoft.com/office/drawing/2014/main" val="249543"/>
                    </a:ext>
                  </a:extLst>
                </a:gridCol>
                <a:gridCol w="1154982">
                  <a:extLst>
                    <a:ext uri="{9D8B030D-6E8A-4147-A177-3AD203B41FA5}">
                      <a16:colId xmlns:a16="http://schemas.microsoft.com/office/drawing/2014/main" val="71561461"/>
                    </a:ext>
                  </a:extLst>
                </a:gridCol>
                <a:gridCol w="572043">
                  <a:extLst>
                    <a:ext uri="{9D8B030D-6E8A-4147-A177-3AD203B41FA5}">
                      <a16:colId xmlns:a16="http://schemas.microsoft.com/office/drawing/2014/main" val="1299166639"/>
                    </a:ext>
                  </a:extLst>
                </a:gridCol>
                <a:gridCol w="572043">
                  <a:extLst>
                    <a:ext uri="{9D8B030D-6E8A-4147-A177-3AD203B41FA5}">
                      <a16:colId xmlns:a16="http://schemas.microsoft.com/office/drawing/2014/main" val="1453023715"/>
                    </a:ext>
                  </a:extLst>
                </a:gridCol>
                <a:gridCol w="572043">
                  <a:extLst>
                    <a:ext uri="{9D8B030D-6E8A-4147-A177-3AD203B41FA5}">
                      <a16:colId xmlns:a16="http://schemas.microsoft.com/office/drawing/2014/main" val="4195988923"/>
                    </a:ext>
                  </a:extLst>
                </a:gridCol>
                <a:gridCol w="572043">
                  <a:extLst>
                    <a:ext uri="{9D8B030D-6E8A-4147-A177-3AD203B41FA5}">
                      <a16:colId xmlns:a16="http://schemas.microsoft.com/office/drawing/2014/main" val="3676467111"/>
                    </a:ext>
                  </a:extLst>
                </a:gridCol>
              </a:tblGrid>
              <a:tr h="47545">
                <a:tc gridSpan="2">
                  <a:txBody>
                    <a:bodyPr/>
                    <a:lstStyle/>
                    <a:p>
                      <a:pPr algn="l" rtl="0" fontAlgn="ctr"/>
                      <a:r>
                        <a:rPr lang="en-US" sz="800" b="1" i="0" u="none" strike="noStrike">
                          <a:solidFill>
                            <a:srgbClr val="FFFFFF"/>
                          </a:solidFill>
                          <a:effectLst/>
                          <a:latin typeface="Arial" panose="020B0604020202020204" pitchFamily="34" charset="0"/>
                          <a:ea typeface="맑은 고딕" panose="020B0503020000020004" pitchFamily="50" charset="-127"/>
                        </a:rPr>
                        <a:t>PL</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13623349"/>
                  </a:ext>
                </a:extLst>
              </a:tr>
              <a:tr h="47545">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Dec-19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Dec-20</a:t>
                      </a:r>
                    </a:p>
                  </a:txBody>
                  <a:tcPr marL="36000" marR="36000" marT="0" marB="0" anchor="ctr">
                    <a:lnL>
                      <a:noFill/>
                    </a:lnL>
                    <a:lnR>
                      <a:noFill/>
                    </a:lnR>
                    <a:lnT>
                      <a:noFill/>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Dec-21</a:t>
                      </a:r>
                    </a:p>
                  </a:txBody>
                  <a:tcPr marL="36000" marR="36000" marT="0" marB="0" anchor="ctr">
                    <a:lnL>
                      <a:noFill/>
                    </a:lnL>
                    <a:lnR>
                      <a:noFill/>
                    </a:lnR>
                    <a:lnT>
                      <a:noFill/>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Apr-22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65999498"/>
                  </a:ext>
                </a:extLst>
              </a:tr>
              <a:tr h="47545">
                <a:tc gridSpan="3">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rtl="0" fontAlgn="ctr"/>
                      <a:endParaRPr 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4mths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01788787"/>
                  </a:ext>
                </a:extLst>
              </a:tr>
              <a:tr h="47545">
                <a:tc gridSpan="3">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매출액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algn="l" rtl="0" fontAlgn="ctr"/>
                      <a:endParaRPr lang="ko-KR" altLang="en-US" sz="8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126,695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111,683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90,097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25,757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898718355"/>
                  </a:ext>
                </a:extLst>
              </a:tr>
              <a:tr h="47545">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Malgun Gothic" panose="020B0503020000020004" pitchFamily="50" charset="-127"/>
                          <a:ea typeface="Malgun Gothic" panose="020B0503020000020004" pitchFamily="50" charset="-127"/>
                        </a:rPr>
                        <a:t>제품매출</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hMerge="1">
                  <a:txBody>
                    <a:bodyPr/>
                    <a:lstStyle/>
                    <a:p>
                      <a:pPr algn="l" rtl="0" fontAlgn="ctr"/>
                      <a:endParaRPr lang="ko-KR" altLang="en-US" sz="800" b="0" i="0" u="none" strike="noStrike">
                        <a:solidFill>
                          <a:srgbClr val="000000"/>
                        </a:solidFill>
                        <a:effectLst/>
                        <a:latin typeface="Malgun Gothic" panose="020B0503020000020004" pitchFamily="50" charset="-127"/>
                        <a:ea typeface="Malgun Gothic"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121,276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111,354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88,694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963441275"/>
                  </a:ext>
                </a:extLst>
              </a:tr>
              <a:tr h="47545">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상품매출</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6,020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718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1,538</a:t>
                      </a:r>
                    </a:p>
                  </a:txBody>
                  <a:tcPr marL="36000" marR="36000" marT="0" marB="0" anchor="ctr">
                    <a:lnL>
                      <a:noFill/>
                    </a:lnL>
                    <a:lnR>
                      <a:noFill/>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70552455"/>
                  </a:ext>
                </a:extLst>
              </a:tr>
              <a:tr h="47545">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(388)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88104131"/>
                  </a:ext>
                </a:extLst>
              </a:tr>
              <a:tr h="47545">
                <a:tc gridSpan="3">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rtl="0" fontAlgn="ctr"/>
                      <a:endParaRPr lang="ko-KR" altLang="en-US" sz="8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65,853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66,658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46,180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13,369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63815131"/>
                  </a:ext>
                </a:extLst>
              </a:tr>
              <a:tr h="47545">
                <a:tc gridSpan="3">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매출총이익</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rtl="0" fontAlgn="ctr"/>
                      <a:endParaRPr lang="ko-KR" altLang="en-US" sz="8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60,842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45,025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43,917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12,388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90298540"/>
                  </a:ext>
                </a:extLst>
              </a:tr>
              <a:tr h="47545">
                <a:tc gridSpan="3">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판매비와관리비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algn="l" rtl="0" fontAlgn="ctr"/>
                      <a:endParaRPr lang="ko-KR" altLang="en-US" sz="8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70,043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67,608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55,242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15,722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919103289"/>
                  </a:ext>
                </a:extLst>
              </a:tr>
              <a:tr h="47545">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판매수수료</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36,337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31,154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27,190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253161687"/>
                  </a:ext>
                </a:extLst>
              </a:tr>
              <a:tr h="47545">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인건비</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13,028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12,565</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8,791</a:t>
                      </a:r>
                    </a:p>
                  </a:txBody>
                  <a:tcPr marL="36000" marR="36000" marT="0" marB="0" anchor="ctr">
                    <a:lnL>
                      <a:noFill/>
                    </a:lnL>
                    <a:lnR>
                      <a:noFill/>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55485351"/>
                  </a:ext>
                </a:extLst>
              </a:tr>
              <a:tr h="47545">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감가상각비</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8,163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8,324</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6,835</a:t>
                      </a:r>
                    </a:p>
                  </a:txBody>
                  <a:tcPr marL="36000" marR="36000" marT="0" marB="0" anchor="ctr">
                    <a:lnL>
                      <a:noFill/>
                    </a:lnL>
                    <a:lnR>
                      <a:noFill/>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08465915"/>
                  </a:ext>
                </a:extLst>
              </a:tr>
              <a:tr h="47545">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기타판매비와관리비</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12,514</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15,565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12,427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64306050"/>
                  </a:ext>
                </a:extLst>
              </a:tr>
              <a:tr h="47545">
                <a:tc gridSpan="3">
                  <a:txBody>
                    <a:bodyPr/>
                    <a:lstStyle/>
                    <a:p>
                      <a:pPr algn="l" rtl="0"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EBIT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rtl="0" fontAlgn="ctr"/>
                      <a:endParaRPr lang="en-US" sz="8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(9,201)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(22,583)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(11,326)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(3,334)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33047850"/>
                  </a:ext>
                </a:extLst>
              </a:tr>
              <a:tr h="47545">
                <a:tc gridSpan="3">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D&amp;A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rtl="0" fontAlgn="ctr"/>
                      <a:endParaRPr 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8,174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8,336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6,850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1,175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3742886"/>
                  </a:ext>
                </a:extLst>
              </a:tr>
              <a:tr h="47545">
                <a:tc gridSpan="3">
                  <a:txBody>
                    <a:bodyPr/>
                    <a:lstStyle/>
                    <a:p>
                      <a:pPr algn="l" rtl="0" fontAlgn="ctr"/>
                      <a:r>
                        <a:rPr lang="en-US" sz="80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rtl="0" fontAlgn="ctr"/>
                      <a:endParaRPr 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(1,028)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(14,247)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(4,476)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(2,159)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53630896"/>
                  </a:ext>
                </a:extLst>
              </a:tr>
              <a:tr h="47545">
                <a:tc gridSpan="3">
                  <a:txBody>
                    <a:bodyPr/>
                    <a:lstStyle/>
                    <a:p>
                      <a:pPr algn="l" rtl="0" fontAlgn="ctr"/>
                      <a:r>
                        <a:rPr lang="en-US" sz="800" b="0" i="1"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rtl="0" fontAlgn="ctr"/>
                      <a:endParaRPr lang="en-US" sz="800" b="0" i="1"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(8.4%)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58222919"/>
                  </a:ext>
                </a:extLst>
              </a:tr>
            </a:tbl>
          </a:graphicData>
        </a:graphic>
      </p:graphicFrame>
      <p:graphicFrame>
        <p:nvGraphicFramePr>
          <p:cNvPr id="15" name="차트 14">
            <a:extLst>
              <a:ext uri="{FF2B5EF4-FFF2-40B4-BE49-F238E27FC236}">
                <a16:creationId xmlns:a16="http://schemas.microsoft.com/office/drawing/2014/main" id="{EF7D7EB6-F832-4AB1-80D0-060AA5BF03DE}"/>
              </a:ext>
            </a:extLst>
          </p:cNvPr>
          <p:cNvGraphicFramePr>
            <a:graphicFrameLocks/>
          </p:cNvGraphicFramePr>
          <p:nvPr>
            <p:extLst>
              <p:ext uri="{D42A27DB-BD31-4B8C-83A1-F6EECF244321}">
                <p14:modId xmlns:p14="http://schemas.microsoft.com/office/powerpoint/2010/main" val="3901145736"/>
              </p:ext>
            </p:extLst>
          </p:nvPr>
        </p:nvGraphicFramePr>
        <p:xfrm>
          <a:off x="4334933" y="677706"/>
          <a:ext cx="5571067" cy="29946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362861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Other Considerations (3/8)</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graphicFrame>
        <p:nvGraphicFramePr>
          <p:cNvPr id="7" name="Group 3">
            <a:extLst>
              <a:ext uri="{FF2B5EF4-FFF2-40B4-BE49-F238E27FC236}">
                <a16:creationId xmlns:a16="http://schemas.microsoft.com/office/drawing/2014/main" id="{30D02117-14C2-4DF1-A3F5-45B7D1CF4671}"/>
              </a:ext>
            </a:extLst>
          </p:cNvPr>
          <p:cNvGraphicFramePr>
            <a:graphicFrameLocks noGrp="1"/>
          </p:cNvGraphicFramePr>
          <p:nvPr/>
        </p:nvGraphicFramePr>
        <p:xfrm>
          <a:off x="468001" y="1191601"/>
          <a:ext cx="9045064" cy="4959032"/>
        </p:xfrm>
        <a:graphic>
          <a:graphicData uri="http://schemas.openxmlformats.org/drawingml/2006/table">
            <a:tbl>
              <a:tblPr/>
              <a:tblGrid>
                <a:gridCol w="1557064">
                  <a:extLst>
                    <a:ext uri="{9D8B030D-6E8A-4147-A177-3AD203B41FA5}">
                      <a16:colId xmlns:a16="http://schemas.microsoft.com/office/drawing/2014/main" val="20000"/>
                    </a:ext>
                  </a:extLst>
                </a:gridCol>
                <a:gridCol w="7488000">
                  <a:extLst>
                    <a:ext uri="{9D8B030D-6E8A-4147-A177-3AD203B41FA5}">
                      <a16:colId xmlns:a16="http://schemas.microsoft.com/office/drawing/2014/main" val="20001"/>
                    </a:ext>
                  </a:extLst>
                </a:gridCol>
              </a:tblGrid>
              <a:tr h="284467">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674565">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a:ln>
                            <a:noFill/>
                          </a:ln>
                          <a:solidFill>
                            <a:schemeClr val="tx1"/>
                          </a:solidFill>
                          <a:effectLst/>
                          <a:uLnTx/>
                          <a:uFillTx/>
                          <a:latin typeface="+mj-ea"/>
                          <a:ea typeface="+mj-ea"/>
                          <a:cs typeface="Arial" panose="020B0604020202020204" pitchFamily="34" charset="0"/>
                        </a:rPr>
                        <a:t>담보제공 현황</a:t>
                      </a:r>
                      <a:endParaRPr kumimoji="0" lang="en-US" altLang="ko-KR" sz="1000" b="1" i="0" u="none" strike="noStrike" kern="1200" cap="none" spc="0" normalizeH="0" baseline="0">
                        <a:ln>
                          <a:noFill/>
                        </a:ln>
                        <a:solidFill>
                          <a:schemeClr val="tx1"/>
                        </a:solidFill>
                        <a:effectLst/>
                        <a:uLnTx/>
                        <a:uFillTx/>
                        <a:latin typeface="+mj-ea"/>
                        <a:ea typeface="+mj-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2022</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7</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월 기준 부동산 담보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건을 제공하고 있으며</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이외에도 단기금융상품 등에 대한 담보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건이 존재함</a:t>
                      </a:r>
                      <a:endParaRPr kumimoji="0" lang="en-US" altLang="ko-KR" sz="1000" b="1" i="0" u="none" strike="noStrike" kern="1200" cap="none" spc="0" normalizeH="0" baseline="0">
                        <a:ln>
                          <a:noFill/>
                        </a:ln>
                        <a:solidFill>
                          <a:schemeClr val="tx1"/>
                        </a:solidFill>
                        <a:effectLst/>
                        <a:uLnTx/>
                        <a:uFillTx/>
                        <a:latin typeface="+mj-ea"/>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indent="-171450" latinLnBrk="0">
                        <a:lnSpc>
                          <a:spcPts val="1300"/>
                        </a:lnSpc>
                        <a:spcAft>
                          <a:spcPts val="300"/>
                        </a:spcAft>
                        <a:buFont typeface="Arial" panose="020B0604020202020204" pitchFamily="34" charset="0"/>
                        <a:buChar char="•"/>
                      </a:pPr>
                      <a:r>
                        <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2022</a:t>
                      </a:r>
                      <a:r>
                        <a:rPr kumimoji="0" lang="ko-KR" altLang="en-US"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년 </a:t>
                      </a:r>
                      <a:r>
                        <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7</a:t>
                      </a:r>
                      <a:r>
                        <a:rPr kumimoji="0" lang="ko-KR" altLang="en-US"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월 대상 회사 제시 담보제공 현황은 아래와 같음</a:t>
                      </a: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0" marR="0" lvl="0" indent="0" algn="l" defTabSz="914400" rtl="0" eaLnBrk="1" fontAlgn="auto" latinLnBrk="0" hangingPunct="1">
                        <a:lnSpc>
                          <a:spcPts val="1300"/>
                        </a:lnSpc>
                        <a:spcBef>
                          <a:spcPts val="0"/>
                        </a:spcBef>
                        <a:spcAft>
                          <a:spcPts val="300"/>
                        </a:spcAft>
                        <a:buClrTx/>
                        <a:buSzTx/>
                        <a:buFont typeface="Arial" panose="020B0604020202020204" pitchFamily="34" charset="0"/>
                        <a:buNone/>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endParaRPr kumimoji="0" lang="en-US" altLang="ko-KR" sz="900" b="0" i="0" u="none" strike="noStrike" kern="1200" cap="none" spc="0" normalizeH="0" baseline="0" noProof="0">
                        <a:ln>
                          <a:noFill/>
                        </a:ln>
                        <a:solidFill>
                          <a:schemeClr val="tx1"/>
                        </a:solidFill>
                        <a:effectLst/>
                        <a:uLnTx/>
                        <a:uFillTx/>
                        <a:latin typeface="+mj-ea"/>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표 3">
            <a:extLst>
              <a:ext uri="{FF2B5EF4-FFF2-40B4-BE49-F238E27FC236}">
                <a16:creationId xmlns:a16="http://schemas.microsoft.com/office/drawing/2014/main" id="{C1E92B9A-8870-4796-B67B-F901CC384665}"/>
              </a:ext>
            </a:extLst>
          </p:cNvPr>
          <p:cNvGraphicFramePr>
            <a:graphicFrameLocks noGrp="1"/>
          </p:cNvGraphicFramePr>
          <p:nvPr/>
        </p:nvGraphicFramePr>
        <p:xfrm>
          <a:off x="2281282" y="1773239"/>
          <a:ext cx="7148467" cy="2468880"/>
        </p:xfrm>
        <a:graphic>
          <a:graphicData uri="http://schemas.openxmlformats.org/drawingml/2006/table">
            <a:tbl>
              <a:tblPr/>
              <a:tblGrid>
                <a:gridCol w="1355998">
                  <a:extLst>
                    <a:ext uri="{9D8B030D-6E8A-4147-A177-3AD203B41FA5}">
                      <a16:colId xmlns:a16="http://schemas.microsoft.com/office/drawing/2014/main" val="481576894"/>
                    </a:ext>
                  </a:extLst>
                </a:gridCol>
                <a:gridCol w="995680">
                  <a:extLst>
                    <a:ext uri="{9D8B030D-6E8A-4147-A177-3AD203B41FA5}">
                      <a16:colId xmlns:a16="http://schemas.microsoft.com/office/drawing/2014/main" val="3530138418"/>
                    </a:ext>
                  </a:extLst>
                </a:gridCol>
                <a:gridCol w="660400">
                  <a:extLst>
                    <a:ext uri="{9D8B030D-6E8A-4147-A177-3AD203B41FA5}">
                      <a16:colId xmlns:a16="http://schemas.microsoft.com/office/drawing/2014/main" val="1931348928"/>
                    </a:ext>
                  </a:extLst>
                </a:gridCol>
                <a:gridCol w="955040">
                  <a:extLst>
                    <a:ext uri="{9D8B030D-6E8A-4147-A177-3AD203B41FA5}">
                      <a16:colId xmlns:a16="http://schemas.microsoft.com/office/drawing/2014/main" val="3787876045"/>
                    </a:ext>
                  </a:extLst>
                </a:gridCol>
                <a:gridCol w="579120">
                  <a:extLst>
                    <a:ext uri="{9D8B030D-6E8A-4147-A177-3AD203B41FA5}">
                      <a16:colId xmlns:a16="http://schemas.microsoft.com/office/drawing/2014/main" val="1473681705"/>
                    </a:ext>
                  </a:extLst>
                </a:gridCol>
                <a:gridCol w="1127760">
                  <a:extLst>
                    <a:ext uri="{9D8B030D-6E8A-4147-A177-3AD203B41FA5}">
                      <a16:colId xmlns:a16="http://schemas.microsoft.com/office/drawing/2014/main" val="924605080"/>
                    </a:ext>
                  </a:extLst>
                </a:gridCol>
                <a:gridCol w="689187">
                  <a:extLst>
                    <a:ext uri="{9D8B030D-6E8A-4147-A177-3AD203B41FA5}">
                      <a16:colId xmlns:a16="http://schemas.microsoft.com/office/drawing/2014/main" val="1445671791"/>
                    </a:ext>
                  </a:extLst>
                </a:gridCol>
                <a:gridCol w="785282">
                  <a:extLst>
                    <a:ext uri="{9D8B030D-6E8A-4147-A177-3AD203B41FA5}">
                      <a16:colId xmlns:a16="http://schemas.microsoft.com/office/drawing/2014/main" val="672972792"/>
                    </a:ext>
                  </a:extLst>
                </a:gridCol>
              </a:tblGrid>
              <a:tr h="82166">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담보제공자산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담보내역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장부금액</a:t>
                      </a:r>
                      <a:r>
                        <a:rPr lang="en-US" altLang="ko-KR" sz="900" b="1" i="0" u="none" strike="noStrike" baseline="30000">
                          <a:solidFill>
                            <a:srgbClr val="FFFFFF"/>
                          </a:solidFill>
                          <a:effectLst/>
                          <a:latin typeface="맑은 고딕" panose="020B0503020000020004" pitchFamily="50" charset="-127"/>
                          <a:ea typeface="맑은 고딕" panose="020B0503020000020004" pitchFamily="50" charset="-127"/>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담보설정금액</a:t>
                      </a:r>
                      <a:r>
                        <a:rPr lang="en-US" altLang="ko-KR" sz="900" b="1" i="0" u="none" strike="noStrike" baseline="30000">
                          <a:solidFill>
                            <a:srgbClr val="FFFFFF"/>
                          </a:solidFill>
                          <a:effectLst/>
                          <a:latin typeface="맑은 고딕" panose="020B0503020000020004" pitchFamily="50" charset="-127"/>
                          <a:ea typeface="맑은 고딕" panose="020B0503020000020004" pitchFamily="50" charset="-127"/>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설정순위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채권자</a:t>
                      </a:r>
                      <a:r>
                        <a:rPr lang="en-US" altLang="ko-KR" sz="9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수익자</a:t>
                      </a:r>
                      <a:r>
                        <a:rPr lang="en-US" altLang="ko-KR" sz="9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설정일자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비고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557566132"/>
                  </a:ext>
                </a:extLst>
              </a:tr>
              <a:tr h="328664">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경기도 파주시 </a:t>
                      </a: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탄현면</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br>
                        <a:rPr lang="en-US" altLang="ko-KR" sz="900" b="0" i="0" u="none" strike="noStrike">
                          <a:solidFill>
                            <a:srgbClr val="000000"/>
                          </a:solidFill>
                          <a:effectLst/>
                          <a:latin typeface="맑은 고딕" panose="020B0503020000020004" pitchFamily="50" charset="-127"/>
                          <a:ea typeface="맑은 고딕" panose="020B0503020000020004" pitchFamily="50" charset="-127"/>
                        </a:rPr>
                      </a:b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법흥리</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640-33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 소재 </a:t>
                      </a:r>
                      <a:br>
                        <a:rPr lang="en-US" altLang="ko-KR" sz="900" b="0" i="0" u="none" strike="noStrike">
                          <a:solidFill>
                            <a:srgbClr val="000000"/>
                          </a:solidFill>
                          <a:effectLst/>
                          <a:latin typeface="맑은 고딕" panose="020B0503020000020004" pitchFamily="50" charset="-127"/>
                          <a:ea typeface="맑은 고딕" panose="020B0503020000020004" pitchFamily="50" charset="-127"/>
                        </a:rPr>
                      </a:b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토지 및 건물</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일반대출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5,252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11,820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유지제삼차유동화전문유한회사</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2019.05.17</a:t>
                      </a:r>
                      <a:br>
                        <a:rPr lang="en-US" altLang="ko-KR" sz="900" b="0" i="0" u="none" strike="noStrike">
                          <a:solidFill>
                            <a:srgbClr val="000000"/>
                          </a:solidFill>
                          <a:effectLst/>
                          <a:latin typeface="맑은 고딕" panose="020B0503020000020004" pitchFamily="50" charset="-127"/>
                          <a:ea typeface="맑은 고딕" panose="020B0503020000020004" pitchFamily="50" charset="-127"/>
                        </a:rPr>
                      </a:b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2020.03.12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2022.06.03</a:t>
                      </a:r>
                      <a:br>
                        <a:rPr lang="en-US" altLang="ko-KR" sz="900" b="0" i="0" u="none" strike="noStrike">
                          <a:solidFill>
                            <a:srgbClr val="000000"/>
                          </a:solidFill>
                          <a:effectLst/>
                          <a:latin typeface="맑은 고딕" panose="020B0503020000020004" pitchFamily="50" charset="-127"/>
                          <a:ea typeface="맑은 고딕" panose="020B0503020000020004" pitchFamily="50" charset="-127"/>
                        </a:rPr>
                      </a:b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감정평가수행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09474822"/>
                  </a:ext>
                </a:extLst>
              </a:tr>
              <a:tr h="94605">
                <a:tc rowSpan="8">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충청남도 홍성군 </a:t>
                      </a: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홍북읍</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br>
                        <a:rPr lang="en-US" altLang="ko-KR" sz="900" b="0" i="0" u="none" strike="noStrike">
                          <a:solidFill>
                            <a:srgbClr val="000000"/>
                          </a:solidFill>
                          <a:effectLst/>
                          <a:latin typeface="맑은 고딕" panose="020B0503020000020004" pitchFamily="50" charset="-127"/>
                          <a:ea typeface="맑은 고딕" panose="020B0503020000020004" pitchFamily="50" charset="-127"/>
                        </a:rPr>
                      </a:b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신경리</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942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소재 근린</a:t>
                      </a:r>
                      <a:br>
                        <a:rPr lang="en-US" altLang="ko-KR" sz="900" b="0" i="0" u="none" strike="noStrike">
                          <a:solidFill>
                            <a:srgbClr val="000000"/>
                          </a:solidFill>
                          <a:effectLst/>
                          <a:latin typeface="맑은 고딕" panose="020B0503020000020004" pitchFamily="50" charset="-127"/>
                          <a:ea typeface="맑은 고딕" panose="020B0503020000020004" pitchFamily="50" charset="-127"/>
                        </a:rPr>
                      </a:b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생활시설 및 오피스텔 </a:t>
                      </a:r>
                      <a:br>
                        <a:rPr lang="en-US" altLang="ko-KR" sz="900" b="0" i="0" u="none" strike="noStrike">
                          <a:solidFill>
                            <a:srgbClr val="000000"/>
                          </a:solidFill>
                          <a:effectLst/>
                          <a:latin typeface="맑은 고딕" panose="020B0503020000020004" pitchFamily="50" charset="-127"/>
                          <a:ea typeface="맑은 고딕" panose="020B0503020000020004" pitchFamily="50" charset="-127"/>
                        </a:rPr>
                      </a:b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76</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개호</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중 </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35/115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8">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부동산담보신탁</a:t>
                      </a:r>
                      <a:r>
                        <a:rPr lang="en-US" altLang="ko-KR" sz="900" b="0" i="0" u="none" strike="noStrike" baseline="30000">
                          <a:solidFill>
                            <a:srgbClr val="000000"/>
                          </a:solidFill>
                          <a:effectLst/>
                          <a:latin typeface="맑은 고딕" panose="020B0503020000020004" pitchFamily="50" charset="-127"/>
                          <a:ea typeface="맑은 고딕" panose="020B0503020000020004" pitchFamily="50" charset="-127"/>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8">
                  <a:txBody>
                    <a:bodyPr/>
                    <a:lstStyle/>
                    <a:p>
                      <a:pPr algn="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3,525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1,200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rowSpan="8">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공동</a:t>
                      </a:r>
                      <a:br>
                        <a:rPr lang="en-US" altLang="ko-KR" sz="900" b="1" i="0" u="none" strike="noStrike">
                          <a:solidFill>
                            <a:srgbClr val="000000"/>
                          </a:solidFill>
                          <a:effectLst/>
                          <a:latin typeface="맑은 고딕" panose="020B0503020000020004" pitchFamily="50" charset="-127"/>
                          <a:ea typeface="맑은 고딕" panose="020B0503020000020004" pitchFamily="50" charset="-127"/>
                        </a:rPr>
                      </a:b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서울동부새마을금고</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8">
                  <a:txBody>
                    <a:bodyPr/>
                    <a:lstStyle/>
                    <a:p>
                      <a:pPr algn="ct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2020.12.15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8">
                  <a:txBody>
                    <a:bodyPr/>
                    <a:lstStyle/>
                    <a:p>
                      <a:pPr algn="ct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2022.06.03</a:t>
                      </a:r>
                      <a:br>
                        <a:rPr lang="en-US" altLang="ko-KR" sz="900" b="0" i="0" u="none" strike="noStrike">
                          <a:solidFill>
                            <a:srgbClr val="000000"/>
                          </a:solidFill>
                          <a:effectLst/>
                          <a:latin typeface="맑은 고딕" panose="020B0503020000020004" pitchFamily="50" charset="-127"/>
                          <a:ea typeface="맑은 고딕" panose="020B0503020000020004" pitchFamily="50" charset="-127"/>
                        </a:rPr>
                      </a:b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감정평가수행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54398878"/>
                  </a:ext>
                </a:extLst>
              </a:tr>
              <a:tr h="8216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1,200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vMerge="1">
                  <a:txBody>
                    <a:bodyPr/>
                    <a:lstStyle/>
                    <a:p>
                      <a:pPr latinLnBrk="1"/>
                      <a:endParaRPr lang="ko-KR" altLang="en-US"/>
                    </a:p>
                  </a:txBody>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도봉새마을금고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1536142249"/>
                  </a:ext>
                </a:extLst>
              </a:tr>
              <a:tr h="8216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1,200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vMerge="1">
                  <a:txBody>
                    <a:bodyPr/>
                    <a:lstStyle/>
                    <a:p>
                      <a:pPr latinLnBrk="1"/>
                      <a:endParaRPr lang="ko-KR" altLang="en-US"/>
                    </a:p>
                  </a:txBody>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상봉동새마을금고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994090808"/>
                  </a:ext>
                </a:extLst>
              </a:tr>
              <a:tr h="8216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1,200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vMerge="1">
                  <a:txBody>
                    <a:bodyPr/>
                    <a:lstStyle/>
                    <a:p>
                      <a:pPr latinLnBrk="1"/>
                      <a:endParaRPr lang="ko-KR" altLang="en-US"/>
                    </a:p>
                  </a:txBody>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중랑새마을금고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3771895317"/>
                  </a:ext>
                </a:extLst>
              </a:tr>
              <a:tr h="8216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1,200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vMerge="1">
                  <a:txBody>
                    <a:bodyPr/>
                    <a:lstStyle/>
                    <a:p>
                      <a:pPr latinLnBrk="1"/>
                      <a:endParaRPr lang="ko-KR" altLang="en-US"/>
                    </a:p>
                  </a:txBody>
                  <a:tcPr/>
                </a:tc>
                <a:tc>
                  <a:txBody>
                    <a:bodyPr/>
                    <a:lstStyle/>
                    <a:p>
                      <a:pPr algn="ctr"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남서울새마을금고</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2190786503"/>
                  </a:ext>
                </a:extLst>
              </a:tr>
              <a:tr h="8216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1,200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vMerge="1">
                  <a:txBody>
                    <a:bodyPr/>
                    <a:lstStyle/>
                    <a:p>
                      <a:pPr latinLnBrk="1"/>
                      <a:endParaRPr lang="ko-KR" altLang="en-US"/>
                    </a:p>
                  </a:txBody>
                  <a:tcPr/>
                </a:tc>
                <a:tc>
                  <a:txBody>
                    <a:bodyPr/>
                    <a:lstStyle/>
                    <a:p>
                      <a:pPr algn="ctr"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놀뫼새마을금고</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815000011"/>
                  </a:ext>
                </a:extLst>
              </a:tr>
              <a:tr h="8216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1,200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vMerge="1">
                  <a:txBody>
                    <a:bodyPr/>
                    <a:lstStyle/>
                    <a:p>
                      <a:pPr latinLnBrk="1"/>
                      <a:endParaRPr lang="ko-KR" altLang="en-US"/>
                    </a:p>
                  </a:txBody>
                  <a:tcPr/>
                </a:tc>
                <a:tc>
                  <a:txBody>
                    <a:bodyPr/>
                    <a:lstStyle/>
                    <a:p>
                      <a:pPr algn="ctr"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남면새마을금고</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3399410228"/>
                  </a:ext>
                </a:extLst>
              </a:tr>
              <a:tr h="8216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1,200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vMerge="1">
                  <a:txBody>
                    <a:bodyPr/>
                    <a:lstStyle/>
                    <a:p>
                      <a:pPr latinLnBrk="1"/>
                      <a:endParaRPr lang="ko-KR" altLang="en-US"/>
                    </a:p>
                  </a:txBody>
                  <a:tcPr/>
                </a:tc>
                <a:tc>
                  <a:txBody>
                    <a:bodyPr/>
                    <a:lstStyle/>
                    <a:p>
                      <a:pPr algn="ctr"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안면새마을금고</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1792820387"/>
                  </a:ext>
                </a:extLst>
              </a:tr>
              <a:tr h="246498">
                <a:tc>
                  <a:txBody>
                    <a:bodyPr/>
                    <a:lstStyle/>
                    <a:p>
                      <a:pPr algn="ctr"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좋은사람들</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개성</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공장 </a:t>
                      </a:r>
                      <a:br>
                        <a:rPr lang="en-US" altLang="ko-KR" sz="900" b="0" i="0" u="none" strike="noStrike">
                          <a:solidFill>
                            <a:srgbClr val="000000"/>
                          </a:solidFill>
                          <a:effectLst/>
                          <a:latin typeface="맑은 고딕" panose="020B0503020000020004" pitchFamily="50" charset="-127"/>
                          <a:ea typeface="맑은 고딕" panose="020B0503020000020004" pitchFamily="50" charset="-127"/>
                        </a:rPr>
                      </a:b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건물 및 기계장치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경협보험금</a:t>
                      </a:r>
                      <a:r>
                        <a:rPr lang="en-US" altLang="ko-KR" sz="900" b="0" i="0" u="none" strike="noStrike" baseline="30000">
                          <a:solidFill>
                            <a:srgbClr val="000000"/>
                          </a:solidFill>
                          <a:effectLst/>
                          <a:latin typeface="맑은 고딕" panose="020B0503020000020004" pitchFamily="50" charset="-127"/>
                          <a:ea typeface="맑은 고딕" panose="020B0503020000020004" pitchFamily="50" charset="-127"/>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6,259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한국수출입은행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50593672"/>
                  </a:ext>
                </a:extLst>
              </a:tr>
              <a:tr h="82166">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단기금융상품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외상대지급담보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80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80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기업은행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12139607"/>
                  </a:ext>
                </a:extLst>
              </a:tr>
              <a:tr h="164332">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단기금융상품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외화지급보증담보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1,126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1,127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농협은행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2021.12.17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미화</a:t>
                      </a:r>
                      <a:r>
                        <a:rPr lang="en-US" sz="900" b="0" i="0" u="none" strike="noStrike">
                          <a:solidFill>
                            <a:srgbClr val="000000"/>
                          </a:solidFill>
                          <a:effectLst/>
                          <a:latin typeface="맑은 고딕" panose="020B0503020000020004" pitchFamily="50" charset="-127"/>
                          <a:ea typeface="맑은 고딕" panose="020B0503020000020004" pitchFamily="50" charset="-127"/>
                        </a:rPr>
                        <a:t>USD</a:t>
                      </a:r>
                      <a:br>
                        <a:rPr lang="en-US" sz="900" b="0" i="0" u="none" strike="noStrike">
                          <a:solidFill>
                            <a:srgbClr val="000000"/>
                          </a:solidFill>
                          <a:effectLst/>
                          <a:latin typeface="맑은 고딕" panose="020B0503020000020004" pitchFamily="50" charset="-127"/>
                          <a:ea typeface="맑은 고딕" panose="020B0503020000020004" pitchFamily="50" charset="-127"/>
                        </a:rPr>
                      </a:br>
                      <a:r>
                        <a:rPr lang="en-US" sz="900" b="0" i="0" u="none" strike="noStrike">
                          <a:solidFill>
                            <a:srgbClr val="000000"/>
                          </a:solidFill>
                          <a:effectLst/>
                          <a:latin typeface="맑은 고딕" panose="020B0503020000020004" pitchFamily="50" charset="-127"/>
                          <a:ea typeface="맑은 고딕" panose="020B0503020000020004" pitchFamily="50" charset="-127"/>
                        </a:rPr>
                        <a:t>950,000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8361662"/>
                  </a:ext>
                </a:extLst>
              </a:tr>
              <a:tr h="82166">
                <a:tc>
                  <a:txBody>
                    <a:bodyPr/>
                    <a:lstStyle/>
                    <a:p>
                      <a:pPr algn="ctr"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9,984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28,885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ctr"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06090231"/>
                  </a:ext>
                </a:extLst>
              </a:tr>
            </a:tbl>
          </a:graphicData>
        </a:graphic>
      </p:graphicFrame>
      <p:sp>
        <p:nvSpPr>
          <p:cNvPr id="10" name="TextBox 9">
            <a:extLst>
              <a:ext uri="{FF2B5EF4-FFF2-40B4-BE49-F238E27FC236}">
                <a16:creationId xmlns:a16="http://schemas.microsoft.com/office/drawing/2014/main" id="{40DAC2BD-BB98-489A-A0D4-3B232EED986D}"/>
              </a:ext>
            </a:extLst>
          </p:cNvPr>
          <p:cNvSpPr txBox="1"/>
          <p:nvPr/>
        </p:nvSpPr>
        <p:spPr>
          <a:xfrm>
            <a:off x="2263312" y="4317546"/>
            <a:ext cx="7166437" cy="615553"/>
          </a:xfrm>
          <a:prstGeom prst="rect">
            <a:avLst/>
          </a:prstGeom>
          <a:noFill/>
        </p:spPr>
        <p:txBody>
          <a:bodyPr wrap="square" lIns="0" tIns="0" rIns="0" bIns="0" rtlCol="0">
            <a:spAutoFit/>
          </a:bodyPr>
          <a:lstStyle/>
          <a:p>
            <a:pPr>
              <a:spcBef>
                <a:spcPts val="100"/>
              </a:spcBef>
            </a:pPr>
            <a:r>
              <a:rPr lang="en-US" altLang="ko-KR" sz="800">
                <a:latin typeface="Arial" panose="020B0604020202020204" pitchFamily="34" charset="0"/>
                <a:ea typeface="+mj-ea"/>
                <a:cs typeface="Arial" panose="020B0604020202020204" pitchFamily="34" charset="0"/>
              </a:rPr>
              <a:t>Note 1: </a:t>
            </a:r>
            <a:r>
              <a:rPr lang="ko-KR" altLang="en-US" sz="800">
                <a:latin typeface="Arial" panose="020B0604020202020204" pitchFamily="34" charset="0"/>
                <a:ea typeface="+mj-ea"/>
                <a:cs typeface="Arial" panose="020B0604020202020204" pitchFamily="34" charset="0"/>
              </a:rPr>
              <a:t>장부금액 및 담보설정금액은 </a:t>
            </a:r>
            <a:r>
              <a:rPr lang="en-US" altLang="ko-KR" sz="800">
                <a:latin typeface="Arial" panose="020B0604020202020204" pitchFamily="34" charset="0"/>
                <a:ea typeface="+mj-ea"/>
                <a:cs typeface="Arial" panose="020B0604020202020204" pitchFamily="34" charset="0"/>
              </a:rPr>
              <a:t>2022</a:t>
            </a:r>
            <a:r>
              <a:rPr lang="ko-KR" altLang="en-US" sz="800">
                <a:latin typeface="Arial" panose="020B0604020202020204" pitchFamily="34" charset="0"/>
                <a:ea typeface="+mj-ea"/>
                <a:cs typeface="Arial" panose="020B0604020202020204" pitchFamily="34" charset="0"/>
              </a:rPr>
              <a:t>년 </a:t>
            </a:r>
            <a:r>
              <a:rPr lang="en-US" altLang="ko-KR" sz="800">
                <a:latin typeface="Arial" panose="020B0604020202020204" pitchFamily="34" charset="0"/>
                <a:ea typeface="+mj-ea"/>
                <a:cs typeface="Arial" panose="020B0604020202020204" pitchFamily="34" charset="0"/>
              </a:rPr>
              <a:t>3</a:t>
            </a:r>
            <a:r>
              <a:rPr lang="ko-KR" altLang="en-US" sz="800">
                <a:latin typeface="Arial" panose="020B0604020202020204" pitchFamily="34" charset="0"/>
                <a:ea typeface="+mj-ea"/>
                <a:cs typeface="Arial" panose="020B0604020202020204" pitchFamily="34" charset="0"/>
              </a:rPr>
              <a:t>월말 기준임</a:t>
            </a:r>
            <a:r>
              <a:rPr lang="en-US" altLang="ko-KR" sz="800">
                <a:latin typeface="Arial" panose="020B0604020202020204" pitchFamily="34" charset="0"/>
                <a:ea typeface="+mj-ea"/>
                <a:cs typeface="Arial" panose="020B0604020202020204" pitchFamily="34" charset="0"/>
              </a:rPr>
              <a:t> </a:t>
            </a:r>
            <a:br>
              <a:rPr lang="en-US" altLang="ko-KR" sz="800">
                <a:latin typeface="Arial" panose="020B0604020202020204" pitchFamily="34" charset="0"/>
                <a:ea typeface="+mj-ea"/>
                <a:cs typeface="Arial" panose="020B0604020202020204" pitchFamily="34" charset="0"/>
              </a:rPr>
            </a:br>
            <a:r>
              <a:rPr lang="en-US" altLang="ko-KR" sz="800">
                <a:latin typeface="Arial" panose="020B0604020202020204" pitchFamily="34" charset="0"/>
                <a:ea typeface="+mj-ea"/>
                <a:cs typeface="Arial" panose="020B0604020202020204" pitchFamily="34" charset="0"/>
              </a:rPr>
              <a:t>Note 2: </a:t>
            </a:r>
            <a:r>
              <a:rPr lang="ko-KR" altLang="en-US" sz="800">
                <a:latin typeface="Arial" panose="020B0604020202020204" pitchFamily="34" charset="0"/>
                <a:ea typeface="+mj-ea"/>
                <a:cs typeface="Arial" panose="020B0604020202020204" pitchFamily="34" charset="0"/>
              </a:rPr>
              <a:t>연결회사 </a:t>
            </a:r>
            <a:r>
              <a:rPr lang="ko-KR" altLang="en-US" sz="800" err="1">
                <a:latin typeface="Arial" panose="020B0604020202020204" pitchFamily="34" charset="0"/>
                <a:ea typeface="+mj-ea"/>
                <a:cs typeface="Arial" panose="020B0604020202020204" pitchFamily="34" charset="0"/>
              </a:rPr>
              <a:t>쵸코스퀘어의</a:t>
            </a:r>
            <a:r>
              <a:rPr lang="ko-KR" altLang="en-US" sz="800">
                <a:latin typeface="Arial" panose="020B0604020202020204" pitchFamily="34" charset="0"/>
                <a:ea typeface="+mj-ea"/>
                <a:cs typeface="Arial" panose="020B0604020202020204" pitchFamily="34" charset="0"/>
              </a:rPr>
              <a:t> 금융기관 차입금 </a:t>
            </a:r>
            <a:r>
              <a:rPr lang="en-US" altLang="ko-KR" sz="800">
                <a:latin typeface="Arial" panose="020B0604020202020204" pitchFamily="34" charset="0"/>
                <a:ea typeface="+mj-ea"/>
                <a:cs typeface="Arial" panose="020B0604020202020204" pitchFamily="34" charset="0"/>
              </a:rPr>
              <a:t>8,000</a:t>
            </a:r>
            <a:r>
              <a:rPr lang="ko-KR" altLang="en-US" sz="800">
                <a:latin typeface="Arial" panose="020B0604020202020204" pitchFamily="34" charset="0"/>
                <a:ea typeface="+mj-ea"/>
                <a:cs typeface="Arial" panose="020B0604020202020204" pitchFamily="34" charset="0"/>
              </a:rPr>
              <a:t>백만원과 관련하여 투자부동산에 대해 </a:t>
            </a:r>
            <a:r>
              <a:rPr lang="ko-KR" altLang="en-US" sz="800" err="1">
                <a:latin typeface="Arial" panose="020B0604020202020204" pitchFamily="34" charset="0"/>
                <a:ea typeface="+mj-ea"/>
                <a:cs typeface="Arial" panose="020B0604020202020204" pitchFamily="34" charset="0"/>
              </a:rPr>
              <a:t>아시아신탁㈜와</a:t>
            </a:r>
            <a:r>
              <a:rPr lang="ko-KR" altLang="en-US" sz="800">
                <a:latin typeface="Arial" panose="020B0604020202020204" pitchFamily="34" charset="0"/>
                <a:ea typeface="+mj-ea"/>
                <a:cs typeface="Arial" panose="020B0604020202020204" pitchFamily="34" charset="0"/>
              </a:rPr>
              <a:t> 부동산담보신탁계약을 체결하고 있으며</a:t>
            </a:r>
            <a:r>
              <a:rPr lang="en-US" altLang="ko-KR" sz="800">
                <a:latin typeface="Arial" panose="020B0604020202020204" pitchFamily="34" charset="0"/>
                <a:ea typeface="+mj-ea"/>
                <a:cs typeface="Arial" panose="020B0604020202020204" pitchFamily="34" charset="0"/>
              </a:rPr>
              <a:t>, </a:t>
            </a:r>
            <a:r>
              <a:rPr lang="ko-KR" altLang="en-US" sz="800">
                <a:latin typeface="Arial" panose="020B0604020202020204" pitchFamily="34" charset="0"/>
                <a:ea typeface="+mj-ea"/>
                <a:cs typeface="Arial" panose="020B0604020202020204" pitchFamily="34" charset="0"/>
              </a:rPr>
              <a:t>위 담보설정금액은 지분 전체에 해당하는 금액임</a:t>
            </a:r>
            <a:br>
              <a:rPr lang="en-US" altLang="ko-KR" sz="800">
                <a:latin typeface="Arial" panose="020B0604020202020204" pitchFamily="34" charset="0"/>
                <a:ea typeface="+mj-ea"/>
                <a:cs typeface="Arial" panose="020B0604020202020204" pitchFamily="34" charset="0"/>
              </a:rPr>
            </a:br>
            <a:r>
              <a:rPr lang="en-US" altLang="ko-KR" sz="800">
                <a:latin typeface="Arial" panose="020B0604020202020204" pitchFamily="34" charset="0"/>
                <a:ea typeface="+mj-ea"/>
                <a:cs typeface="Arial" panose="020B0604020202020204" pitchFamily="34" charset="0"/>
              </a:rPr>
              <a:t>Note 3: </a:t>
            </a:r>
            <a:r>
              <a:rPr lang="ko-KR" altLang="en-US" sz="800">
                <a:latin typeface="Arial" panose="020B0604020202020204" pitchFamily="34" charset="0"/>
                <a:ea typeface="+mj-ea"/>
                <a:cs typeface="Arial" panose="020B0604020202020204" pitchFamily="34" charset="0"/>
              </a:rPr>
              <a:t>개성공단의 폐쇄조치에 따라 수령한 경협보험금 </a:t>
            </a:r>
            <a:r>
              <a:rPr lang="en-US" altLang="ko-KR" sz="800">
                <a:latin typeface="Arial" panose="020B0604020202020204" pitchFamily="34" charset="0"/>
                <a:ea typeface="+mj-ea"/>
                <a:cs typeface="Arial" panose="020B0604020202020204" pitchFamily="34" charset="0"/>
              </a:rPr>
              <a:t>4,822</a:t>
            </a:r>
            <a:r>
              <a:rPr lang="ko-KR" altLang="en-US" sz="800">
                <a:latin typeface="Arial" panose="020B0604020202020204" pitchFamily="34" charset="0"/>
                <a:ea typeface="+mj-ea"/>
                <a:cs typeface="Arial" panose="020B0604020202020204" pitchFamily="34" charset="0"/>
              </a:rPr>
              <a:t>백만원에 대하여</a:t>
            </a:r>
            <a:r>
              <a:rPr lang="en-US" altLang="ko-KR" sz="800">
                <a:latin typeface="Arial" panose="020B0604020202020204" pitchFamily="34" charset="0"/>
                <a:ea typeface="+mj-ea"/>
                <a:cs typeface="Arial" panose="020B0604020202020204" pitchFamily="34" charset="0"/>
              </a:rPr>
              <a:t> </a:t>
            </a:r>
            <a:r>
              <a:rPr lang="ko-KR" altLang="en-US" sz="800">
                <a:latin typeface="Arial" panose="020B0604020202020204" pitchFamily="34" charset="0"/>
                <a:ea typeface="+mj-ea"/>
                <a:cs typeface="Arial" panose="020B0604020202020204" pitchFamily="34" charset="0"/>
              </a:rPr>
              <a:t>향후 개성공단이 재개될 경우 기 수령한 경협보험금의 반환의무가 있으며</a:t>
            </a:r>
            <a:r>
              <a:rPr lang="en-US" altLang="ko-KR" sz="800">
                <a:latin typeface="Arial" panose="020B0604020202020204" pitchFamily="34" charset="0"/>
                <a:ea typeface="+mj-ea"/>
                <a:cs typeface="Arial" panose="020B0604020202020204" pitchFamily="34" charset="0"/>
              </a:rPr>
              <a:t>, </a:t>
            </a:r>
            <a:r>
              <a:rPr lang="ko-KR" altLang="en-US" sz="800">
                <a:latin typeface="Arial" panose="020B0604020202020204" pitchFamily="34" charset="0"/>
                <a:ea typeface="+mj-ea"/>
                <a:cs typeface="Arial" panose="020B0604020202020204" pitchFamily="34" charset="0"/>
              </a:rPr>
              <a:t>대상</a:t>
            </a:r>
            <a:r>
              <a:rPr lang="en-US" altLang="ko-KR" sz="800">
                <a:latin typeface="Arial" panose="020B0604020202020204" pitchFamily="34" charset="0"/>
                <a:ea typeface="+mj-ea"/>
                <a:cs typeface="Arial" panose="020B0604020202020204" pitchFamily="34" charset="0"/>
              </a:rPr>
              <a:t> </a:t>
            </a:r>
            <a:r>
              <a:rPr lang="ko-KR" altLang="en-US" sz="800">
                <a:latin typeface="Arial" panose="020B0604020202020204" pitchFamily="34" charset="0"/>
                <a:ea typeface="+mj-ea"/>
                <a:cs typeface="Arial" panose="020B0604020202020204" pitchFamily="34" charset="0"/>
              </a:rPr>
              <a:t>회사에 따르면 경협보험약관 제</a:t>
            </a:r>
            <a:r>
              <a:rPr lang="en-US" altLang="ko-KR" sz="800">
                <a:latin typeface="Arial" panose="020B0604020202020204" pitchFamily="34" charset="0"/>
                <a:ea typeface="+mj-ea"/>
                <a:cs typeface="Arial" panose="020B0604020202020204" pitchFamily="34" charset="0"/>
              </a:rPr>
              <a:t>27</a:t>
            </a:r>
            <a:r>
              <a:rPr lang="ko-KR" altLang="en-US" sz="800">
                <a:latin typeface="Arial" panose="020B0604020202020204" pitchFamily="34" charset="0"/>
                <a:ea typeface="+mj-ea"/>
                <a:cs typeface="Arial" panose="020B0604020202020204" pitchFamily="34" charset="0"/>
              </a:rPr>
              <a:t>조의</a:t>
            </a:r>
            <a:r>
              <a:rPr lang="en-US" altLang="ko-KR" sz="800">
                <a:latin typeface="Arial" panose="020B0604020202020204" pitchFamily="34" charset="0"/>
                <a:ea typeface="+mj-ea"/>
                <a:cs typeface="Arial" panose="020B0604020202020204" pitchFamily="34" charset="0"/>
              </a:rPr>
              <a:t>2</a:t>
            </a:r>
            <a:r>
              <a:rPr lang="ko-KR" altLang="en-US" sz="800">
                <a:latin typeface="Arial" panose="020B0604020202020204" pitchFamily="34" charset="0"/>
                <a:ea typeface="+mj-ea"/>
                <a:cs typeface="Arial" panose="020B0604020202020204" pitchFamily="34" charset="0"/>
              </a:rPr>
              <a:t>에 따라 보험금 반납 기한을 통지 받을 경우 사업 포기 의사를 표명할 예정임</a:t>
            </a:r>
          </a:p>
        </p:txBody>
      </p:sp>
      <p:sp>
        <p:nvSpPr>
          <p:cNvPr id="9" name="TextBox 8">
            <a:extLst>
              <a:ext uri="{FF2B5EF4-FFF2-40B4-BE49-F238E27FC236}">
                <a16:creationId xmlns:a16="http://schemas.microsoft.com/office/drawing/2014/main" id="{6685EA41-C051-43A8-A63C-2FDE066C00FC}"/>
              </a:ext>
            </a:extLst>
          </p:cNvPr>
          <p:cNvSpPr txBox="1"/>
          <p:nvPr/>
        </p:nvSpPr>
        <p:spPr>
          <a:xfrm>
            <a:off x="495300" y="6002522"/>
            <a:ext cx="1096454" cy="123111"/>
          </a:xfrm>
          <a:prstGeom prst="rect">
            <a:avLst/>
          </a:prstGeom>
          <a:noFill/>
        </p:spPr>
        <p:txBody>
          <a:bodyPr wrap="none" lIns="0" tIns="0" rIns="0" bIns="0" rtlCol="0">
            <a:spAutoFit/>
          </a:bodyPr>
          <a:lstStyle/>
          <a:p>
            <a:r>
              <a:rPr lang="en-US" altLang="ko-KR" sz="800">
                <a:latin typeface="Arial" panose="020B0604020202020204" pitchFamily="34" charset="0"/>
                <a:ea typeface="+mj-ea"/>
                <a:cs typeface="Arial" panose="020B0604020202020204" pitchFamily="34" charset="0"/>
              </a:rPr>
              <a:t>(Source : </a:t>
            </a:r>
            <a:r>
              <a:rPr lang="ko-KR" altLang="en-US" sz="800">
                <a:latin typeface="Arial" panose="020B0604020202020204" pitchFamily="34" charset="0"/>
                <a:ea typeface="+mj-ea"/>
                <a:cs typeface="Arial" panose="020B0604020202020204" pitchFamily="34" charset="0"/>
              </a:rPr>
              <a:t>회사제공자료</a:t>
            </a:r>
            <a:r>
              <a:rPr lang="en-US" altLang="ko-KR" sz="800">
                <a:latin typeface="Arial" panose="020B0604020202020204" pitchFamily="34" charset="0"/>
                <a:ea typeface="+mj-ea"/>
                <a:cs typeface="Arial" panose="020B0604020202020204" pitchFamily="34" charset="0"/>
              </a:rPr>
              <a:t>)</a:t>
            </a:r>
            <a:endParaRPr lang="ko-KR" altLang="en-US" sz="80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1849748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Other Considerations (4/8)</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graphicFrame>
        <p:nvGraphicFramePr>
          <p:cNvPr id="7" name="Group 3">
            <a:extLst>
              <a:ext uri="{FF2B5EF4-FFF2-40B4-BE49-F238E27FC236}">
                <a16:creationId xmlns:a16="http://schemas.microsoft.com/office/drawing/2014/main" id="{30D02117-14C2-4DF1-A3F5-45B7D1CF4671}"/>
              </a:ext>
            </a:extLst>
          </p:cNvPr>
          <p:cNvGraphicFramePr>
            <a:graphicFrameLocks noGrp="1"/>
          </p:cNvGraphicFramePr>
          <p:nvPr/>
        </p:nvGraphicFramePr>
        <p:xfrm>
          <a:off x="468001" y="1191603"/>
          <a:ext cx="9045064" cy="4968981"/>
        </p:xfrm>
        <a:graphic>
          <a:graphicData uri="http://schemas.openxmlformats.org/drawingml/2006/table">
            <a:tbl>
              <a:tblPr/>
              <a:tblGrid>
                <a:gridCol w="1557064">
                  <a:extLst>
                    <a:ext uri="{9D8B030D-6E8A-4147-A177-3AD203B41FA5}">
                      <a16:colId xmlns:a16="http://schemas.microsoft.com/office/drawing/2014/main" val="20000"/>
                    </a:ext>
                  </a:extLst>
                </a:gridCol>
                <a:gridCol w="7488000">
                  <a:extLst>
                    <a:ext uri="{9D8B030D-6E8A-4147-A177-3AD203B41FA5}">
                      <a16:colId xmlns:a16="http://schemas.microsoft.com/office/drawing/2014/main" val="20001"/>
                    </a:ext>
                  </a:extLst>
                </a:gridCol>
              </a:tblGrid>
              <a:tr h="2844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684581">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a:ln>
                            <a:noFill/>
                          </a:ln>
                          <a:solidFill>
                            <a:schemeClr val="tx1"/>
                          </a:solidFill>
                          <a:effectLst/>
                          <a:uLnTx/>
                          <a:uFillTx/>
                          <a:latin typeface="+mj-ea"/>
                          <a:ea typeface="+mj-ea"/>
                          <a:cs typeface="Arial" panose="020B0604020202020204" pitchFamily="34" charset="0"/>
                        </a:rPr>
                        <a:t>담보제공 현황</a:t>
                      </a:r>
                      <a:r>
                        <a:rPr kumimoji="0" lang="en-US" altLang="ko-KR" sz="1000" b="1" i="0" u="none" strike="noStrike" kern="1200" cap="none" spc="0" normalizeH="0" baseline="0">
                          <a:ln>
                            <a:noFill/>
                          </a:ln>
                          <a:solidFill>
                            <a:schemeClr val="tx1"/>
                          </a:solidFill>
                          <a:effectLst/>
                          <a:uLnTx/>
                          <a:uFillTx/>
                          <a:latin typeface="+mj-ea"/>
                          <a:ea typeface="+mj-ea"/>
                          <a:cs typeface="Arial" panose="020B0604020202020204" pitchFamily="34" charset="0"/>
                        </a:rPr>
                        <a:t>(</a:t>
                      </a:r>
                      <a:r>
                        <a:rPr kumimoji="0" lang="ko-KR" altLang="en-US" sz="1000" b="1" i="0" u="none" strike="noStrike" kern="1200" cap="none" spc="0" normalizeH="0" baseline="0">
                          <a:ln>
                            <a:noFill/>
                          </a:ln>
                          <a:solidFill>
                            <a:schemeClr val="tx1"/>
                          </a:solidFill>
                          <a:effectLst/>
                          <a:uLnTx/>
                          <a:uFillTx/>
                          <a:latin typeface="+mj-ea"/>
                          <a:ea typeface="+mj-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mj-ea"/>
                          <a:ea typeface="+mj-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2022</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7</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월 기준 부동산 담보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건에 대한 감정평가액은 약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180</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억원이며</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사용제한예금 약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63</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억원이 존재함</a:t>
                      </a:r>
                      <a:endParaRPr kumimoji="0" lang="en-US" altLang="ko-KR" sz="1000" b="1" i="0" u="none" strike="noStrike" kern="1200" cap="none" spc="0" normalizeH="0" baseline="0">
                        <a:ln>
                          <a:noFill/>
                        </a:ln>
                        <a:solidFill>
                          <a:schemeClr val="tx1"/>
                        </a:solidFill>
                        <a:effectLst/>
                        <a:uLnTx/>
                        <a:uFillTx/>
                        <a:latin typeface="+mj-ea"/>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indent="-171450" latinLnBrk="0">
                        <a:lnSpc>
                          <a:spcPts val="1300"/>
                        </a:lnSpc>
                        <a:spcAft>
                          <a:spcPts val="300"/>
                        </a:spcAft>
                        <a:buFont typeface="Arial" panose="020B0604020202020204" pitchFamily="34" charset="0"/>
                        <a:buChar char="•"/>
                      </a:pPr>
                      <a:r>
                        <a:rPr kumimoji="0" lang="ko-KR" altLang="en-US"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담보제공자산 중 감정평가를 받은 자산은 아래와 같음</a:t>
                      </a: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r>
                        <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2022</a:t>
                      </a:r>
                      <a:r>
                        <a:rPr kumimoji="0" lang="ko-KR" altLang="en-US"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년 </a:t>
                      </a:r>
                      <a:r>
                        <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6</a:t>
                      </a:r>
                      <a:r>
                        <a:rPr kumimoji="0" lang="ko-KR" altLang="en-US"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월말 기준 사용제한예금은 아래와 같음</a:t>
                      </a: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0" name="TextBox 9">
            <a:extLst>
              <a:ext uri="{FF2B5EF4-FFF2-40B4-BE49-F238E27FC236}">
                <a16:creationId xmlns:a16="http://schemas.microsoft.com/office/drawing/2014/main" id="{40DAC2BD-BB98-489A-A0D4-3B232EED986D}"/>
              </a:ext>
            </a:extLst>
          </p:cNvPr>
          <p:cNvSpPr txBox="1"/>
          <p:nvPr/>
        </p:nvSpPr>
        <p:spPr>
          <a:xfrm>
            <a:off x="2263313" y="2872291"/>
            <a:ext cx="7174686" cy="123111"/>
          </a:xfrm>
          <a:prstGeom prst="rect">
            <a:avLst/>
          </a:prstGeom>
          <a:noFill/>
        </p:spPr>
        <p:txBody>
          <a:bodyPr wrap="square" lIns="0" tIns="0" rIns="0" bIns="0" rtlCol="0">
            <a:spAutoFit/>
          </a:bodyPr>
          <a:lstStyle/>
          <a:p>
            <a:pPr>
              <a:spcBef>
                <a:spcPts val="100"/>
              </a:spcBef>
            </a:pPr>
            <a:r>
              <a:rPr lang="en-US" altLang="ko-KR" sz="800">
                <a:latin typeface="Arial" panose="020B0604020202020204" pitchFamily="34" charset="0"/>
                <a:ea typeface="+mj-ea"/>
                <a:cs typeface="Arial" panose="020B0604020202020204" pitchFamily="34" charset="0"/>
              </a:rPr>
              <a:t>Note 1: </a:t>
            </a:r>
            <a:r>
              <a:rPr lang="ko-KR" altLang="en-US" sz="800">
                <a:latin typeface="Arial" panose="020B0604020202020204" pitchFamily="34" charset="0"/>
                <a:ea typeface="+mj-ea"/>
                <a:cs typeface="Arial" panose="020B0604020202020204" pitchFamily="34" charset="0"/>
              </a:rPr>
              <a:t>자산의 평가는 </a:t>
            </a:r>
            <a:r>
              <a:rPr lang="en-US" altLang="ko-KR" sz="800">
                <a:latin typeface="Arial" panose="020B0604020202020204" pitchFamily="34" charset="0"/>
                <a:ea typeface="+mj-ea"/>
                <a:cs typeface="Arial" panose="020B0604020202020204" pitchFamily="34" charset="0"/>
              </a:rPr>
              <a:t>2022</a:t>
            </a:r>
            <a:r>
              <a:rPr lang="ko-KR" altLang="en-US" sz="800">
                <a:latin typeface="Arial" panose="020B0604020202020204" pitchFamily="34" charset="0"/>
                <a:ea typeface="+mj-ea"/>
                <a:cs typeface="Arial" panose="020B0604020202020204" pitchFamily="34" charset="0"/>
              </a:rPr>
              <a:t>년 </a:t>
            </a:r>
            <a:r>
              <a:rPr lang="en-US" altLang="ko-KR" sz="800">
                <a:latin typeface="Arial" panose="020B0604020202020204" pitchFamily="34" charset="0"/>
                <a:ea typeface="+mj-ea"/>
                <a:cs typeface="Arial" panose="020B0604020202020204" pitchFamily="34" charset="0"/>
              </a:rPr>
              <a:t>6</a:t>
            </a:r>
            <a:r>
              <a:rPr lang="ko-KR" altLang="en-US" sz="800">
                <a:latin typeface="Arial" panose="020B0604020202020204" pitchFamily="34" charset="0"/>
                <a:ea typeface="+mj-ea"/>
                <a:cs typeface="Arial" panose="020B0604020202020204" pitchFamily="34" charset="0"/>
              </a:rPr>
              <a:t>월 </a:t>
            </a:r>
            <a:r>
              <a:rPr lang="en-US" altLang="ko-KR" sz="800">
                <a:latin typeface="Arial" panose="020B0604020202020204" pitchFamily="34" charset="0"/>
                <a:ea typeface="+mj-ea"/>
                <a:cs typeface="Arial" panose="020B0604020202020204" pitchFamily="34" charset="0"/>
              </a:rPr>
              <a:t>3</a:t>
            </a:r>
            <a:r>
              <a:rPr lang="ko-KR" altLang="en-US" sz="800">
                <a:latin typeface="Arial" panose="020B0604020202020204" pitchFamily="34" charset="0"/>
                <a:ea typeface="+mj-ea"/>
                <a:cs typeface="Arial" panose="020B0604020202020204" pitchFamily="34" charset="0"/>
              </a:rPr>
              <a:t>일</a:t>
            </a:r>
            <a:r>
              <a:rPr lang="en-US" altLang="ko-KR" sz="800">
                <a:latin typeface="Arial" panose="020B0604020202020204" pitchFamily="34" charset="0"/>
                <a:ea typeface="+mj-ea"/>
                <a:cs typeface="Arial" panose="020B0604020202020204" pitchFamily="34" charset="0"/>
              </a:rPr>
              <a:t> </a:t>
            </a:r>
            <a:r>
              <a:rPr lang="ko-KR" altLang="en-US" sz="800" err="1">
                <a:latin typeface="Arial" panose="020B0604020202020204" pitchFamily="34" charset="0"/>
                <a:ea typeface="+mj-ea"/>
                <a:cs typeface="Arial" panose="020B0604020202020204" pitchFamily="34" charset="0"/>
              </a:rPr>
              <a:t>가온감정평가법인이</a:t>
            </a:r>
            <a:r>
              <a:rPr lang="ko-KR" altLang="en-US" sz="800">
                <a:latin typeface="Arial" panose="020B0604020202020204" pitchFamily="34" charset="0"/>
                <a:ea typeface="+mj-ea"/>
                <a:cs typeface="Arial" panose="020B0604020202020204" pitchFamily="34" charset="0"/>
              </a:rPr>
              <a:t> 수행하였음</a:t>
            </a:r>
          </a:p>
        </p:txBody>
      </p:sp>
      <p:graphicFrame>
        <p:nvGraphicFramePr>
          <p:cNvPr id="3" name="표 2">
            <a:extLst>
              <a:ext uri="{FF2B5EF4-FFF2-40B4-BE49-F238E27FC236}">
                <a16:creationId xmlns:a16="http://schemas.microsoft.com/office/drawing/2014/main" id="{45B81CD7-ED9F-4F64-A824-9E45B8F97037}"/>
              </a:ext>
            </a:extLst>
          </p:cNvPr>
          <p:cNvGraphicFramePr>
            <a:graphicFrameLocks noGrp="1"/>
          </p:cNvGraphicFramePr>
          <p:nvPr>
            <p:extLst>
              <p:ext uri="{D42A27DB-BD31-4B8C-83A1-F6EECF244321}">
                <p14:modId xmlns:p14="http://schemas.microsoft.com/office/powerpoint/2010/main" val="709859114"/>
              </p:ext>
            </p:extLst>
          </p:nvPr>
        </p:nvGraphicFramePr>
        <p:xfrm>
          <a:off x="2281281" y="1773858"/>
          <a:ext cx="7148468" cy="1051266"/>
        </p:xfrm>
        <a:graphic>
          <a:graphicData uri="http://schemas.openxmlformats.org/drawingml/2006/table">
            <a:tbl>
              <a:tblPr/>
              <a:tblGrid>
                <a:gridCol w="2519319">
                  <a:extLst>
                    <a:ext uri="{9D8B030D-6E8A-4147-A177-3AD203B41FA5}">
                      <a16:colId xmlns:a16="http://schemas.microsoft.com/office/drawing/2014/main" val="184849945"/>
                    </a:ext>
                  </a:extLst>
                </a:gridCol>
                <a:gridCol w="1052689">
                  <a:extLst>
                    <a:ext uri="{9D8B030D-6E8A-4147-A177-3AD203B41FA5}">
                      <a16:colId xmlns:a16="http://schemas.microsoft.com/office/drawing/2014/main" val="2712854565"/>
                    </a:ext>
                  </a:extLst>
                </a:gridCol>
                <a:gridCol w="1052689">
                  <a:extLst>
                    <a:ext uri="{9D8B030D-6E8A-4147-A177-3AD203B41FA5}">
                      <a16:colId xmlns:a16="http://schemas.microsoft.com/office/drawing/2014/main" val="323937812"/>
                    </a:ext>
                  </a:extLst>
                </a:gridCol>
                <a:gridCol w="1052689">
                  <a:extLst>
                    <a:ext uri="{9D8B030D-6E8A-4147-A177-3AD203B41FA5}">
                      <a16:colId xmlns:a16="http://schemas.microsoft.com/office/drawing/2014/main" val="3285247990"/>
                    </a:ext>
                  </a:extLst>
                </a:gridCol>
                <a:gridCol w="1471082">
                  <a:extLst>
                    <a:ext uri="{9D8B030D-6E8A-4147-A177-3AD203B41FA5}">
                      <a16:colId xmlns:a16="http://schemas.microsoft.com/office/drawing/2014/main" val="691461363"/>
                    </a:ext>
                  </a:extLst>
                </a:gridCol>
              </a:tblGrid>
              <a:tr h="167542">
                <a:tc rowSpan="2">
                  <a:txBody>
                    <a:bodyPr/>
                    <a:lstStyle/>
                    <a:p>
                      <a:pPr algn="l" rtl="0" fontAlgn="ctr"/>
                      <a:r>
                        <a:rPr lang="en-US" altLang="ko-KR" sz="900" b="1" i="0" u="none" strike="noStrike">
                          <a:solidFill>
                            <a:srgbClr val="FFFFFF"/>
                          </a:solidFill>
                          <a:effectLst/>
                          <a:latin typeface="+mn-ea"/>
                          <a:ea typeface="+mn-ea"/>
                        </a:rPr>
                        <a:t>(</a:t>
                      </a:r>
                      <a:r>
                        <a:rPr lang="ko-KR" altLang="en-US" sz="900" b="1" i="0" u="none" strike="noStrike">
                          <a:solidFill>
                            <a:srgbClr val="FFFFFF"/>
                          </a:solidFill>
                          <a:effectLst/>
                          <a:latin typeface="+mn-ea"/>
                          <a:ea typeface="+mn-ea"/>
                        </a:rPr>
                        <a:t>단위</a:t>
                      </a:r>
                      <a:r>
                        <a:rPr lang="en-US" altLang="ko-KR" sz="900" b="1" i="0" u="none" strike="noStrike">
                          <a:solidFill>
                            <a:srgbClr val="FFFFFF"/>
                          </a:solidFill>
                          <a:effectLst/>
                          <a:latin typeface="+mn-ea"/>
                          <a:ea typeface="+mn-ea"/>
                        </a:rPr>
                        <a:t>: </a:t>
                      </a:r>
                      <a:r>
                        <a:rPr lang="ko-KR" altLang="en-US" sz="900" b="1" i="0" u="none" strike="noStrike">
                          <a:solidFill>
                            <a:srgbClr val="FFFFFF"/>
                          </a:solidFill>
                          <a:effectLst/>
                          <a:latin typeface="+mn-ea"/>
                          <a:ea typeface="+mn-ea"/>
                        </a:rPr>
                        <a:t>백만원</a:t>
                      </a:r>
                      <a:r>
                        <a:rPr lang="en-US" altLang="ko-KR" sz="900" b="1" i="0" u="none" strike="noStrike">
                          <a:solidFill>
                            <a:srgbClr val="FFFFFF"/>
                          </a:solidFill>
                          <a:effectLst/>
                          <a:latin typeface="+mn-ea"/>
                          <a:ea typeface="+mn-ea"/>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gridSpan="4">
                  <a:txBody>
                    <a:bodyPr/>
                    <a:lstStyle/>
                    <a:p>
                      <a:pPr algn="ctr" rtl="0" fontAlgn="ctr"/>
                      <a:r>
                        <a:rPr lang="ko-KR" altLang="en-US" sz="900" b="1" i="0" u="none" strike="noStrike">
                          <a:solidFill>
                            <a:srgbClr val="FFFFFF"/>
                          </a:solidFill>
                          <a:effectLst/>
                          <a:latin typeface="+mn-ea"/>
                          <a:ea typeface="+mn-ea"/>
                        </a:rPr>
                        <a:t>감정평가액</a:t>
                      </a:r>
                      <a:r>
                        <a:rPr lang="en-US" altLang="ko-KR" sz="900" b="1" i="0" u="none" strike="noStrike" baseline="30000">
                          <a:solidFill>
                            <a:srgbClr val="FFFFFF"/>
                          </a:solidFill>
                          <a:effectLst/>
                          <a:latin typeface="+mn-ea"/>
                          <a:ea typeface="+mn-ea"/>
                        </a:rPr>
                        <a:t>1</a:t>
                      </a: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216896657"/>
                  </a:ext>
                </a:extLst>
              </a:tr>
              <a:tr h="167542">
                <a:tc vMerge="1">
                  <a:txBody>
                    <a:bodyPr/>
                    <a:lstStyle/>
                    <a:p>
                      <a:pPr latinLnBrk="1"/>
                      <a:endParaRPr lang="ko-KR" altLang="en-US"/>
                    </a:p>
                  </a:txBody>
                  <a:tcPr/>
                </a:tc>
                <a:tc>
                  <a:txBody>
                    <a:bodyPr/>
                    <a:lstStyle/>
                    <a:p>
                      <a:pPr algn="ctr" rtl="0" fontAlgn="ctr"/>
                      <a:r>
                        <a:rPr lang="ko-KR" altLang="en-US" sz="900" b="1" i="0" u="none" strike="noStrike">
                          <a:solidFill>
                            <a:srgbClr val="FFFFFF"/>
                          </a:solidFill>
                          <a:effectLst/>
                          <a:latin typeface="+mn-ea"/>
                          <a:ea typeface="+mn-ea"/>
                        </a:rPr>
                        <a:t> 토지 </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 건물 </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 합계 </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비고</a:t>
                      </a: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370533003"/>
                  </a:ext>
                </a:extLst>
              </a:tr>
              <a:tr h="209294">
                <a:tc>
                  <a:txBody>
                    <a:bodyPr/>
                    <a:lstStyle/>
                    <a:p>
                      <a:pPr algn="ctr" rtl="0" fontAlgn="ctr"/>
                      <a:r>
                        <a:rPr lang="ko-KR" altLang="en-US" sz="900" b="0" i="0" u="none" strike="noStrike">
                          <a:solidFill>
                            <a:srgbClr val="000000"/>
                          </a:solidFill>
                          <a:effectLst/>
                          <a:latin typeface="+mn-ea"/>
                          <a:ea typeface="+mn-ea"/>
                        </a:rPr>
                        <a:t>경기도 파주시 </a:t>
                      </a:r>
                      <a:r>
                        <a:rPr lang="ko-KR" altLang="en-US" sz="900" b="0" i="0" u="none" strike="noStrike" err="1">
                          <a:solidFill>
                            <a:srgbClr val="000000"/>
                          </a:solidFill>
                          <a:effectLst/>
                          <a:latin typeface="+mn-ea"/>
                          <a:ea typeface="+mn-ea"/>
                        </a:rPr>
                        <a:t>탄현면</a:t>
                      </a:r>
                      <a:r>
                        <a:rPr lang="ko-KR" altLang="en-US" sz="900" b="0" i="0" u="none" strike="noStrike">
                          <a:solidFill>
                            <a:srgbClr val="000000"/>
                          </a:solidFill>
                          <a:effectLst/>
                          <a:latin typeface="+mn-ea"/>
                          <a:ea typeface="+mn-ea"/>
                        </a:rPr>
                        <a:t> </a:t>
                      </a:r>
                      <a:r>
                        <a:rPr lang="ko-KR" altLang="en-US" sz="900" b="0" i="0" u="none" strike="noStrike" err="1">
                          <a:solidFill>
                            <a:srgbClr val="000000"/>
                          </a:solidFill>
                          <a:effectLst/>
                          <a:latin typeface="+mn-ea"/>
                          <a:ea typeface="+mn-ea"/>
                        </a:rPr>
                        <a:t>법흥리</a:t>
                      </a:r>
                      <a:r>
                        <a:rPr lang="ko-KR" altLang="en-US" sz="900" b="0" i="0" u="none" strike="noStrike">
                          <a:solidFill>
                            <a:srgbClr val="000000"/>
                          </a:solidFill>
                          <a:effectLst/>
                          <a:latin typeface="+mn-ea"/>
                          <a:ea typeface="+mn-ea"/>
                        </a:rPr>
                        <a:t> </a:t>
                      </a:r>
                      <a:r>
                        <a:rPr lang="en-US" altLang="ko-KR" sz="900" b="0" i="0" u="none" strike="noStrike">
                          <a:solidFill>
                            <a:srgbClr val="000000"/>
                          </a:solidFill>
                          <a:effectLst/>
                          <a:latin typeface="+mn-ea"/>
                          <a:ea typeface="+mn-ea"/>
                        </a:rPr>
                        <a:t>640-33 </a:t>
                      </a:r>
                      <a:r>
                        <a:rPr lang="ko-KR" altLang="en-US" sz="900" b="0" i="0" u="none" strike="noStrike">
                          <a:solidFill>
                            <a:srgbClr val="000000"/>
                          </a:solidFill>
                          <a:effectLst/>
                          <a:latin typeface="+mn-ea"/>
                          <a:ea typeface="+mn-ea"/>
                        </a:rPr>
                        <a:t>외 소재 토지건물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15,166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2,480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17,646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rtl="0" fontAlgn="ctr"/>
                      <a:r>
                        <a:rPr lang="ko-KR" altLang="en-US" sz="900" b="0" i="0" u="none" strike="noStrike">
                          <a:solidFill>
                            <a:srgbClr val="000000"/>
                          </a:solidFill>
                          <a:effectLst/>
                          <a:latin typeface="+mn-ea"/>
                          <a:ea typeface="+mn-ea"/>
                        </a:rPr>
                        <a:t>일반대출 담보제공</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36638797"/>
                  </a:ext>
                </a:extLst>
              </a:tr>
              <a:tr h="209294">
                <a:tc>
                  <a:txBody>
                    <a:bodyPr/>
                    <a:lstStyle/>
                    <a:p>
                      <a:pPr algn="ctr" rtl="0" fontAlgn="ctr"/>
                      <a:r>
                        <a:rPr lang="ko-KR" altLang="en-US" sz="900" b="0" i="0" u="none" strike="noStrike">
                          <a:solidFill>
                            <a:srgbClr val="000000"/>
                          </a:solidFill>
                          <a:effectLst/>
                          <a:latin typeface="+mn-ea"/>
                          <a:ea typeface="+mn-ea"/>
                        </a:rPr>
                        <a:t>충청남도 홍성군 </a:t>
                      </a:r>
                      <a:r>
                        <a:rPr lang="ko-KR" altLang="en-US" sz="900" b="0" i="0" u="none" strike="noStrike" err="1">
                          <a:solidFill>
                            <a:srgbClr val="000000"/>
                          </a:solidFill>
                          <a:effectLst/>
                          <a:latin typeface="+mn-ea"/>
                          <a:ea typeface="+mn-ea"/>
                        </a:rPr>
                        <a:t>홍북읍</a:t>
                      </a:r>
                      <a:r>
                        <a:rPr lang="ko-KR" altLang="en-US" sz="900" b="0" i="0" u="none" strike="noStrike">
                          <a:solidFill>
                            <a:srgbClr val="000000"/>
                          </a:solidFill>
                          <a:effectLst/>
                          <a:latin typeface="+mn-ea"/>
                          <a:ea typeface="+mn-ea"/>
                        </a:rPr>
                        <a:t> </a:t>
                      </a:r>
                      <a:r>
                        <a:rPr lang="ko-KR" altLang="en-US" sz="900" b="0" i="0" u="none" strike="noStrike" err="1">
                          <a:solidFill>
                            <a:srgbClr val="000000"/>
                          </a:solidFill>
                          <a:effectLst/>
                          <a:latin typeface="+mn-ea"/>
                          <a:ea typeface="+mn-ea"/>
                        </a:rPr>
                        <a:t>신경리</a:t>
                      </a:r>
                      <a:r>
                        <a:rPr lang="ko-KR" altLang="en-US" sz="900" b="0" i="0" u="none" strike="noStrike">
                          <a:solidFill>
                            <a:srgbClr val="000000"/>
                          </a:solidFill>
                          <a:effectLst/>
                          <a:latin typeface="+mn-ea"/>
                          <a:ea typeface="+mn-ea"/>
                        </a:rPr>
                        <a:t> </a:t>
                      </a:r>
                      <a:r>
                        <a:rPr lang="en-US" altLang="ko-KR" sz="900" b="0" i="0" u="none" strike="noStrike">
                          <a:solidFill>
                            <a:srgbClr val="000000"/>
                          </a:solidFill>
                          <a:effectLst/>
                          <a:latin typeface="+mn-ea"/>
                          <a:ea typeface="+mn-ea"/>
                        </a:rPr>
                        <a:t>942 </a:t>
                      </a:r>
                      <a:r>
                        <a:rPr lang="ko-KR" altLang="en-US" sz="900" b="0" i="0" u="none" strike="noStrike">
                          <a:solidFill>
                            <a:srgbClr val="000000"/>
                          </a:solidFill>
                          <a:effectLst/>
                          <a:latin typeface="+mn-ea"/>
                          <a:ea typeface="+mn-ea"/>
                        </a:rPr>
                        <a:t>소재</a:t>
                      </a:r>
                      <a:br>
                        <a:rPr lang="en-US" altLang="ko-KR" sz="900" b="0" i="0" u="none" strike="noStrike">
                          <a:solidFill>
                            <a:srgbClr val="000000"/>
                          </a:solidFill>
                          <a:effectLst/>
                          <a:latin typeface="+mn-ea"/>
                          <a:ea typeface="+mn-ea"/>
                        </a:rPr>
                      </a:br>
                      <a:r>
                        <a:rPr lang="ko-KR" altLang="en-US" sz="900" b="0" i="0" u="none" strike="noStrike">
                          <a:solidFill>
                            <a:srgbClr val="000000"/>
                          </a:solidFill>
                          <a:effectLst/>
                          <a:latin typeface="+mn-ea"/>
                          <a:ea typeface="+mn-ea"/>
                        </a:rPr>
                        <a:t>근린생활시설 및 오피스텔</a:t>
                      </a:r>
                      <a:r>
                        <a:rPr lang="en-US" altLang="ko-KR" sz="900" b="0" i="0" u="none" strike="noStrike">
                          <a:solidFill>
                            <a:srgbClr val="000000"/>
                          </a:solidFill>
                          <a:effectLst/>
                          <a:latin typeface="+mn-ea"/>
                          <a:ea typeface="+mn-ea"/>
                        </a:rPr>
                        <a:t>(76</a:t>
                      </a:r>
                      <a:r>
                        <a:rPr lang="ko-KR" altLang="en-US" sz="900" b="0" i="0" u="none" strike="noStrike">
                          <a:solidFill>
                            <a:srgbClr val="000000"/>
                          </a:solidFill>
                          <a:effectLst/>
                          <a:latin typeface="+mn-ea"/>
                          <a:ea typeface="+mn-ea"/>
                        </a:rPr>
                        <a:t>개호</a:t>
                      </a:r>
                      <a:r>
                        <a:rPr lang="en-US" altLang="ko-KR" sz="900" b="0" i="0" u="none" strike="noStrike">
                          <a:solidFill>
                            <a:srgbClr val="000000"/>
                          </a:solidFill>
                          <a:effectLst/>
                          <a:latin typeface="+mn-ea"/>
                          <a:ea typeface="+mn-ea"/>
                        </a:rPr>
                        <a:t>) </a:t>
                      </a:r>
                      <a:r>
                        <a:rPr lang="ko-KR" altLang="en-US" sz="900" b="0" i="0" u="none" strike="noStrike">
                          <a:solidFill>
                            <a:srgbClr val="000000"/>
                          </a:solidFill>
                          <a:effectLst/>
                          <a:latin typeface="+mn-ea"/>
                          <a:ea typeface="+mn-ea"/>
                        </a:rPr>
                        <a:t>중 </a:t>
                      </a:r>
                      <a:r>
                        <a:rPr lang="en-US" altLang="ko-KR" sz="900" b="0" i="0" u="none" strike="noStrike">
                          <a:solidFill>
                            <a:srgbClr val="000000"/>
                          </a:solidFill>
                          <a:effectLst/>
                          <a:latin typeface="+mn-ea"/>
                          <a:ea typeface="+mn-ea"/>
                        </a:rPr>
                        <a:t>35/115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3,850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mn-ea"/>
                          <a:ea typeface="+mn-ea"/>
                        </a:rPr>
                        <a:t>3,850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rtl="0" fontAlgn="ctr"/>
                      <a:r>
                        <a:rPr lang="ko-KR" altLang="en-US" sz="900" b="0" i="0" u="none" strike="noStrike">
                          <a:solidFill>
                            <a:srgbClr val="000000"/>
                          </a:solidFill>
                          <a:effectLst/>
                          <a:latin typeface="+mn-ea"/>
                          <a:ea typeface="+mn-ea"/>
                        </a:rPr>
                        <a:t>부동산담보신탁</a:t>
                      </a:r>
                      <a:br>
                        <a:rPr lang="ko-KR" altLang="en-US" sz="900" b="0" i="0" u="none" strike="noStrike">
                          <a:solidFill>
                            <a:srgbClr val="000000"/>
                          </a:solidFill>
                          <a:effectLst/>
                          <a:latin typeface="+mn-ea"/>
                          <a:ea typeface="+mn-ea"/>
                        </a:rPr>
                      </a:br>
                      <a:r>
                        <a:rPr lang="en-US" altLang="ko-KR" sz="900" b="0" i="0" u="none" strike="noStrike">
                          <a:solidFill>
                            <a:srgbClr val="000000"/>
                          </a:solidFill>
                          <a:effectLst/>
                          <a:latin typeface="+mn-ea"/>
                          <a:ea typeface="+mn-ea"/>
                        </a:rPr>
                        <a:t>(</a:t>
                      </a:r>
                      <a:r>
                        <a:rPr lang="ko-KR" altLang="en-US" sz="900" b="0" i="0" u="none" strike="noStrike">
                          <a:solidFill>
                            <a:srgbClr val="000000"/>
                          </a:solidFill>
                          <a:effectLst/>
                          <a:latin typeface="+mn-ea"/>
                          <a:ea typeface="+mn-ea"/>
                        </a:rPr>
                        <a:t>수탁자 </a:t>
                      </a:r>
                      <a:r>
                        <a:rPr lang="en-US" altLang="ko-KR" sz="900" b="0" i="0" u="none" strike="noStrike">
                          <a:solidFill>
                            <a:srgbClr val="000000"/>
                          </a:solidFill>
                          <a:effectLst/>
                          <a:latin typeface="+mn-ea"/>
                          <a:ea typeface="+mn-ea"/>
                        </a:rPr>
                        <a:t>: </a:t>
                      </a:r>
                      <a:r>
                        <a:rPr lang="ko-KR" altLang="en-US" sz="900" b="0" i="0" u="none" strike="noStrike">
                          <a:solidFill>
                            <a:srgbClr val="000000"/>
                          </a:solidFill>
                          <a:effectLst/>
                          <a:latin typeface="+mn-ea"/>
                          <a:ea typeface="+mn-ea"/>
                        </a:rPr>
                        <a:t>아시아신탁㈜</a:t>
                      </a:r>
                      <a:r>
                        <a:rPr lang="en-US" altLang="ko-KR" sz="900" b="0" i="0" u="none" strike="noStrike">
                          <a:solidFill>
                            <a:srgbClr val="000000"/>
                          </a:solidFill>
                          <a:effectLst/>
                          <a:latin typeface="+mn-ea"/>
                          <a:ea typeface="+mn-ea"/>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02240483"/>
                  </a:ext>
                </a:extLst>
              </a:tr>
              <a:tr h="167542">
                <a:tc>
                  <a:txBody>
                    <a:bodyPr/>
                    <a:lstStyle/>
                    <a:p>
                      <a:pPr algn="ctr" rtl="0" fontAlgn="ctr"/>
                      <a:r>
                        <a:rPr lang="ko-KR" altLang="en-US" sz="900" b="1" i="0" u="none" strike="noStrike">
                          <a:solidFill>
                            <a:srgbClr val="000000"/>
                          </a:solidFill>
                          <a:effectLst/>
                          <a:latin typeface="+mn-ea"/>
                          <a:ea typeface="+mn-ea"/>
                        </a:rPr>
                        <a:t>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9525"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mn-ea"/>
                          <a:ea typeface="+mn-ea"/>
                        </a:rPr>
                        <a:t>15,166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9525"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mn-ea"/>
                          <a:ea typeface="+mn-ea"/>
                        </a:rPr>
                        <a:t>6,330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9525"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mn-ea"/>
                          <a:ea typeface="+mn-ea"/>
                        </a:rPr>
                        <a:t>21,496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9525" cap="flat" cmpd="sng" algn="ctr">
                      <a:solidFill>
                        <a:srgbClr val="00338D"/>
                      </a:solidFill>
                      <a:prstDash val="solid"/>
                      <a:round/>
                      <a:headEnd type="none" w="med" len="med"/>
                      <a:tailEnd type="none" w="med" len="med"/>
                    </a:lnB>
                    <a:solidFill>
                      <a:srgbClr val="E5F4FB"/>
                    </a:solidFill>
                  </a:tcPr>
                </a:tc>
                <a:tc>
                  <a:txBody>
                    <a:bodyPr/>
                    <a:lstStyle/>
                    <a:p>
                      <a:pPr algn="l" rtl="0" fontAlgn="ctr"/>
                      <a:r>
                        <a:rPr lang="ko-KR" altLang="en-US" sz="900" b="1" i="0" u="none" strike="noStrike">
                          <a:solidFill>
                            <a:srgbClr val="000000"/>
                          </a:solidFill>
                          <a:effectLst/>
                          <a:latin typeface="+mn-ea"/>
                          <a:ea typeface="+mn-ea"/>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9525"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66017040"/>
                  </a:ext>
                </a:extLst>
              </a:tr>
            </a:tbl>
          </a:graphicData>
        </a:graphic>
      </p:graphicFrame>
      <p:graphicFrame>
        <p:nvGraphicFramePr>
          <p:cNvPr id="4" name="표 3">
            <a:extLst>
              <a:ext uri="{FF2B5EF4-FFF2-40B4-BE49-F238E27FC236}">
                <a16:creationId xmlns:a16="http://schemas.microsoft.com/office/drawing/2014/main" id="{A1461EFC-A505-4FB8-9215-5992D63B2D36}"/>
              </a:ext>
            </a:extLst>
          </p:cNvPr>
          <p:cNvGraphicFramePr>
            <a:graphicFrameLocks noGrp="1"/>
          </p:cNvGraphicFramePr>
          <p:nvPr/>
        </p:nvGraphicFramePr>
        <p:xfrm>
          <a:off x="2281280" y="3339743"/>
          <a:ext cx="3643270" cy="960120"/>
        </p:xfrm>
        <a:graphic>
          <a:graphicData uri="http://schemas.openxmlformats.org/drawingml/2006/table">
            <a:tbl>
              <a:tblPr/>
              <a:tblGrid>
                <a:gridCol w="828016">
                  <a:extLst>
                    <a:ext uri="{9D8B030D-6E8A-4147-A177-3AD203B41FA5}">
                      <a16:colId xmlns:a16="http://schemas.microsoft.com/office/drawing/2014/main" val="2131185373"/>
                    </a:ext>
                  </a:extLst>
                </a:gridCol>
                <a:gridCol w="828016">
                  <a:extLst>
                    <a:ext uri="{9D8B030D-6E8A-4147-A177-3AD203B41FA5}">
                      <a16:colId xmlns:a16="http://schemas.microsoft.com/office/drawing/2014/main" val="3364289676"/>
                    </a:ext>
                  </a:extLst>
                </a:gridCol>
                <a:gridCol w="812961">
                  <a:extLst>
                    <a:ext uri="{9D8B030D-6E8A-4147-A177-3AD203B41FA5}">
                      <a16:colId xmlns:a16="http://schemas.microsoft.com/office/drawing/2014/main" val="1519005353"/>
                    </a:ext>
                  </a:extLst>
                </a:gridCol>
                <a:gridCol w="1174277">
                  <a:extLst>
                    <a:ext uri="{9D8B030D-6E8A-4147-A177-3AD203B41FA5}">
                      <a16:colId xmlns:a16="http://schemas.microsoft.com/office/drawing/2014/main" val="2182158216"/>
                    </a:ext>
                  </a:extLst>
                </a:gridCol>
              </a:tblGrid>
              <a:tr h="0">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사용제한예금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은행명</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금액</a:t>
                      </a:r>
                      <a:r>
                        <a:rPr lang="en-US" altLang="ko-KR" sz="900" b="1" i="0" u="none" strike="noStrike" baseline="30000">
                          <a:solidFill>
                            <a:srgbClr val="FFFFFF"/>
                          </a:solidFill>
                          <a:effectLst/>
                          <a:latin typeface="맑은 고딕" panose="020B0503020000020004" pitchFamily="50" charset="-127"/>
                          <a:ea typeface="맑은 고딕" panose="020B0503020000020004" pitchFamily="50" charset="-127"/>
                        </a:rPr>
                        <a:t>2</a:t>
                      </a:r>
                      <a:endParaRPr lang="ko-KR" altLang="en-US" sz="900" b="1" i="0" u="none" strike="noStrike" baseline="30000">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비고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605985265"/>
                  </a:ext>
                </a:extLst>
              </a:tr>
              <a:tr h="0">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정기예금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기업은행</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80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E5F4FB"/>
                    </a:solidFill>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질권설정</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107881213"/>
                  </a:ext>
                </a:extLst>
              </a:tr>
              <a:tr h="29042">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외화정기예금</a:t>
                      </a:r>
                      <a:endParaRPr lang="ko-KR" altLang="en-US" sz="900" b="0" i="0" u="none" strike="noStrike" baseline="3000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농협중앙회</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1,128</a:t>
                      </a:r>
                    </a:p>
                  </a:txBody>
                  <a:tcPr marL="36000" marR="36000" marT="0" marB="0" anchor="ctr">
                    <a:lnL>
                      <a:noFill/>
                    </a:lnL>
                    <a:lnR>
                      <a:noFill/>
                    </a:lnR>
                    <a:lnT>
                      <a:noFill/>
                    </a:lnT>
                    <a:lnB>
                      <a:noFill/>
                    </a:lnB>
                    <a:solidFill>
                      <a:srgbClr val="E5F4FB"/>
                    </a:solidFill>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질권설정</a:t>
                      </a:r>
                      <a:br>
                        <a:rPr lang="ko-KR" altLang="en-US" sz="900" b="0" i="0" u="none" strike="noStrike">
                          <a:solidFill>
                            <a:srgbClr val="000000"/>
                          </a:solidFill>
                          <a:effectLst/>
                          <a:latin typeface="맑은 고딕" panose="020B0503020000020004" pitchFamily="50" charset="-127"/>
                          <a:ea typeface="맑은 고딕" panose="020B0503020000020004" pitchFamily="50" charset="-127"/>
                        </a:rPr>
                      </a:b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미화 </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USD950,000)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82707989"/>
                  </a:ext>
                </a:extLst>
              </a:tr>
              <a:tr h="29042">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압류예금</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국민은행</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br>
                        <a:rPr lang="en-US" altLang="ko-KR" sz="900" b="0" i="0" u="none" strike="noStrike">
                          <a:solidFill>
                            <a:srgbClr val="000000"/>
                          </a:solidFill>
                          <a:effectLst/>
                          <a:latin typeface="맑은 고딕" panose="020B0503020000020004" pitchFamily="50" charset="-127"/>
                          <a:ea typeface="맑은 고딕" panose="020B0503020000020004" pitchFamily="50" charset="-127"/>
                        </a:rPr>
                      </a:b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신한은행 등</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5,102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E5F4FB"/>
                    </a:solidFill>
                  </a:tcPr>
                </a:tc>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49038626"/>
                  </a:ext>
                </a:extLst>
              </a:tr>
              <a:tr h="0">
                <a:tc gridSpan="2">
                  <a:txBody>
                    <a:bodyPr/>
                    <a:lstStyle/>
                    <a:p>
                      <a:pPr algn="ctr"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합계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6,311</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ctr"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10950571"/>
                  </a:ext>
                </a:extLst>
              </a:tr>
            </a:tbl>
          </a:graphicData>
        </a:graphic>
      </p:graphicFrame>
      <p:sp>
        <p:nvSpPr>
          <p:cNvPr id="13" name="TextBox 12">
            <a:extLst>
              <a:ext uri="{FF2B5EF4-FFF2-40B4-BE49-F238E27FC236}">
                <a16:creationId xmlns:a16="http://schemas.microsoft.com/office/drawing/2014/main" id="{B07CFDEC-5E73-4F6D-B57E-E3825AE8CE6D}"/>
              </a:ext>
            </a:extLst>
          </p:cNvPr>
          <p:cNvSpPr txBox="1"/>
          <p:nvPr/>
        </p:nvSpPr>
        <p:spPr>
          <a:xfrm>
            <a:off x="495300" y="6002522"/>
            <a:ext cx="1096454" cy="123111"/>
          </a:xfrm>
          <a:prstGeom prst="rect">
            <a:avLst/>
          </a:prstGeom>
          <a:noFill/>
        </p:spPr>
        <p:txBody>
          <a:bodyPr wrap="none" lIns="0" tIns="0" rIns="0" bIns="0" rtlCol="0">
            <a:spAutoFit/>
          </a:bodyPr>
          <a:lstStyle/>
          <a:p>
            <a:r>
              <a:rPr lang="en-US" altLang="ko-KR" sz="800">
                <a:latin typeface="Arial" panose="020B0604020202020204" pitchFamily="34" charset="0"/>
                <a:ea typeface="+mj-ea"/>
                <a:cs typeface="Arial" panose="020B0604020202020204" pitchFamily="34" charset="0"/>
              </a:rPr>
              <a:t>(Source : </a:t>
            </a:r>
            <a:r>
              <a:rPr lang="ko-KR" altLang="en-US" sz="800">
                <a:latin typeface="Arial" panose="020B0604020202020204" pitchFamily="34" charset="0"/>
                <a:ea typeface="+mj-ea"/>
                <a:cs typeface="Arial" panose="020B0604020202020204" pitchFamily="34" charset="0"/>
              </a:rPr>
              <a:t>회사제공자료</a:t>
            </a:r>
            <a:r>
              <a:rPr lang="en-US" altLang="ko-KR" sz="800">
                <a:latin typeface="Arial" panose="020B0604020202020204" pitchFamily="34" charset="0"/>
                <a:ea typeface="+mj-ea"/>
                <a:cs typeface="Arial" panose="020B0604020202020204" pitchFamily="34" charset="0"/>
              </a:rPr>
              <a:t>)</a:t>
            </a:r>
            <a:endParaRPr lang="ko-KR" altLang="en-US" sz="800">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79CF9696-92EE-49F1-817F-CF83D8B89419}"/>
              </a:ext>
            </a:extLst>
          </p:cNvPr>
          <p:cNvSpPr txBox="1"/>
          <p:nvPr/>
        </p:nvSpPr>
        <p:spPr>
          <a:xfrm>
            <a:off x="2263313" y="4346159"/>
            <a:ext cx="7174686" cy="123111"/>
          </a:xfrm>
          <a:prstGeom prst="rect">
            <a:avLst/>
          </a:prstGeom>
          <a:noFill/>
        </p:spPr>
        <p:txBody>
          <a:bodyPr wrap="square" lIns="0" tIns="0" rIns="0" bIns="0" rtlCol="0">
            <a:spAutoFit/>
          </a:bodyPr>
          <a:lstStyle/>
          <a:p>
            <a:pPr>
              <a:spcBef>
                <a:spcPts val="100"/>
              </a:spcBef>
            </a:pPr>
            <a:r>
              <a:rPr lang="en-US" altLang="ko-KR" sz="800">
                <a:latin typeface="Arial" panose="020B0604020202020204" pitchFamily="34" charset="0"/>
                <a:ea typeface="+mj-ea"/>
                <a:cs typeface="Arial" panose="020B0604020202020204" pitchFamily="34" charset="0"/>
              </a:rPr>
              <a:t>Note 2: 6</a:t>
            </a:r>
            <a:r>
              <a:rPr lang="ko-KR" altLang="en-US" sz="800">
                <a:latin typeface="Arial" panose="020B0604020202020204" pitchFamily="34" charset="0"/>
                <a:ea typeface="+mj-ea"/>
                <a:cs typeface="Arial" panose="020B0604020202020204" pitchFamily="34" charset="0"/>
              </a:rPr>
              <a:t>월 월간보고서 상 금액임</a:t>
            </a:r>
          </a:p>
        </p:txBody>
      </p:sp>
    </p:spTree>
    <p:extLst>
      <p:ext uri="{BB962C8B-B14F-4D97-AF65-F5344CB8AC3E}">
        <p14:creationId xmlns:p14="http://schemas.microsoft.com/office/powerpoint/2010/main" val="19578755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Other Considerations (5/8)</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graphicFrame>
        <p:nvGraphicFramePr>
          <p:cNvPr id="7" name="Group 3">
            <a:extLst>
              <a:ext uri="{FF2B5EF4-FFF2-40B4-BE49-F238E27FC236}">
                <a16:creationId xmlns:a16="http://schemas.microsoft.com/office/drawing/2014/main" id="{30D02117-14C2-4DF1-A3F5-45B7D1CF4671}"/>
              </a:ext>
            </a:extLst>
          </p:cNvPr>
          <p:cNvGraphicFramePr>
            <a:graphicFrameLocks noGrp="1"/>
          </p:cNvGraphicFramePr>
          <p:nvPr/>
        </p:nvGraphicFramePr>
        <p:xfrm>
          <a:off x="468001" y="1191601"/>
          <a:ext cx="9045064" cy="4959032"/>
        </p:xfrm>
        <a:graphic>
          <a:graphicData uri="http://schemas.openxmlformats.org/drawingml/2006/table">
            <a:tbl>
              <a:tblPr/>
              <a:tblGrid>
                <a:gridCol w="1557064">
                  <a:extLst>
                    <a:ext uri="{9D8B030D-6E8A-4147-A177-3AD203B41FA5}">
                      <a16:colId xmlns:a16="http://schemas.microsoft.com/office/drawing/2014/main" val="20000"/>
                    </a:ext>
                  </a:extLst>
                </a:gridCol>
                <a:gridCol w="7488000">
                  <a:extLst>
                    <a:ext uri="{9D8B030D-6E8A-4147-A177-3AD203B41FA5}">
                      <a16:colId xmlns:a16="http://schemas.microsoft.com/office/drawing/2014/main" val="20001"/>
                    </a:ext>
                  </a:extLst>
                </a:gridCol>
              </a:tblGrid>
              <a:tr h="284467">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674565">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a:ln>
                            <a:noFill/>
                          </a:ln>
                          <a:solidFill>
                            <a:schemeClr val="tx1"/>
                          </a:solidFill>
                          <a:effectLst/>
                          <a:uLnTx/>
                          <a:uFillTx/>
                          <a:latin typeface="+mj-ea"/>
                          <a:ea typeface="+mj-ea"/>
                          <a:cs typeface="Arial" panose="020B0604020202020204" pitchFamily="34" charset="0"/>
                        </a:rPr>
                        <a:t>특수관계자</a:t>
                      </a:r>
                      <a:endParaRPr kumimoji="0" lang="en-US" altLang="ko-KR" sz="1000" b="1" i="0" u="none" strike="noStrike" kern="1200" cap="none" spc="0" normalizeH="0" baseline="0">
                        <a:ln>
                          <a:noFill/>
                        </a:ln>
                        <a:solidFill>
                          <a:schemeClr val="tx1"/>
                        </a:solidFill>
                        <a:effectLst/>
                        <a:uLnTx/>
                        <a:uFillTx/>
                        <a:latin typeface="+mj-ea"/>
                        <a:ea typeface="+mj-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0" i="1" u="none" strike="noStrike" kern="1200" cap="none" spc="-150" normalizeH="0" baseline="0">
                          <a:ln>
                            <a:noFill/>
                          </a:ln>
                          <a:solidFill>
                            <a:schemeClr val="tx1"/>
                          </a:solidFill>
                          <a:effectLst/>
                          <a:uLnTx/>
                          <a:uFillTx/>
                          <a:latin typeface="Arial" panose="020B0604020202020204" pitchFamily="34" charset="0"/>
                          <a:ea typeface="+mn-ea"/>
                          <a:cs typeface="Arial" panose="020B0604020202020204" pitchFamily="34" charset="0"/>
                        </a:rPr>
                        <a:t>기준일  현재  특수관계자에</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대한 채권 및 채무는 각각 약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220</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억원</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15</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억원이며</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채권의 대부분은 불법행위미수금에 해당함</a:t>
                      </a:r>
                      <a:endParaRPr kumimoji="0" lang="en-US" altLang="ko-KR" sz="1000" b="1" i="0" u="none" strike="noStrike" kern="1200" cap="none" spc="0" normalizeH="0" baseline="0">
                        <a:ln>
                          <a:noFill/>
                        </a:ln>
                        <a:solidFill>
                          <a:schemeClr val="tx1"/>
                        </a:solidFill>
                        <a:effectLst/>
                        <a:uLnTx/>
                        <a:uFillTx/>
                        <a:latin typeface="+mj-ea"/>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indent="-171450" latinLnBrk="0">
                        <a:lnSpc>
                          <a:spcPts val="1300"/>
                        </a:lnSpc>
                        <a:spcAft>
                          <a:spcPts val="300"/>
                        </a:spcAft>
                        <a:buFont typeface="Arial" panose="020B0604020202020204" pitchFamily="34" charset="0"/>
                        <a:buChar char="•"/>
                      </a:pPr>
                      <a:r>
                        <a:rPr kumimoji="0" lang="ko-KR" altLang="en-US"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특수관계자 현황</a:t>
                      </a: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r>
                        <a:rPr kumimoji="0" lang="ko-KR" altLang="en-US"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특수관계자별 채권채무 현황</a:t>
                      </a: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표 3">
            <a:extLst>
              <a:ext uri="{FF2B5EF4-FFF2-40B4-BE49-F238E27FC236}">
                <a16:creationId xmlns:a16="http://schemas.microsoft.com/office/drawing/2014/main" id="{876691F9-0042-460F-96EC-6D0B9CCC3A94}"/>
              </a:ext>
            </a:extLst>
          </p:cNvPr>
          <p:cNvGraphicFramePr>
            <a:graphicFrameLocks noGrp="1"/>
          </p:cNvGraphicFramePr>
          <p:nvPr/>
        </p:nvGraphicFramePr>
        <p:xfrm>
          <a:off x="2282825" y="1773858"/>
          <a:ext cx="4841875" cy="1783080"/>
        </p:xfrm>
        <a:graphic>
          <a:graphicData uri="http://schemas.openxmlformats.org/drawingml/2006/table">
            <a:tbl>
              <a:tblPr/>
              <a:tblGrid>
                <a:gridCol w="1049412">
                  <a:extLst>
                    <a:ext uri="{9D8B030D-6E8A-4147-A177-3AD203B41FA5}">
                      <a16:colId xmlns:a16="http://schemas.microsoft.com/office/drawing/2014/main" val="2508379505"/>
                    </a:ext>
                  </a:extLst>
                </a:gridCol>
                <a:gridCol w="2431538">
                  <a:extLst>
                    <a:ext uri="{9D8B030D-6E8A-4147-A177-3AD203B41FA5}">
                      <a16:colId xmlns:a16="http://schemas.microsoft.com/office/drawing/2014/main" val="3387611527"/>
                    </a:ext>
                  </a:extLst>
                </a:gridCol>
                <a:gridCol w="1360925">
                  <a:extLst>
                    <a:ext uri="{9D8B030D-6E8A-4147-A177-3AD203B41FA5}">
                      <a16:colId xmlns:a16="http://schemas.microsoft.com/office/drawing/2014/main" val="2369648967"/>
                    </a:ext>
                  </a:extLst>
                </a:gridCol>
              </a:tblGrid>
              <a:tr h="94103">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대상</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비고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173915496"/>
                  </a:ext>
                </a:extLst>
              </a:tr>
              <a:tr h="94103">
                <a:tc>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최대주주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CREDIT SUISSE AG</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37737836"/>
                  </a:ext>
                </a:extLst>
              </a:tr>
              <a:tr h="94103">
                <a:tc rowSpan="3">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종속회사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좋은사람들</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개성</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공장</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dot"/>
                      <a:round/>
                      <a:headEnd type="none" w="med" len="med"/>
                      <a:tailEnd type="none" w="med" len="med"/>
                    </a:lnB>
                  </a:tcPr>
                </a:tc>
                <a:tc rowSpan="3">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대상 회사가 </a:t>
                      </a:r>
                      <a:r>
                        <a:rPr lang="en-US" altLang="ko-KR" sz="900" b="0" i="0" u="none" strike="noStrike">
                          <a:solidFill>
                            <a:srgbClr val="000000"/>
                          </a:solidFill>
                          <a:effectLst/>
                          <a:latin typeface="Arial" panose="020B0604020202020204" pitchFamily="34" charset="0"/>
                          <a:ea typeface="맑은 고딕" panose="020B0503020000020004" pitchFamily="50" charset="-127"/>
                        </a:rPr>
                        <a:t>100% </a:t>
                      </a:r>
                      <a:r>
                        <a:rPr lang="ko-KR" altLang="en-US" sz="900" b="0" i="0" u="none" strike="noStrike">
                          <a:solidFill>
                            <a:srgbClr val="000000"/>
                          </a:solidFill>
                          <a:effectLst/>
                          <a:latin typeface="Arial" panose="020B0604020202020204" pitchFamily="34" charset="0"/>
                          <a:ea typeface="맑은 고딕" panose="020B0503020000020004" pitchFamily="50" charset="-127"/>
                        </a:rPr>
                        <a:t>지배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68078609"/>
                  </a:ext>
                </a:extLst>
              </a:tr>
              <a:tr h="94103">
                <a:tc vMerge="1">
                  <a:txBody>
                    <a:bodyPr/>
                    <a:lstStyle/>
                    <a:p>
                      <a:pPr latinLnBrk="1"/>
                      <a:endParaRPr lang="ko-KR" altLang="en-US"/>
                    </a:p>
                  </a:txBody>
                  <a:tcPr/>
                </a:tc>
                <a:tc>
                  <a:txBody>
                    <a:bodyPr/>
                    <a:lstStyle/>
                    <a:p>
                      <a:pPr algn="l" rtl="0"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Good People(CAMBODIA) </a:t>
                      </a:r>
                      <a:r>
                        <a:rPr lang="en-US" sz="900" b="0" i="0" u="none" strike="noStrike" err="1">
                          <a:solidFill>
                            <a:srgbClr val="000000"/>
                          </a:solidFill>
                          <a:effectLst/>
                          <a:latin typeface="맑은 고딕" panose="020B0503020000020004" pitchFamily="50" charset="-127"/>
                          <a:ea typeface="맑은 고딕" panose="020B0503020000020004" pitchFamily="50" charset="-127"/>
                        </a:rPr>
                        <a:t>Co.ltd</a:t>
                      </a:r>
                      <a:endParaRPr 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970356497"/>
                  </a:ext>
                </a:extLst>
              </a:tr>
              <a:tr h="94103">
                <a:tc vMerge="1">
                  <a:txBody>
                    <a:bodyPr/>
                    <a:lstStyle/>
                    <a:p>
                      <a:pPr latinLnBrk="1"/>
                      <a:endParaRPr lang="ko-KR" altLang="en-US"/>
                    </a:p>
                  </a:txBody>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쵸코스퀘어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3796916365"/>
                  </a:ext>
                </a:extLst>
              </a:tr>
              <a:tr h="94103">
                <a:tc rowSpan="2">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임직원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임원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dot"/>
                      <a:round/>
                      <a:headEnd type="none" w="med" len="med"/>
                      <a:tailEnd type="none" w="med" len="med"/>
                    </a:lnB>
                  </a:tcPr>
                </a:tc>
                <a:tc rowSpan="2">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88560699"/>
                  </a:ext>
                </a:extLst>
              </a:tr>
              <a:tr h="94103">
                <a:tc vMerge="1">
                  <a:txBody>
                    <a:bodyPr/>
                    <a:lstStyle/>
                    <a:p>
                      <a:pPr latinLnBrk="1"/>
                      <a:endParaRPr lang="ko-KR" altLang="en-US"/>
                    </a:p>
                  </a:txBody>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직원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1351200217"/>
                  </a:ext>
                </a:extLst>
              </a:tr>
              <a:tr h="94103">
                <a:tc rowSpan="6">
                  <a:txBody>
                    <a:bodyPr/>
                    <a:lstStyle/>
                    <a:p>
                      <a:pPr algn="ctr"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기타특수관계자</a:t>
                      </a:r>
                      <a:r>
                        <a:rPr lang="en-US" altLang="ko-KR" sz="900" b="0" i="0" u="none" strike="noStrike" baseline="30000">
                          <a:solidFill>
                            <a:srgbClr val="000000"/>
                          </a:solidFill>
                          <a:effectLst/>
                          <a:latin typeface="맑은 고딕" panose="020B0503020000020004" pitchFamily="50" charset="-127"/>
                          <a:ea typeface="맑은 고딕" panose="020B0503020000020004" pitchFamily="50" charset="-127"/>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에프앤디조합</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dot"/>
                      <a:round/>
                      <a:headEnd type="none" w="med" len="med"/>
                      <a:tailEnd type="none" w="med" len="med"/>
                    </a:lnB>
                  </a:tcPr>
                </a:tc>
                <a:tc rowSpan="6">
                  <a:txBody>
                    <a:bodyPr/>
                    <a:lstStyle/>
                    <a:p>
                      <a:pPr algn="ctr"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76832500"/>
                  </a:ext>
                </a:extLst>
              </a:tr>
              <a:tr h="94103">
                <a:tc vMerge="1">
                  <a:txBody>
                    <a:bodyPr/>
                    <a:lstStyle/>
                    <a:p>
                      <a:pPr latinLnBrk="1"/>
                      <a:endParaRPr lang="ko-KR" altLang="en-US"/>
                    </a:p>
                  </a:txBody>
                  <a:tcPr/>
                </a:tc>
                <a:tc>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대양홀딩스컴퍼니</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59140173"/>
                  </a:ext>
                </a:extLst>
              </a:tr>
              <a:tr h="0">
                <a:tc vMerge="1">
                  <a:txBody>
                    <a:bodyPr/>
                    <a:lstStyle/>
                    <a:p>
                      <a:pPr latinLnBrk="1"/>
                      <a:endParaRPr lang="ko-KR" altLang="en-US"/>
                    </a:p>
                  </a:txBody>
                  <a:tcPr/>
                </a:tc>
                <a:tc>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지앤씨파트너스</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1377375354"/>
                  </a:ext>
                </a:extLst>
              </a:tr>
              <a:tr h="68580">
                <a:tc vMerge="1">
                  <a:txBody>
                    <a:bodyPr/>
                    <a:lstStyle/>
                    <a:p>
                      <a:pPr latinLnBrk="1"/>
                      <a:endParaRPr lang="ko-KR" altLang="en-US"/>
                    </a:p>
                  </a:txBody>
                  <a:tcPr/>
                </a:tc>
                <a:tc>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제이에스앤</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파트너스</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3201949785"/>
                  </a:ext>
                </a:extLst>
              </a:tr>
              <a:tr h="94103">
                <a:tc vMerge="1">
                  <a:txBody>
                    <a:bodyPr/>
                    <a:lstStyle/>
                    <a:p>
                      <a:pPr latinLnBrk="1"/>
                      <a:endParaRPr lang="ko-KR" altLang="en-US"/>
                    </a:p>
                  </a:txBody>
                  <a:tcPr>
                    <a:lnT w="9525" cap="flat" cmpd="sng" algn="ctr">
                      <a:solidFill>
                        <a:srgbClr val="00338D"/>
                      </a:solidFill>
                      <a:prstDash val="solid"/>
                      <a:round/>
                      <a:headEnd type="none" w="med" len="med"/>
                      <a:tailEnd type="none" w="med" len="med"/>
                    </a:lnT>
                  </a:tcPr>
                </a:tc>
                <a:tc>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지앤제이파트너스</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vMerge="1">
                  <a:txBody>
                    <a:bodyPr/>
                    <a:lstStyle/>
                    <a:p>
                      <a:pPr latinLnBrk="1"/>
                      <a:endParaRPr lang="ko-KR" altLang="en-US"/>
                    </a:p>
                  </a:txBody>
                  <a:tcPr>
                    <a:lnL w="6350" cap="flat" cmpd="sng" algn="ctr">
                      <a:solidFill>
                        <a:srgbClr val="00338D"/>
                      </a:solidFill>
                      <a:prstDash val="solid"/>
                      <a:round/>
                      <a:headEnd type="none" w="med" len="med"/>
                      <a:tailEnd type="none" w="med" len="med"/>
                    </a:lnL>
                    <a:lnT w="9525" cap="flat" cmpd="sng" algn="ctr">
                      <a:solidFill>
                        <a:srgbClr val="00338D"/>
                      </a:solidFill>
                      <a:prstDash val="solid"/>
                      <a:round/>
                      <a:headEnd type="none" w="med" len="med"/>
                      <a:tailEnd type="none" w="med" len="med"/>
                    </a:lnT>
                  </a:tcPr>
                </a:tc>
                <a:extLst>
                  <a:ext uri="{0D108BD9-81ED-4DB2-BD59-A6C34878D82A}">
                    <a16:rowId xmlns:a16="http://schemas.microsoft.com/office/drawing/2014/main" val="19775415"/>
                  </a:ext>
                </a:extLst>
              </a:tr>
              <a:tr h="94103">
                <a:tc vMerge="1">
                  <a:txBody>
                    <a:bodyPr/>
                    <a:lstStyle/>
                    <a:p>
                      <a:pPr latinLnBrk="1"/>
                      <a:endParaRPr lang="ko-KR" altLang="en-US"/>
                    </a:p>
                  </a:txBody>
                  <a:tcPr/>
                </a:tc>
                <a:tc>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엘앤에이홀딩스</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주식회사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1270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3431684925"/>
                  </a:ext>
                </a:extLst>
              </a:tr>
            </a:tbl>
          </a:graphicData>
        </a:graphic>
      </p:graphicFrame>
      <p:sp>
        <p:nvSpPr>
          <p:cNvPr id="11" name="TextBox 10">
            <a:extLst>
              <a:ext uri="{FF2B5EF4-FFF2-40B4-BE49-F238E27FC236}">
                <a16:creationId xmlns:a16="http://schemas.microsoft.com/office/drawing/2014/main" id="{AE5C5DDA-D314-4693-AD42-547F54CEE929}"/>
              </a:ext>
            </a:extLst>
          </p:cNvPr>
          <p:cNvSpPr txBox="1"/>
          <p:nvPr/>
        </p:nvSpPr>
        <p:spPr>
          <a:xfrm>
            <a:off x="2288713" y="3604402"/>
            <a:ext cx="5380993" cy="246221"/>
          </a:xfrm>
          <a:prstGeom prst="rect">
            <a:avLst/>
          </a:prstGeom>
          <a:noFill/>
        </p:spPr>
        <p:txBody>
          <a:bodyPr wrap="square" lIns="0" tIns="0" rIns="0" bIns="0" rtlCol="0">
            <a:spAutoFit/>
          </a:bodyPr>
          <a:lstStyle/>
          <a:p>
            <a:pPr>
              <a:spcBef>
                <a:spcPts val="100"/>
              </a:spcBef>
            </a:pPr>
            <a:r>
              <a:rPr lang="en-US" altLang="ko-KR" sz="800">
                <a:latin typeface="Arial" panose="020B0604020202020204" pitchFamily="34" charset="0"/>
                <a:ea typeface="+mj-ea"/>
                <a:cs typeface="Arial" panose="020B0604020202020204" pitchFamily="34" charset="0"/>
              </a:rPr>
              <a:t>Note 1: 2022</a:t>
            </a:r>
            <a:r>
              <a:rPr lang="ko-KR" altLang="en-US" sz="800">
                <a:latin typeface="Arial" panose="020B0604020202020204" pitchFamily="34" charset="0"/>
                <a:ea typeface="+mj-ea"/>
                <a:cs typeface="Arial" panose="020B0604020202020204" pitchFamily="34" charset="0"/>
              </a:rPr>
              <a:t>년 </a:t>
            </a:r>
            <a:r>
              <a:rPr lang="en-US" altLang="ko-KR" sz="800">
                <a:latin typeface="Arial" panose="020B0604020202020204" pitchFamily="34" charset="0"/>
                <a:ea typeface="+mj-ea"/>
                <a:cs typeface="Arial" panose="020B0604020202020204" pitchFamily="34" charset="0"/>
              </a:rPr>
              <a:t>3</a:t>
            </a:r>
            <a:r>
              <a:rPr lang="ko-KR" altLang="en-US" sz="800">
                <a:latin typeface="Arial" panose="020B0604020202020204" pitchFamily="34" charset="0"/>
                <a:ea typeface="+mj-ea"/>
                <a:cs typeface="Arial" panose="020B0604020202020204" pitchFamily="34" charset="0"/>
              </a:rPr>
              <a:t>월말 기준으로 기업회계기준서 제</a:t>
            </a:r>
            <a:r>
              <a:rPr lang="en-US" altLang="ko-KR" sz="800">
                <a:latin typeface="Arial" panose="020B0604020202020204" pitchFamily="34" charset="0"/>
                <a:ea typeface="+mj-ea"/>
                <a:cs typeface="Arial" panose="020B0604020202020204" pitchFamily="34" charset="0"/>
              </a:rPr>
              <a:t>1024</a:t>
            </a:r>
            <a:r>
              <a:rPr lang="ko-KR" altLang="en-US" sz="800">
                <a:latin typeface="Arial" panose="020B0604020202020204" pitchFamily="34" charset="0"/>
                <a:ea typeface="+mj-ea"/>
                <a:cs typeface="Arial" panose="020B0604020202020204" pitchFamily="34" charset="0"/>
              </a:rPr>
              <a:t>호 </a:t>
            </a:r>
            <a:r>
              <a:rPr lang="en-US" altLang="ko-KR" sz="800">
                <a:latin typeface="Arial" panose="020B0604020202020204" pitchFamily="34" charset="0"/>
                <a:ea typeface="+mj-ea"/>
                <a:cs typeface="Arial" panose="020B0604020202020204" pitchFamily="34" charset="0"/>
              </a:rPr>
              <a:t>'</a:t>
            </a:r>
            <a:r>
              <a:rPr lang="ko-KR" altLang="en-US" sz="800">
                <a:latin typeface="Arial" panose="020B0604020202020204" pitchFamily="34" charset="0"/>
                <a:ea typeface="+mj-ea"/>
                <a:cs typeface="Arial" panose="020B0604020202020204" pitchFamily="34" charset="0"/>
              </a:rPr>
              <a:t>특수관계자 공시</a:t>
            </a:r>
            <a:r>
              <a:rPr lang="en-US" altLang="ko-KR" sz="800">
                <a:latin typeface="Arial" panose="020B0604020202020204" pitchFamily="34" charset="0"/>
                <a:ea typeface="+mj-ea"/>
                <a:cs typeface="Arial" panose="020B0604020202020204" pitchFamily="34" charset="0"/>
              </a:rPr>
              <a:t>' </a:t>
            </a:r>
            <a:r>
              <a:rPr lang="ko-KR" altLang="en-US" sz="800">
                <a:latin typeface="Arial" panose="020B0604020202020204" pitchFamily="34" charset="0"/>
                <a:ea typeface="+mj-ea"/>
                <a:cs typeface="Arial" panose="020B0604020202020204" pitchFamily="34" charset="0"/>
              </a:rPr>
              <a:t>문단 </a:t>
            </a:r>
            <a:r>
              <a:rPr lang="en-US" altLang="ko-KR" sz="800">
                <a:latin typeface="Arial" panose="020B0604020202020204" pitchFamily="34" charset="0"/>
                <a:ea typeface="+mj-ea"/>
                <a:cs typeface="Arial" panose="020B0604020202020204" pitchFamily="34" charset="0"/>
              </a:rPr>
              <a:t>9</a:t>
            </a:r>
            <a:r>
              <a:rPr lang="ko-KR" altLang="en-US" sz="800">
                <a:latin typeface="Arial" panose="020B0604020202020204" pitchFamily="34" charset="0"/>
                <a:ea typeface="+mj-ea"/>
                <a:cs typeface="Arial" panose="020B0604020202020204" pitchFamily="34" charset="0"/>
              </a:rPr>
              <a:t>의 특수관계자 정의에는 포함되지 않으나</a:t>
            </a:r>
            <a:r>
              <a:rPr lang="en-US" altLang="ko-KR" sz="800">
                <a:latin typeface="Arial" panose="020B0604020202020204" pitchFamily="34" charset="0"/>
                <a:ea typeface="+mj-ea"/>
                <a:cs typeface="Arial" panose="020B0604020202020204" pitchFamily="34" charset="0"/>
              </a:rPr>
              <a:t>, </a:t>
            </a:r>
            <a:r>
              <a:rPr lang="ko-KR" altLang="en-US" sz="800">
                <a:latin typeface="Arial" panose="020B0604020202020204" pitchFamily="34" charset="0"/>
                <a:ea typeface="+mj-ea"/>
                <a:cs typeface="Arial" panose="020B0604020202020204" pitchFamily="34" charset="0"/>
              </a:rPr>
              <a:t>회사 및 상대회사의 자금 조달 및 자금 운용 과정에 관련되어 있음에 따라 기타특수관계자에 포함함</a:t>
            </a:r>
          </a:p>
        </p:txBody>
      </p:sp>
      <p:sp>
        <p:nvSpPr>
          <p:cNvPr id="9" name="TextBox 8">
            <a:extLst>
              <a:ext uri="{FF2B5EF4-FFF2-40B4-BE49-F238E27FC236}">
                <a16:creationId xmlns:a16="http://schemas.microsoft.com/office/drawing/2014/main" id="{0AB8948A-1507-43F5-B178-A44820EEF889}"/>
              </a:ext>
            </a:extLst>
          </p:cNvPr>
          <p:cNvSpPr txBox="1"/>
          <p:nvPr/>
        </p:nvSpPr>
        <p:spPr>
          <a:xfrm>
            <a:off x="2288713" y="5879285"/>
            <a:ext cx="5934537" cy="246221"/>
          </a:xfrm>
          <a:prstGeom prst="rect">
            <a:avLst/>
          </a:prstGeom>
          <a:noFill/>
        </p:spPr>
        <p:txBody>
          <a:bodyPr wrap="square" lIns="0" tIns="0" rIns="0" bIns="0" rtlCol="0">
            <a:spAutoFit/>
          </a:bodyPr>
          <a:lstStyle/>
          <a:p>
            <a:pPr>
              <a:spcBef>
                <a:spcPts val="100"/>
              </a:spcBef>
            </a:pPr>
            <a:r>
              <a:rPr lang="en-US" altLang="ko-KR" sz="800">
                <a:latin typeface="Arial" panose="020B0604020202020204" pitchFamily="34" charset="0"/>
                <a:ea typeface="+mj-ea"/>
                <a:cs typeface="Arial" panose="020B0604020202020204" pitchFamily="34" charset="0"/>
              </a:rPr>
              <a:t>Note 2: </a:t>
            </a:r>
            <a:r>
              <a:rPr lang="ko-KR" altLang="en-US" sz="800">
                <a:latin typeface="Arial" panose="020B0604020202020204" pitchFamily="34" charset="0"/>
                <a:ea typeface="+mj-ea"/>
                <a:cs typeface="Arial" panose="020B0604020202020204" pitchFamily="34" charset="0"/>
              </a:rPr>
              <a:t>기준일 현재 전체 채권 금액 중 불법행위미수금으로 분류된 금액은 </a:t>
            </a:r>
            <a:r>
              <a:rPr lang="en-US" altLang="ko-KR" sz="800">
                <a:latin typeface="Arial" panose="020B0604020202020204" pitchFamily="34" charset="0"/>
                <a:ea typeface="+mj-ea"/>
                <a:cs typeface="Arial" panose="020B0604020202020204" pitchFamily="34" charset="0"/>
              </a:rPr>
              <a:t>22,371</a:t>
            </a:r>
            <a:r>
              <a:rPr lang="ko-KR" altLang="en-US" sz="800">
                <a:latin typeface="Arial" panose="020B0604020202020204" pitchFamily="34" charset="0"/>
                <a:ea typeface="+mj-ea"/>
                <a:cs typeface="Arial" panose="020B0604020202020204" pitchFamily="34" charset="0"/>
              </a:rPr>
              <a:t>백만원임</a:t>
            </a:r>
            <a:r>
              <a:rPr lang="en-US" altLang="ko-KR" sz="800">
                <a:latin typeface="Arial" panose="020B0604020202020204" pitchFamily="34" charset="0"/>
                <a:ea typeface="+mj-ea"/>
                <a:cs typeface="Arial" panose="020B0604020202020204" pitchFamily="34" charset="0"/>
              </a:rPr>
              <a:t>(</a:t>
            </a:r>
            <a:r>
              <a:rPr lang="ko-KR" altLang="en-US" sz="800">
                <a:latin typeface="Arial" panose="020B0604020202020204" pitchFamily="34" charset="0"/>
                <a:ea typeface="+mj-ea"/>
                <a:cs typeface="Arial" panose="020B0604020202020204" pitchFamily="34" charset="0"/>
              </a:rPr>
              <a:t>직원 대여금 제외 전액</a:t>
            </a:r>
            <a:r>
              <a:rPr lang="en-US" altLang="ko-KR" sz="800">
                <a:latin typeface="Arial" panose="020B0604020202020204" pitchFamily="34" charset="0"/>
                <a:ea typeface="+mj-ea"/>
                <a:cs typeface="Arial" panose="020B0604020202020204" pitchFamily="34" charset="0"/>
              </a:rPr>
              <a:t>)</a:t>
            </a:r>
            <a:br>
              <a:rPr lang="en-US" altLang="ko-KR" sz="800">
                <a:latin typeface="Arial" panose="020B0604020202020204" pitchFamily="34" charset="0"/>
                <a:ea typeface="+mj-ea"/>
                <a:cs typeface="Arial" panose="020B0604020202020204" pitchFamily="34" charset="0"/>
              </a:rPr>
            </a:br>
            <a:r>
              <a:rPr lang="en-US" altLang="ko-KR" sz="800">
                <a:latin typeface="Arial" panose="020B0604020202020204" pitchFamily="34" charset="0"/>
                <a:ea typeface="+mj-ea"/>
                <a:cs typeface="Arial" panose="020B0604020202020204" pitchFamily="34" charset="0"/>
              </a:rPr>
              <a:t>Note 3: </a:t>
            </a:r>
            <a:r>
              <a:rPr lang="ko-KR" altLang="en-US" sz="800">
                <a:latin typeface="Arial" panose="020B0604020202020204" pitchFamily="34" charset="0"/>
                <a:ea typeface="+mj-ea"/>
                <a:cs typeface="Arial" panose="020B0604020202020204" pitchFamily="34" charset="0"/>
              </a:rPr>
              <a:t>임직원 중 특수관계자는 기준일까지의 대여금 내역에 포함된 전현직 임직원을 기준으로 하였음</a:t>
            </a:r>
          </a:p>
        </p:txBody>
      </p:sp>
      <p:graphicFrame>
        <p:nvGraphicFramePr>
          <p:cNvPr id="15" name="표 14">
            <a:extLst>
              <a:ext uri="{FF2B5EF4-FFF2-40B4-BE49-F238E27FC236}">
                <a16:creationId xmlns:a16="http://schemas.microsoft.com/office/drawing/2014/main" id="{7FDB4348-D001-46E3-A043-5F292E05A212}"/>
              </a:ext>
            </a:extLst>
          </p:cNvPr>
          <p:cNvGraphicFramePr>
            <a:graphicFrameLocks noGrp="1"/>
          </p:cNvGraphicFramePr>
          <p:nvPr/>
        </p:nvGraphicFramePr>
        <p:xfrm>
          <a:off x="2282825" y="4198743"/>
          <a:ext cx="6743700" cy="1645920"/>
        </p:xfrm>
        <a:graphic>
          <a:graphicData uri="http://schemas.openxmlformats.org/drawingml/2006/table">
            <a:tbl>
              <a:tblPr/>
              <a:tblGrid>
                <a:gridCol w="1888680">
                  <a:extLst>
                    <a:ext uri="{9D8B030D-6E8A-4147-A177-3AD203B41FA5}">
                      <a16:colId xmlns:a16="http://schemas.microsoft.com/office/drawing/2014/main" val="2201503154"/>
                    </a:ext>
                  </a:extLst>
                </a:gridCol>
                <a:gridCol w="1888680">
                  <a:extLst>
                    <a:ext uri="{9D8B030D-6E8A-4147-A177-3AD203B41FA5}">
                      <a16:colId xmlns:a16="http://schemas.microsoft.com/office/drawing/2014/main" val="1294639797"/>
                    </a:ext>
                  </a:extLst>
                </a:gridCol>
                <a:gridCol w="988780">
                  <a:extLst>
                    <a:ext uri="{9D8B030D-6E8A-4147-A177-3AD203B41FA5}">
                      <a16:colId xmlns:a16="http://schemas.microsoft.com/office/drawing/2014/main" val="2207776542"/>
                    </a:ext>
                  </a:extLst>
                </a:gridCol>
                <a:gridCol w="988780">
                  <a:extLst>
                    <a:ext uri="{9D8B030D-6E8A-4147-A177-3AD203B41FA5}">
                      <a16:colId xmlns:a16="http://schemas.microsoft.com/office/drawing/2014/main" val="1410836753"/>
                    </a:ext>
                  </a:extLst>
                </a:gridCol>
                <a:gridCol w="988780">
                  <a:extLst>
                    <a:ext uri="{9D8B030D-6E8A-4147-A177-3AD203B41FA5}">
                      <a16:colId xmlns:a16="http://schemas.microsoft.com/office/drawing/2014/main" val="400353988"/>
                    </a:ext>
                  </a:extLst>
                </a:gridCol>
              </a:tblGrid>
              <a:tr h="61611">
                <a:tc rowSpan="2">
                  <a:txBody>
                    <a:bodyPr/>
                    <a:lstStyle/>
                    <a:p>
                      <a:pPr algn="ctr" rtl="0" fontAlgn="ctr"/>
                      <a:r>
                        <a:rPr lang="ko-KR" altLang="en-US" sz="900" b="1" i="0" u="none" strike="noStrike">
                          <a:solidFill>
                            <a:srgbClr val="FFFFFF"/>
                          </a:solidFill>
                          <a:effectLst/>
                          <a:latin typeface="+mn-ea"/>
                          <a:ea typeface="+mn-ea"/>
                        </a:rPr>
                        <a:t>특수관계자구분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rtl="0" fontAlgn="ctr"/>
                      <a:r>
                        <a:rPr lang="ko-KR" altLang="en-US" sz="900" b="1" i="0" u="none" strike="noStrike">
                          <a:solidFill>
                            <a:srgbClr val="FFFFFF"/>
                          </a:solidFill>
                          <a:effectLst/>
                          <a:latin typeface="+mn-ea"/>
                          <a:ea typeface="+mn-ea"/>
                        </a:rPr>
                        <a:t>특수관계자</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gridSpan="2">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채권</a:t>
                      </a:r>
                      <a:r>
                        <a:rPr lang="en-US" altLang="ko-KR" sz="900" b="1" i="0" u="none" strike="noStrike" baseline="30000">
                          <a:solidFill>
                            <a:srgbClr val="FFFFFF"/>
                          </a:solidFill>
                          <a:effectLst/>
                          <a:latin typeface="맑은 고딕" panose="020B0503020000020004" pitchFamily="50" charset="-127"/>
                          <a:ea typeface="맑은 고딕" panose="020B0503020000020004" pitchFamily="50" charset="-127"/>
                        </a:rPr>
                        <a:t>2</a:t>
                      </a:r>
                      <a:endParaRPr lang="ko-KR" altLang="en-US" sz="900" b="1" i="0" u="none" strike="noStrike" baseline="30000">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채무</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extLst>
                  <a:ext uri="{0D108BD9-81ED-4DB2-BD59-A6C34878D82A}">
                    <a16:rowId xmlns:a16="http://schemas.microsoft.com/office/drawing/2014/main" val="3837990838"/>
                  </a:ext>
                </a:extLst>
              </a:tr>
              <a:tr h="61611">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900" b="1" i="0" u="none" strike="noStrike">
                          <a:solidFill>
                            <a:srgbClr val="FFFFFF"/>
                          </a:solidFill>
                          <a:effectLst/>
                          <a:latin typeface="+mn-ea"/>
                          <a:ea typeface="+mn-ea"/>
                        </a:rPr>
                        <a:t>대여금</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미수수익</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mn-ea"/>
                          <a:ea typeface="+mn-ea"/>
                        </a:rPr>
                        <a:t>매입채무</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672161521"/>
                  </a:ext>
                </a:extLst>
              </a:tr>
              <a:tr h="61611">
                <a:tc rowSpan="3">
                  <a:txBody>
                    <a:bodyPr/>
                    <a:lstStyle/>
                    <a:p>
                      <a:pPr algn="ctr" rtl="0" fontAlgn="ctr"/>
                      <a:r>
                        <a:rPr lang="ko-KR" altLang="en-US" sz="900" b="0" i="0" u="none" strike="noStrike">
                          <a:solidFill>
                            <a:srgbClr val="000000"/>
                          </a:solidFill>
                          <a:effectLst/>
                          <a:latin typeface="+mn-ea"/>
                          <a:ea typeface="+mn-ea"/>
                        </a:rPr>
                        <a:t>종속회사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900" b="0" i="0" u="none" strike="noStrike" err="1">
                          <a:solidFill>
                            <a:srgbClr val="000000"/>
                          </a:solidFill>
                          <a:effectLst/>
                          <a:latin typeface="+mn-ea"/>
                          <a:ea typeface="+mn-ea"/>
                        </a:rPr>
                        <a:t>좋은사람들</a:t>
                      </a:r>
                      <a:r>
                        <a:rPr lang="ko-KR" altLang="en-US" sz="900" b="0" i="0" u="none" strike="noStrike">
                          <a:solidFill>
                            <a:srgbClr val="000000"/>
                          </a:solidFill>
                          <a:effectLst/>
                          <a:latin typeface="+mn-ea"/>
                          <a:ea typeface="+mn-ea"/>
                        </a:rPr>
                        <a:t> 개성</a:t>
                      </a:r>
                      <a:r>
                        <a:rPr lang="en-US" altLang="ko-KR" sz="900" b="0" i="0" u="none" strike="noStrike">
                          <a:solidFill>
                            <a:srgbClr val="000000"/>
                          </a:solidFill>
                          <a:effectLst/>
                          <a:latin typeface="+mn-ea"/>
                          <a:ea typeface="+mn-ea"/>
                        </a:rPr>
                        <a:t>1</a:t>
                      </a:r>
                      <a:r>
                        <a:rPr lang="ko-KR" altLang="en-US" sz="900" b="0" i="0" u="none" strike="noStrike">
                          <a:solidFill>
                            <a:srgbClr val="000000"/>
                          </a:solidFill>
                          <a:effectLst/>
                          <a:latin typeface="+mn-ea"/>
                          <a:ea typeface="+mn-ea"/>
                        </a:rPr>
                        <a:t>공장</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mn-ea"/>
                          <a:ea typeface="+mn-ea"/>
                        </a:rPr>
                        <a: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mn-ea"/>
                          <a:ea typeface="+mn-ea"/>
                        </a:rPr>
                        <a: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mn-ea"/>
                          <a:ea typeface="+mn-ea"/>
                        </a:rPr>
                        <a:t>1,250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882469331"/>
                  </a:ext>
                </a:extLst>
              </a:tr>
              <a:tr h="61611">
                <a:tc vMerge="1">
                  <a:txBody>
                    <a:bodyPr/>
                    <a:lstStyle/>
                    <a:p>
                      <a:pPr latinLnBrk="1"/>
                      <a:endParaRPr lang="ko-KR" altLang="en-US"/>
                    </a:p>
                  </a:txBody>
                  <a:tcPr/>
                </a:tc>
                <a:tc>
                  <a:txBody>
                    <a:bodyPr/>
                    <a:lstStyle/>
                    <a:p>
                      <a:pPr algn="l" rtl="0" fontAlgn="ctr"/>
                      <a:r>
                        <a:rPr lang="en-US" sz="900" b="0" i="0" u="none" strike="noStrike">
                          <a:solidFill>
                            <a:srgbClr val="000000"/>
                          </a:solidFill>
                          <a:effectLst/>
                          <a:latin typeface="+mn-ea"/>
                          <a:ea typeface="+mn-ea"/>
                        </a:rPr>
                        <a:t>Good People(CAMBODIA) </a:t>
                      </a:r>
                      <a:r>
                        <a:rPr lang="en-US" sz="900" b="0" i="0" u="none" strike="noStrike" err="1">
                          <a:solidFill>
                            <a:srgbClr val="000000"/>
                          </a:solidFill>
                          <a:effectLst/>
                          <a:latin typeface="+mn-ea"/>
                          <a:ea typeface="+mn-ea"/>
                        </a:rPr>
                        <a:t>Co.ltd</a:t>
                      </a:r>
                      <a:endParaRPr lang="en-US" sz="900" b="0" i="0" u="none" strike="noStrike">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b"/>
                      <a:r>
                        <a:rPr lang="en-US" altLang="ko-KR" sz="900" b="0" i="0" u="none" strike="noStrike">
                          <a:solidFill>
                            <a:srgbClr val="000000"/>
                          </a:solidFill>
                          <a:effectLst/>
                          <a:latin typeface="+mn-ea"/>
                          <a:ea typeface="+mn-ea"/>
                        </a:rPr>
                        <a: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b"/>
                      <a:r>
                        <a:rPr lang="en-US" altLang="ko-KR" sz="900" b="0" i="0" u="none" strike="noStrike">
                          <a:solidFill>
                            <a:srgbClr val="000000"/>
                          </a:solidFill>
                          <a:effectLst/>
                          <a:latin typeface="+mn-ea"/>
                          <a:ea typeface="+mn-ea"/>
                        </a:rPr>
                        <a: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b"/>
                      <a:r>
                        <a:rPr lang="en-US" altLang="ko-KR" sz="900" b="0" i="0" u="none" strike="noStrike">
                          <a:solidFill>
                            <a:srgbClr val="000000"/>
                          </a:solidFill>
                          <a:effectLst/>
                          <a:latin typeface="+mn-ea"/>
                          <a:ea typeface="+mn-ea"/>
                        </a:rPr>
                        <a:t>287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02858988"/>
                  </a:ext>
                </a:extLst>
              </a:tr>
              <a:tr h="61611">
                <a:tc vMerge="1">
                  <a:txBody>
                    <a:bodyPr/>
                    <a:lstStyle/>
                    <a:p>
                      <a:pPr latinLnBrk="1"/>
                      <a:endParaRPr lang="ko-KR" altLang="en-US"/>
                    </a:p>
                  </a:txBody>
                  <a:tcPr/>
                </a:tc>
                <a:tc>
                  <a:txBody>
                    <a:bodyPr/>
                    <a:lstStyle/>
                    <a:p>
                      <a:pPr algn="l" rtl="0" fontAlgn="ctr"/>
                      <a:r>
                        <a:rPr lang="ko-KR" altLang="en-US" sz="900" b="0" i="0" u="none" strike="noStrike">
                          <a:solidFill>
                            <a:srgbClr val="000000"/>
                          </a:solidFill>
                          <a:effectLst/>
                          <a:latin typeface="+mn-ea"/>
                          <a:ea typeface="+mn-ea"/>
                        </a:rPr>
                        <a:t>쵸코스퀘어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mn-ea"/>
                          <a:ea typeface="+mn-ea"/>
                        </a:rPr>
                        <a:t>3,880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mn-ea"/>
                          <a:ea typeface="+mn-ea"/>
                        </a:rPr>
                        <a:t>93</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mn-ea"/>
                          <a:ea typeface="+mn-ea"/>
                        </a:rPr>
                        <a: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73549463"/>
                  </a:ext>
                </a:extLst>
              </a:tr>
              <a:tr h="61611">
                <a:tc rowSpan="3">
                  <a:txBody>
                    <a:bodyPr/>
                    <a:lstStyle/>
                    <a:p>
                      <a:pPr algn="ctr" rtl="0" fontAlgn="ctr"/>
                      <a:r>
                        <a:rPr lang="ko-KR" altLang="en-US" sz="900" b="0" i="0" u="none" strike="noStrike">
                          <a:solidFill>
                            <a:srgbClr val="000000"/>
                          </a:solidFill>
                          <a:effectLst/>
                          <a:latin typeface="+mn-ea"/>
                          <a:ea typeface="+mn-ea"/>
                        </a:rPr>
                        <a:t>임직원</a:t>
                      </a:r>
                      <a:r>
                        <a:rPr lang="en-US" altLang="ko-KR" sz="900" b="0" i="0" u="none" strike="noStrike" baseline="30000">
                          <a:solidFill>
                            <a:srgbClr val="000000"/>
                          </a:solidFill>
                          <a:effectLst/>
                          <a:latin typeface="+mn-ea"/>
                          <a:ea typeface="+mn-ea"/>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mn-ea"/>
                          <a:ea typeface="+mn-ea"/>
                        </a:rPr>
                        <a:t>이종현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mn-ea"/>
                          <a:ea typeface="+mn-ea"/>
                        </a:rPr>
                        <a:t>6,457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mn-ea"/>
                          <a:ea typeface="+mn-ea"/>
                        </a:rPr>
                        <a:t>10</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mn-ea"/>
                          <a:ea typeface="+mn-ea"/>
                        </a:rPr>
                        <a: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242177282"/>
                  </a:ext>
                </a:extLst>
              </a:tr>
              <a:tr h="61611">
                <a:tc vMerge="1">
                  <a:txBody>
                    <a:bodyPr/>
                    <a:lstStyle/>
                    <a:p>
                      <a:pPr latinLnBrk="1"/>
                      <a:endParaRPr lang="ko-KR" altLang="en-US"/>
                    </a:p>
                  </a:txBody>
                  <a:tcPr/>
                </a:tc>
                <a:tc>
                  <a:txBody>
                    <a:bodyPr/>
                    <a:lstStyle/>
                    <a:p>
                      <a:pPr algn="l" rtl="0" fontAlgn="ctr"/>
                      <a:r>
                        <a:rPr lang="ko-KR" altLang="en-US" sz="900" b="0" i="0" u="none" strike="noStrike">
                          <a:solidFill>
                            <a:srgbClr val="000000"/>
                          </a:solidFill>
                          <a:effectLst/>
                          <a:latin typeface="+mn-ea"/>
                          <a:ea typeface="+mn-ea"/>
                        </a:rPr>
                        <a:t>백승윤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b"/>
                      <a:r>
                        <a:rPr lang="en-US" altLang="ko-KR" sz="900" b="0" i="0" u="none" strike="noStrike">
                          <a:solidFill>
                            <a:srgbClr val="000000"/>
                          </a:solidFill>
                          <a:effectLst/>
                          <a:latin typeface="+mn-ea"/>
                          <a:ea typeface="+mn-ea"/>
                        </a:rPr>
                        <a:t>319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b"/>
                      <a:r>
                        <a:rPr lang="en-US" altLang="ko-KR" sz="900" b="0" i="0" u="none" strike="noStrike">
                          <a:solidFill>
                            <a:srgbClr val="000000"/>
                          </a:solidFill>
                          <a:effectLst/>
                          <a:latin typeface="+mn-ea"/>
                          <a:ea typeface="+mn-ea"/>
                        </a:rPr>
                        <a:t>15</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b"/>
                      <a:r>
                        <a:rPr lang="en-US" altLang="ko-KR" sz="900" b="0" i="0" u="none" strike="noStrike">
                          <a:solidFill>
                            <a:srgbClr val="000000"/>
                          </a:solidFill>
                          <a:effectLst/>
                          <a:latin typeface="+mn-ea"/>
                          <a:ea typeface="+mn-ea"/>
                        </a:rPr>
                        <a: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70654729"/>
                  </a:ext>
                </a:extLst>
              </a:tr>
              <a:tr h="61611">
                <a:tc vMerge="1">
                  <a:txBody>
                    <a:bodyPr/>
                    <a:lstStyle/>
                    <a:p>
                      <a:pPr latinLnBrk="1"/>
                      <a:endParaRPr lang="ko-KR" altLang="en-US"/>
                    </a:p>
                  </a:txBody>
                  <a:tcPr/>
                </a:tc>
                <a:tc>
                  <a:txBody>
                    <a:bodyPr/>
                    <a:lstStyle/>
                    <a:p>
                      <a:pPr algn="l" rtl="0" fontAlgn="ctr"/>
                      <a:r>
                        <a:rPr lang="ko-KR" altLang="en-US" sz="900" b="0" i="0" u="none" strike="noStrike">
                          <a:solidFill>
                            <a:srgbClr val="000000"/>
                          </a:solidFill>
                          <a:effectLst/>
                          <a:latin typeface="+mn-ea"/>
                          <a:ea typeface="+mn-ea"/>
                        </a:rPr>
                        <a:t>직원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mn-ea"/>
                          <a:ea typeface="+mn-ea"/>
                        </a:rPr>
                        <a:t>90</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mn-ea"/>
                          <a:ea typeface="+mn-ea"/>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mn-ea"/>
                          <a:ea typeface="+mn-ea"/>
                        </a:rPr>
                        <a: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70544340"/>
                  </a:ext>
                </a:extLst>
              </a:tr>
              <a:tr h="61611">
                <a:tc rowSpan="3">
                  <a:txBody>
                    <a:bodyPr/>
                    <a:lstStyle/>
                    <a:p>
                      <a:pPr algn="ctr" rtl="0" fontAlgn="ctr"/>
                      <a:r>
                        <a:rPr lang="ko-KR" altLang="en-US" sz="900" b="0" i="0" u="none" strike="noStrike">
                          <a:solidFill>
                            <a:srgbClr val="000000"/>
                          </a:solidFill>
                          <a:effectLst/>
                          <a:latin typeface="+mn-ea"/>
                          <a:ea typeface="+mn-ea"/>
                        </a:rPr>
                        <a:t>기타특수관계자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mn-ea"/>
                          <a:ea typeface="+mn-ea"/>
                        </a:rPr>
                        <a:t>에프앤디조합</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mn-ea"/>
                          <a:ea typeface="+mn-ea"/>
                        </a:rPr>
                        <a:t>1,500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mn-ea"/>
                          <a:ea typeface="+mn-ea"/>
                        </a:rPr>
                        <a:t>713</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mn-ea"/>
                          <a:ea typeface="+mn-ea"/>
                        </a:rPr>
                        <a: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159845666"/>
                  </a:ext>
                </a:extLst>
              </a:tr>
              <a:tr h="61611">
                <a:tc vMerge="1">
                  <a:txBody>
                    <a:bodyPr/>
                    <a:lstStyle/>
                    <a:p>
                      <a:pPr latinLnBrk="1"/>
                      <a:endParaRPr lang="ko-KR" altLang="en-US"/>
                    </a:p>
                  </a:txBody>
                  <a:tcPr/>
                </a:tc>
                <a:tc>
                  <a:txBody>
                    <a:bodyPr/>
                    <a:lstStyle/>
                    <a:p>
                      <a:pPr algn="l" rtl="0" fontAlgn="ctr"/>
                      <a:r>
                        <a:rPr lang="ko-KR" altLang="en-US" sz="900" b="0" i="0" u="none" strike="noStrike" err="1">
                          <a:solidFill>
                            <a:srgbClr val="000000"/>
                          </a:solidFill>
                          <a:effectLst/>
                          <a:latin typeface="+mn-ea"/>
                          <a:ea typeface="+mn-ea"/>
                        </a:rPr>
                        <a:t>대양홀딩스컴퍼니</a:t>
                      </a:r>
                      <a:endParaRPr lang="ko-KR" altLang="en-US" sz="900" b="0" i="0" u="none" strike="noStrike">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b"/>
                      <a:r>
                        <a:rPr lang="en-US" altLang="ko-KR" sz="900" b="0" i="0" u="none" strike="noStrike">
                          <a:solidFill>
                            <a:srgbClr val="000000"/>
                          </a:solidFill>
                          <a:effectLst/>
                          <a:latin typeface="+mn-ea"/>
                          <a:ea typeface="+mn-ea"/>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b"/>
                      <a:r>
                        <a:rPr lang="en-US" altLang="ko-KR" sz="900" b="0" i="0" u="none" strike="noStrike">
                          <a:solidFill>
                            <a:srgbClr val="000000"/>
                          </a:solidFill>
                          <a:effectLst/>
                          <a:latin typeface="+mn-ea"/>
                          <a:ea typeface="+mn-ea"/>
                        </a:rPr>
                        <a:t>150</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b"/>
                      <a:r>
                        <a:rPr lang="en-US" altLang="ko-KR" sz="900" b="0" i="0" u="none" strike="noStrike">
                          <a:solidFill>
                            <a:srgbClr val="000000"/>
                          </a:solidFill>
                          <a:effectLst/>
                          <a:latin typeface="+mn-ea"/>
                          <a:ea typeface="+mn-ea"/>
                        </a:rPr>
                        <a: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99469170"/>
                  </a:ext>
                </a:extLst>
              </a:tr>
              <a:tr h="61611">
                <a:tc vMerge="1">
                  <a:txBody>
                    <a:bodyPr/>
                    <a:lstStyle/>
                    <a:p>
                      <a:pPr latinLnBrk="1"/>
                      <a:endParaRPr lang="ko-KR" altLang="en-US"/>
                    </a:p>
                  </a:txBody>
                  <a:tcPr/>
                </a:tc>
                <a:tc>
                  <a:txBody>
                    <a:bodyPr/>
                    <a:lstStyle/>
                    <a:p>
                      <a:pPr algn="l" rtl="0" fontAlgn="ctr"/>
                      <a:r>
                        <a:rPr lang="ko-KR" altLang="en-US" sz="900" b="0" i="0" u="none" strike="noStrike" err="1">
                          <a:solidFill>
                            <a:srgbClr val="000000"/>
                          </a:solidFill>
                          <a:effectLst/>
                          <a:latin typeface="+mn-ea"/>
                          <a:ea typeface="+mn-ea"/>
                        </a:rPr>
                        <a:t>엘앤에이홀딩스</a:t>
                      </a:r>
                      <a:r>
                        <a:rPr lang="ko-KR" altLang="en-US" sz="900" b="0" i="0" u="none" strike="noStrike">
                          <a:solidFill>
                            <a:srgbClr val="000000"/>
                          </a:solidFill>
                          <a:effectLst/>
                          <a:latin typeface="+mn-ea"/>
                          <a:ea typeface="+mn-ea"/>
                        </a:rPr>
                        <a:t> 주식회사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mn-ea"/>
                          <a:ea typeface="+mn-ea"/>
                        </a:rPr>
                        <a:t>8,800</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mn-ea"/>
                          <a:ea typeface="+mn-ea"/>
                        </a:rPr>
                        <a:t>434</a:t>
                      </a:r>
                      <a:r>
                        <a:rPr lang="ko-KR" altLang="en-US" sz="900" b="0" i="0" u="none" strike="noStrike">
                          <a:solidFill>
                            <a:srgbClr val="000000"/>
                          </a:solidFill>
                          <a:effectLst/>
                          <a:latin typeface="+mn-ea"/>
                          <a:ea typeface="+mn-ea"/>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b"/>
                      <a:r>
                        <a:rPr lang="ko-KR" altLang="en-US" sz="900" b="0" i="0" u="none" strike="noStrike">
                          <a:solidFill>
                            <a:srgbClr val="000000"/>
                          </a:solidFill>
                          <a:effectLst/>
                          <a:latin typeface="+mn-ea"/>
                          <a:ea typeface="+mn-ea"/>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4620637"/>
                  </a:ext>
                </a:extLst>
              </a:tr>
              <a:tr h="61611">
                <a:tc>
                  <a:txBody>
                    <a:bodyPr/>
                    <a:lstStyle/>
                    <a:p>
                      <a:pPr algn="ctr" rtl="0" fontAlgn="ctr"/>
                      <a:r>
                        <a:rPr lang="ko-KR" altLang="en-US" sz="900" b="1" i="0" u="none" strike="noStrike">
                          <a:solidFill>
                            <a:srgbClr val="000000"/>
                          </a:solidFill>
                          <a:effectLst/>
                          <a:latin typeface="+mn-ea"/>
                          <a:ea typeface="+mn-ea"/>
                        </a:rPr>
                        <a:t>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l" rtl="0" fontAlgn="ctr"/>
                      <a:r>
                        <a:rPr lang="ko-KR" altLang="en-US" sz="900" b="1" i="0" u="none" strike="noStrike">
                          <a:solidFill>
                            <a:srgbClr val="000000"/>
                          </a:solidFill>
                          <a:effectLst/>
                          <a:latin typeface="+mn-ea"/>
                          <a:ea typeface="+mn-ea"/>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mn-ea"/>
                          <a:ea typeface="+mn-ea"/>
                        </a:rPr>
                        <a:t>21,046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mn-ea"/>
                          <a:ea typeface="+mn-ea"/>
                        </a:rPr>
                        <a:t>1,415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mn-ea"/>
                          <a:ea typeface="+mn-ea"/>
                        </a:rPr>
                        <a:t>1,537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02931236"/>
                  </a:ext>
                </a:extLst>
              </a:tr>
            </a:tbl>
          </a:graphicData>
        </a:graphic>
      </p:graphicFrame>
      <p:sp>
        <p:nvSpPr>
          <p:cNvPr id="17" name="TextBox 16">
            <a:extLst>
              <a:ext uri="{FF2B5EF4-FFF2-40B4-BE49-F238E27FC236}">
                <a16:creationId xmlns:a16="http://schemas.microsoft.com/office/drawing/2014/main" id="{043B600D-CAA7-449F-A21D-54BEEF70049D}"/>
              </a:ext>
            </a:extLst>
          </p:cNvPr>
          <p:cNvSpPr txBox="1"/>
          <p:nvPr/>
        </p:nvSpPr>
        <p:spPr>
          <a:xfrm>
            <a:off x="495300" y="5875520"/>
            <a:ext cx="1511300" cy="246221"/>
          </a:xfrm>
          <a:prstGeom prst="rect">
            <a:avLst/>
          </a:prstGeom>
          <a:noFill/>
        </p:spPr>
        <p:txBody>
          <a:bodyPr wrap="square" lIns="0" tIns="0" rIns="0" bIns="0" rtlCol="0">
            <a:spAutoFit/>
          </a:bodyPr>
          <a:lstStyle/>
          <a:p>
            <a:r>
              <a:rPr lang="en-US" altLang="ko-KR" sz="800">
                <a:latin typeface="Arial" panose="020B0604020202020204" pitchFamily="34" charset="0"/>
                <a:ea typeface="+mj-ea"/>
                <a:cs typeface="Arial" panose="020B0604020202020204" pitchFamily="34" charset="0"/>
              </a:rPr>
              <a:t>(Source : </a:t>
            </a:r>
            <a:r>
              <a:rPr lang="ko-KR" altLang="en-US" sz="800">
                <a:latin typeface="Arial" panose="020B0604020202020204" pitchFamily="34" charset="0"/>
                <a:ea typeface="+mj-ea"/>
                <a:cs typeface="Arial" panose="020B0604020202020204" pitchFamily="34" charset="0"/>
              </a:rPr>
              <a:t>조사보고서</a:t>
            </a:r>
            <a:r>
              <a:rPr lang="en-US" altLang="ko-KR" sz="800">
                <a:latin typeface="Arial" panose="020B0604020202020204" pitchFamily="34" charset="0"/>
                <a:ea typeface="+mj-ea"/>
                <a:cs typeface="Arial" panose="020B0604020202020204" pitchFamily="34" charset="0"/>
              </a:rPr>
              <a:t>, </a:t>
            </a:r>
            <a:r>
              <a:rPr lang="ko-KR" altLang="en-US" sz="800">
                <a:latin typeface="Arial" panose="020B0604020202020204" pitchFamily="34" charset="0"/>
                <a:ea typeface="+mj-ea"/>
                <a:cs typeface="Arial" panose="020B0604020202020204" pitchFamily="34" charset="0"/>
              </a:rPr>
              <a:t>회사제공자료</a:t>
            </a:r>
            <a:r>
              <a:rPr lang="en-US" altLang="ko-KR" sz="800">
                <a:latin typeface="Arial" panose="020B0604020202020204" pitchFamily="34" charset="0"/>
                <a:ea typeface="+mj-ea"/>
                <a:cs typeface="Arial" panose="020B0604020202020204" pitchFamily="34" charset="0"/>
              </a:rPr>
              <a:t>, DART)</a:t>
            </a:r>
            <a:endParaRPr lang="ko-KR" altLang="en-US" sz="80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927918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Other Considerations (6/8)</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graphicFrame>
        <p:nvGraphicFramePr>
          <p:cNvPr id="7" name="Group 3">
            <a:extLst>
              <a:ext uri="{FF2B5EF4-FFF2-40B4-BE49-F238E27FC236}">
                <a16:creationId xmlns:a16="http://schemas.microsoft.com/office/drawing/2014/main" id="{30D02117-14C2-4DF1-A3F5-45B7D1CF4671}"/>
              </a:ext>
            </a:extLst>
          </p:cNvPr>
          <p:cNvGraphicFramePr>
            <a:graphicFrameLocks noGrp="1"/>
          </p:cNvGraphicFramePr>
          <p:nvPr>
            <p:extLst>
              <p:ext uri="{D42A27DB-BD31-4B8C-83A1-F6EECF244321}">
                <p14:modId xmlns:p14="http://schemas.microsoft.com/office/powerpoint/2010/main" val="654470666"/>
              </p:ext>
            </p:extLst>
          </p:nvPr>
        </p:nvGraphicFramePr>
        <p:xfrm>
          <a:off x="468001" y="1191601"/>
          <a:ext cx="9045064" cy="4959032"/>
        </p:xfrm>
        <a:graphic>
          <a:graphicData uri="http://schemas.openxmlformats.org/drawingml/2006/table">
            <a:tbl>
              <a:tblPr/>
              <a:tblGrid>
                <a:gridCol w="1557064">
                  <a:extLst>
                    <a:ext uri="{9D8B030D-6E8A-4147-A177-3AD203B41FA5}">
                      <a16:colId xmlns:a16="http://schemas.microsoft.com/office/drawing/2014/main" val="20000"/>
                    </a:ext>
                  </a:extLst>
                </a:gridCol>
                <a:gridCol w="7488000">
                  <a:extLst>
                    <a:ext uri="{9D8B030D-6E8A-4147-A177-3AD203B41FA5}">
                      <a16:colId xmlns:a16="http://schemas.microsoft.com/office/drawing/2014/main" val="20001"/>
                    </a:ext>
                  </a:extLst>
                </a:gridCol>
              </a:tblGrid>
              <a:tr h="284467">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674565">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a:ln>
                            <a:noFill/>
                          </a:ln>
                          <a:solidFill>
                            <a:schemeClr val="tx1"/>
                          </a:solidFill>
                          <a:effectLst/>
                          <a:uLnTx/>
                          <a:uFillTx/>
                          <a:latin typeface="+mj-ea"/>
                          <a:ea typeface="+mj-ea"/>
                          <a:cs typeface="Arial" panose="020B0604020202020204" pitchFamily="34" charset="0"/>
                        </a:rPr>
                        <a:t>특수관계자 거래현황</a:t>
                      </a:r>
                      <a:endParaRPr kumimoji="0" lang="en-US" altLang="ko-KR" sz="1000" b="1" i="0" u="none" strike="noStrike" kern="1200" cap="none" spc="0" normalizeH="0" baseline="0">
                        <a:ln>
                          <a:noFill/>
                        </a:ln>
                        <a:solidFill>
                          <a:schemeClr val="tx1"/>
                        </a:solidFill>
                        <a:effectLst/>
                        <a:uLnTx/>
                        <a:uFillTx/>
                        <a:latin typeface="+mj-ea"/>
                        <a:ea typeface="+mj-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대상 회사는 최근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년간 종속회사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Good People (CAMBODIA) </a:t>
                      </a:r>
                      <a:r>
                        <a:rPr kumimoji="0" lang="en-US" altLang="ko-KR" sz="10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Co.ltd</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를 상대로 매입거래를 지속해오고 있으며</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기준일 현재</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종속회사 </a:t>
                      </a:r>
                      <a:r>
                        <a:rPr kumimoji="0" lang="ko-KR" altLang="en-US" sz="10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쵸코스퀘어에</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대한 불법행위미수금 약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40</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억원을 계상함</a:t>
                      </a: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mj-ea"/>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indent="-171450" latinLnBrk="0">
                        <a:lnSpc>
                          <a:spcPts val="1300"/>
                        </a:lnSpc>
                        <a:spcAft>
                          <a:spcPts val="300"/>
                        </a:spcAft>
                        <a:buFont typeface="Arial" panose="020B0604020202020204" pitchFamily="34" charset="0"/>
                        <a:buChar char="•"/>
                      </a:pPr>
                      <a:r>
                        <a:rPr kumimoji="0" lang="ko-KR" altLang="en-US"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회사 제시 자료를 통해 파악한 회사 특수관계자 현황 및 거래는 아래와 같음</a:t>
                      </a: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 name="표 9">
            <a:extLst>
              <a:ext uri="{FF2B5EF4-FFF2-40B4-BE49-F238E27FC236}">
                <a16:creationId xmlns:a16="http://schemas.microsoft.com/office/drawing/2014/main" id="{D4678E30-0139-4DC0-A937-AA1C7986042D}"/>
              </a:ext>
            </a:extLst>
          </p:cNvPr>
          <p:cNvGraphicFramePr>
            <a:graphicFrameLocks noGrp="1"/>
          </p:cNvGraphicFramePr>
          <p:nvPr/>
        </p:nvGraphicFramePr>
        <p:xfrm>
          <a:off x="2280708" y="1773237"/>
          <a:ext cx="7157291" cy="3205163"/>
        </p:xfrm>
        <a:graphic>
          <a:graphicData uri="http://schemas.openxmlformats.org/drawingml/2006/table">
            <a:tbl>
              <a:tblPr/>
              <a:tblGrid>
                <a:gridCol w="987213">
                  <a:extLst>
                    <a:ext uri="{9D8B030D-6E8A-4147-A177-3AD203B41FA5}">
                      <a16:colId xmlns:a16="http://schemas.microsoft.com/office/drawing/2014/main" val="1148210527"/>
                    </a:ext>
                  </a:extLst>
                </a:gridCol>
                <a:gridCol w="6170078">
                  <a:extLst>
                    <a:ext uri="{9D8B030D-6E8A-4147-A177-3AD203B41FA5}">
                      <a16:colId xmlns:a16="http://schemas.microsoft.com/office/drawing/2014/main" val="2573558551"/>
                    </a:ext>
                  </a:extLst>
                </a:gridCol>
              </a:tblGrid>
              <a:tr h="106669">
                <a:tc>
                  <a:txBody>
                    <a:bodyPr/>
                    <a:lstStyle/>
                    <a:p>
                      <a:pPr algn="ctr"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특수관계자</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내용</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extLst>
                  <a:ext uri="{0D108BD9-81ED-4DB2-BD59-A6C34878D82A}">
                    <a16:rowId xmlns:a16="http://schemas.microsoft.com/office/drawing/2014/main" val="4039841477"/>
                  </a:ext>
                </a:extLst>
              </a:tr>
              <a:tr h="3068003">
                <a:tc>
                  <a:txBody>
                    <a:bodyPr/>
                    <a:lstStyle/>
                    <a:p>
                      <a:pPr algn="ctr"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종속회사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indent="0" algn="l" fontAlgn="b">
                        <a:buFont typeface="Wingdings" panose="05000000000000000000" pitchFamily="2" charset="2"/>
                        <a:buNone/>
                      </a:pP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177800" indent="-177800" algn="l" fontAlgn="b">
                        <a:buFont typeface="Wingdings" panose="05000000000000000000" pitchFamily="2" charset="2"/>
                        <a:buChar char="§"/>
                      </a:pPr>
                      <a:r>
                        <a:rPr lang="ko-KR" altLang="en-US" sz="900" b="1" i="0" u="sng" strike="noStrike">
                          <a:solidFill>
                            <a:srgbClr val="000000"/>
                          </a:solidFill>
                          <a:effectLst/>
                          <a:latin typeface="맑은 고딕" panose="020B0503020000020004" pitchFamily="50" charset="-127"/>
                          <a:ea typeface="맑은 고딕" panose="020B0503020000020004" pitchFamily="50" charset="-127"/>
                        </a:rPr>
                        <a:t>종속회사와의 거래 내역</a:t>
                      </a: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최근 </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개년 종속회사와의 거래내역은 아래와 같음</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88900" indent="0" algn="l" fontAlgn="b">
                        <a:buFont typeface="Wingdings" panose="05000000000000000000" pitchFamily="2" charset="2"/>
                        <a:buNone/>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88900" indent="0" algn="l" fontAlgn="b">
                        <a:buFont typeface="Wingdings" panose="05000000000000000000" pitchFamily="2" charset="2"/>
                        <a:buNone/>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88900" indent="0" algn="l" fontAlgn="b">
                        <a:buFont typeface="Wingdings" panose="05000000000000000000" pitchFamily="2" charset="2"/>
                        <a:buNone/>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88900" indent="0" algn="l" fontAlgn="b">
                        <a:buFont typeface="Wingdings" panose="05000000000000000000" pitchFamily="2" charset="2"/>
                        <a:buNone/>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177800" indent="-177800" algn="l" fontAlgn="b">
                        <a:buFont typeface="Wingdings" panose="05000000000000000000" pitchFamily="2" charset="2"/>
                        <a:buChar char="§"/>
                      </a:pP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177800" indent="-177800" algn="l" fontAlgn="b">
                        <a:buFont typeface="Wingdings" panose="05000000000000000000" pitchFamily="2" charset="2"/>
                        <a:buChar char="§"/>
                      </a:pPr>
                      <a:r>
                        <a:rPr lang="ko-KR" altLang="en-US" sz="900" b="1" i="0" u="sng" strike="noStrike">
                          <a:solidFill>
                            <a:srgbClr val="000000"/>
                          </a:solidFill>
                          <a:effectLst/>
                          <a:latin typeface="맑은 고딕" panose="020B0503020000020004" pitchFamily="50" charset="-127"/>
                          <a:ea typeface="맑은 고딕" panose="020B0503020000020004" pitchFamily="50" charset="-127"/>
                        </a:rPr>
                        <a:t>채권 및 채무</a:t>
                      </a: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기준일 종속회사에 대한 채권 및 채무는 아래와 같음</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171450" indent="-171450" algn="l" fontAlgn="b">
                        <a:buFont typeface="Wingdings" panose="05000000000000000000" pitchFamily="2" charset="2"/>
                        <a:buChar char="§"/>
                      </a:pP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171450" indent="-171450" algn="l" fontAlgn="b">
                        <a:buFont typeface="Wingdings" panose="05000000000000000000" pitchFamily="2" charset="2"/>
                        <a:buChar char="§"/>
                      </a:pP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7802687"/>
                  </a:ext>
                </a:extLst>
              </a:tr>
            </a:tbl>
          </a:graphicData>
        </a:graphic>
      </p:graphicFrame>
      <p:graphicFrame>
        <p:nvGraphicFramePr>
          <p:cNvPr id="6" name="표 5">
            <a:extLst>
              <a:ext uri="{FF2B5EF4-FFF2-40B4-BE49-F238E27FC236}">
                <a16:creationId xmlns:a16="http://schemas.microsoft.com/office/drawing/2014/main" id="{D6088556-73CA-469F-91AA-2F3E3532837E}"/>
              </a:ext>
            </a:extLst>
          </p:cNvPr>
          <p:cNvGraphicFramePr>
            <a:graphicFrameLocks noGrp="1"/>
          </p:cNvGraphicFramePr>
          <p:nvPr>
            <p:extLst>
              <p:ext uri="{D42A27DB-BD31-4B8C-83A1-F6EECF244321}">
                <p14:modId xmlns:p14="http://schemas.microsoft.com/office/powerpoint/2010/main" val="389740153"/>
              </p:ext>
            </p:extLst>
          </p:nvPr>
        </p:nvGraphicFramePr>
        <p:xfrm>
          <a:off x="3324517" y="2393421"/>
          <a:ext cx="4652667" cy="731520"/>
        </p:xfrm>
        <a:graphic>
          <a:graphicData uri="http://schemas.openxmlformats.org/drawingml/2006/table">
            <a:tbl>
              <a:tblPr/>
              <a:tblGrid>
                <a:gridCol w="1755483">
                  <a:extLst>
                    <a:ext uri="{9D8B030D-6E8A-4147-A177-3AD203B41FA5}">
                      <a16:colId xmlns:a16="http://schemas.microsoft.com/office/drawing/2014/main" val="633984170"/>
                    </a:ext>
                  </a:extLst>
                </a:gridCol>
                <a:gridCol w="628650">
                  <a:extLst>
                    <a:ext uri="{9D8B030D-6E8A-4147-A177-3AD203B41FA5}">
                      <a16:colId xmlns:a16="http://schemas.microsoft.com/office/drawing/2014/main" val="2213812495"/>
                    </a:ext>
                  </a:extLst>
                </a:gridCol>
                <a:gridCol w="756178">
                  <a:extLst>
                    <a:ext uri="{9D8B030D-6E8A-4147-A177-3AD203B41FA5}">
                      <a16:colId xmlns:a16="http://schemas.microsoft.com/office/drawing/2014/main" val="2741436885"/>
                    </a:ext>
                  </a:extLst>
                </a:gridCol>
                <a:gridCol w="756178">
                  <a:extLst>
                    <a:ext uri="{9D8B030D-6E8A-4147-A177-3AD203B41FA5}">
                      <a16:colId xmlns:a16="http://schemas.microsoft.com/office/drawing/2014/main" val="1897442876"/>
                    </a:ext>
                  </a:extLst>
                </a:gridCol>
                <a:gridCol w="756178">
                  <a:extLst>
                    <a:ext uri="{9D8B030D-6E8A-4147-A177-3AD203B41FA5}">
                      <a16:colId xmlns:a16="http://schemas.microsoft.com/office/drawing/2014/main" val="3420480027"/>
                    </a:ext>
                  </a:extLst>
                </a:gridCol>
              </a:tblGrid>
              <a:tr h="47313">
                <a:tc>
                  <a:txBody>
                    <a:bodyPr/>
                    <a:lstStyle/>
                    <a:p>
                      <a:pPr algn="l" rtl="0" fontAlgn="ctr"/>
                      <a:r>
                        <a:rPr lang="en-US" altLang="ko-KR" sz="800" b="1" i="0" u="none" strike="noStrike">
                          <a:solidFill>
                            <a:srgbClr val="FFFFFF"/>
                          </a:solidFill>
                          <a:effectLst/>
                          <a:latin typeface="+mn-ea"/>
                          <a:ea typeface="+mn-ea"/>
                        </a:rPr>
                        <a:t>(</a:t>
                      </a:r>
                      <a:r>
                        <a:rPr lang="ko-KR" altLang="en-US" sz="800" b="1" i="0" u="none" strike="noStrike">
                          <a:solidFill>
                            <a:srgbClr val="FFFFFF"/>
                          </a:solidFill>
                          <a:effectLst/>
                          <a:latin typeface="+mn-ea"/>
                          <a:ea typeface="+mn-ea"/>
                        </a:rPr>
                        <a:t>단위 </a:t>
                      </a:r>
                      <a:r>
                        <a:rPr lang="en-US" altLang="ko-KR" sz="800" b="1" i="0" u="none" strike="noStrike">
                          <a:solidFill>
                            <a:srgbClr val="FFFFFF"/>
                          </a:solidFill>
                          <a:effectLst/>
                          <a:latin typeface="+mn-ea"/>
                          <a:ea typeface="+mn-ea"/>
                        </a:rPr>
                        <a:t>: </a:t>
                      </a:r>
                      <a:r>
                        <a:rPr lang="ko-KR" altLang="en-US" sz="800" b="1" i="0" u="none" strike="noStrike">
                          <a:solidFill>
                            <a:srgbClr val="FFFFFF"/>
                          </a:solidFill>
                          <a:effectLst/>
                          <a:latin typeface="+mn-ea"/>
                          <a:ea typeface="+mn-ea"/>
                        </a:rPr>
                        <a:t>백만원</a:t>
                      </a:r>
                      <a:r>
                        <a:rPr lang="en-US" altLang="ko-KR" sz="800" b="1" i="0" u="none" strike="noStrike">
                          <a:solidFill>
                            <a:srgbClr val="FFFFFF"/>
                          </a:solidFill>
                          <a:effectLst/>
                          <a:latin typeface="+mn-ea"/>
                          <a:ea typeface="+mn-ea"/>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mn-ea"/>
                          <a:ea typeface="+mn-ea"/>
                        </a:rPr>
                        <a:t>거래항목</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mn-ea"/>
                          <a:ea typeface="+mn-ea"/>
                        </a:rPr>
                        <a:t>FY20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mn-ea"/>
                          <a:ea typeface="+mn-ea"/>
                        </a:rPr>
                        <a:t>FY21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mn-ea"/>
                          <a:ea typeface="+mn-ea"/>
                        </a:rPr>
                        <a:t>FY22(1Q)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638797842"/>
                  </a:ext>
                </a:extLst>
              </a:tr>
              <a:tr h="47313">
                <a:tc rowSpan="2">
                  <a:txBody>
                    <a:bodyPr/>
                    <a:lstStyle/>
                    <a:p>
                      <a:pPr algn="ctr" fontAlgn="ctr"/>
                      <a:r>
                        <a:rPr lang="en-US" sz="800" b="0" i="0" u="none" strike="noStrike">
                          <a:solidFill>
                            <a:srgbClr val="000000"/>
                          </a:solidFill>
                          <a:effectLst/>
                          <a:latin typeface="+mn-ea"/>
                          <a:ea typeface="+mn-ea"/>
                        </a:rPr>
                        <a:t>Good People(CAMBODIA) </a:t>
                      </a:r>
                      <a:r>
                        <a:rPr lang="en-US" sz="800" b="0" i="0" u="none" strike="noStrike" err="1">
                          <a:solidFill>
                            <a:srgbClr val="000000"/>
                          </a:solidFill>
                          <a:effectLst/>
                          <a:latin typeface="+mn-ea"/>
                          <a:ea typeface="+mn-ea"/>
                        </a:rPr>
                        <a:t>Co.ltd</a:t>
                      </a:r>
                      <a:endParaRPr lang="en-US" sz="800" b="0" i="0" u="none" strike="noStrike">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mn-ea"/>
                          <a:ea typeface="+mn-ea"/>
                        </a:rPr>
                        <a:t>매출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mn-ea"/>
                          <a:ea typeface="+mn-ea"/>
                        </a:rPr>
                        <a:t>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mn-ea"/>
                          <a:ea typeface="+mn-ea"/>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mn-ea"/>
                          <a:ea typeface="+mn-ea"/>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675971983"/>
                  </a:ext>
                </a:extLst>
              </a:tr>
              <a:tr h="47313">
                <a:tc vMerge="1">
                  <a:txBody>
                    <a:bodyPr/>
                    <a:lstStyle/>
                    <a:p>
                      <a:pPr latinLnBrk="1"/>
                      <a:endParaRPr lang="ko-KR" altLang="en-US"/>
                    </a:p>
                  </a:txBody>
                  <a:tcPr/>
                </a:tc>
                <a:tc>
                  <a:txBody>
                    <a:bodyPr/>
                    <a:lstStyle/>
                    <a:p>
                      <a:pPr algn="ctr" rtl="0" fontAlgn="ctr"/>
                      <a:r>
                        <a:rPr lang="ko-KR" altLang="en-US" sz="800" b="0" i="0" u="none" strike="noStrike">
                          <a:solidFill>
                            <a:srgbClr val="000000"/>
                          </a:solidFill>
                          <a:effectLst/>
                          <a:latin typeface="+mn-ea"/>
                          <a:ea typeface="+mn-ea"/>
                        </a:rPr>
                        <a:t>매입</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mn-ea"/>
                          <a:ea typeface="+mn-ea"/>
                        </a:rPr>
                        <a:t>3,260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mn-ea"/>
                          <a:ea typeface="+mn-ea"/>
                        </a:rPr>
                        <a:t>2,624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mn-ea"/>
                          <a:ea typeface="+mn-ea"/>
                        </a:rPr>
                        <a:t>588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30232583"/>
                  </a:ext>
                </a:extLst>
              </a:tr>
              <a:tr h="47313">
                <a:tc rowSpan="2">
                  <a:txBody>
                    <a:bodyPr/>
                    <a:lstStyle/>
                    <a:p>
                      <a:pPr algn="ctr" fontAlgn="ctr"/>
                      <a:r>
                        <a:rPr lang="ko-KR" altLang="en-US" sz="800" b="0" i="0" u="none" strike="noStrike">
                          <a:solidFill>
                            <a:srgbClr val="000000"/>
                          </a:solidFill>
                          <a:effectLst/>
                          <a:latin typeface="+mn-ea"/>
                          <a:ea typeface="+mn-ea"/>
                        </a:rPr>
                        <a:t>쵸코스퀘어</a:t>
                      </a:r>
                      <a:endParaRPr lang="ko-KR" altLang="en-US" sz="800" b="0" i="0" u="none" strike="noStrike" baseline="30000">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mn-ea"/>
                          <a:ea typeface="+mn-ea"/>
                        </a:rPr>
                        <a:t>기타수익</a:t>
                      </a:r>
                      <a:r>
                        <a:rPr lang="en-US" altLang="ko-KR" sz="800" b="0" i="0" u="none" strike="noStrike" baseline="30000">
                          <a:solidFill>
                            <a:srgbClr val="000000"/>
                          </a:solidFill>
                          <a:effectLst/>
                          <a:latin typeface="+mn-ea"/>
                          <a:ea typeface="+mn-ea"/>
                        </a:rPr>
                        <a:t>1</a:t>
                      </a:r>
                      <a:endParaRPr lang="ko-KR" altLang="en-US" sz="800" b="0" i="0" u="none" strike="noStrike">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mn-ea"/>
                          <a:ea typeface="+mn-ea"/>
                        </a:rPr>
                        <a:t>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mn-ea"/>
                          <a:ea typeface="+mn-ea"/>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mn-ea"/>
                          <a:ea typeface="+mn-ea"/>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355818536"/>
                  </a:ext>
                </a:extLst>
              </a:tr>
              <a:tr h="47313">
                <a:tc vMerge="1">
                  <a:txBody>
                    <a:bodyPr/>
                    <a:lstStyle/>
                    <a:p>
                      <a:pPr latinLnBrk="1"/>
                      <a:endParaRPr lang="ko-KR" altLang="en-US"/>
                    </a:p>
                  </a:txBody>
                  <a:tcPr/>
                </a:tc>
                <a:tc>
                  <a:txBody>
                    <a:bodyPr/>
                    <a:lstStyle/>
                    <a:p>
                      <a:pPr algn="ctr" rtl="0" fontAlgn="ctr"/>
                      <a:r>
                        <a:rPr lang="ko-KR" altLang="en-US" sz="800" b="0" i="0" u="none" strike="noStrike">
                          <a:solidFill>
                            <a:srgbClr val="000000"/>
                          </a:solidFill>
                          <a:effectLst/>
                          <a:latin typeface="+mn-ea"/>
                          <a:ea typeface="+mn-ea"/>
                        </a:rPr>
                        <a:t>지분취득</a:t>
                      </a:r>
                      <a:r>
                        <a:rPr lang="en-US" altLang="ko-KR" sz="800" b="0" i="0" u="none" strike="noStrike" baseline="30000">
                          <a:solidFill>
                            <a:srgbClr val="000000"/>
                          </a:solidFill>
                          <a:effectLst/>
                          <a:latin typeface="+mn-ea"/>
                          <a:ea typeface="+mn-ea"/>
                        </a:rPr>
                        <a:t>2</a:t>
                      </a:r>
                      <a:endParaRPr lang="ko-KR" altLang="en-US" sz="800" b="0" i="0" u="none" strike="noStrike">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mn-ea"/>
                          <a:ea typeface="+mn-ea"/>
                        </a:rPr>
                        <a:t>900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mn-ea"/>
                          <a:ea typeface="+mn-ea"/>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mn-ea"/>
                          <a:ea typeface="+mn-ea"/>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99303058"/>
                  </a:ext>
                </a:extLst>
              </a:tr>
              <a:tr h="47313">
                <a:tc gridSpan="2">
                  <a:txBody>
                    <a:bodyPr/>
                    <a:lstStyle/>
                    <a:p>
                      <a:pPr algn="ctr" fontAlgn="b"/>
                      <a:r>
                        <a:rPr lang="ko-KR" altLang="en-US" sz="800" b="1" i="0" u="none" strike="noStrike">
                          <a:solidFill>
                            <a:srgbClr val="000000"/>
                          </a:solidFill>
                          <a:effectLst/>
                          <a:latin typeface="+mn-ea"/>
                          <a:ea typeface="+mn-ea"/>
                        </a:rPr>
                        <a:t>합계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hMerge="1">
                  <a:txBody>
                    <a:bodyPr/>
                    <a:lstStyle/>
                    <a:p>
                      <a:pPr latinLnBrk="1"/>
                      <a:endParaRPr lang="ko-KR" altLang="en-US"/>
                    </a:p>
                  </a:txBody>
                  <a:tcPr>
                    <a:lnT w="6350" cap="flat" cmpd="sng" algn="ctr">
                      <a:solidFill>
                        <a:srgbClr val="00338D"/>
                      </a:solidFill>
                      <a:prstDash val="solid"/>
                      <a:round/>
                      <a:headEnd type="none" w="med" len="med"/>
                      <a:tailEnd type="none" w="med" len="med"/>
                    </a:lnT>
                  </a:tcPr>
                </a:tc>
                <a:tc>
                  <a:txBody>
                    <a:bodyPr/>
                    <a:lstStyle/>
                    <a:p>
                      <a:pPr algn="r" rtl="0" fontAlgn="ctr"/>
                      <a:r>
                        <a:rPr lang="en-US" altLang="ko-KR" sz="800" b="1" i="0" u="none" strike="noStrike">
                          <a:solidFill>
                            <a:srgbClr val="000000"/>
                          </a:solidFill>
                          <a:effectLst/>
                          <a:latin typeface="+mn-ea"/>
                          <a:ea typeface="+mn-ea"/>
                        </a:rPr>
                        <a:t>4,172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mn-ea"/>
                          <a:ea typeface="+mn-ea"/>
                        </a:rPr>
                        <a:t>2,624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mn-ea"/>
                          <a:ea typeface="+mn-ea"/>
                        </a:rPr>
                        <a:t>588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10010026"/>
                  </a:ext>
                </a:extLst>
              </a:tr>
            </a:tbl>
          </a:graphicData>
        </a:graphic>
      </p:graphicFrame>
      <p:graphicFrame>
        <p:nvGraphicFramePr>
          <p:cNvPr id="15" name="표 14">
            <a:extLst>
              <a:ext uri="{FF2B5EF4-FFF2-40B4-BE49-F238E27FC236}">
                <a16:creationId xmlns:a16="http://schemas.microsoft.com/office/drawing/2014/main" id="{1A8F841A-1D24-4F31-B4A3-E5EA05ADD384}"/>
              </a:ext>
            </a:extLst>
          </p:cNvPr>
          <p:cNvGraphicFramePr>
            <a:graphicFrameLocks noGrp="1"/>
          </p:cNvGraphicFramePr>
          <p:nvPr/>
        </p:nvGraphicFramePr>
        <p:xfrm>
          <a:off x="3324517" y="3896518"/>
          <a:ext cx="4652672" cy="731520"/>
        </p:xfrm>
        <a:graphic>
          <a:graphicData uri="http://schemas.openxmlformats.org/drawingml/2006/table">
            <a:tbl>
              <a:tblPr/>
              <a:tblGrid>
                <a:gridCol w="1748876">
                  <a:extLst>
                    <a:ext uri="{9D8B030D-6E8A-4147-A177-3AD203B41FA5}">
                      <a16:colId xmlns:a16="http://schemas.microsoft.com/office/drawing/2014/main" val="1464730462"/>
                    </a:ext>
                  </a:extLst>
                </a:gridCol>
                <a:gridCol w="967932">
                  <a:extLst>
                    <a:ext uri="{9D8B030D-6E8A-4147-A177-3AD203B41FA5}">
                      <a16:colId xmlns:a16="http://schemas.microsoft.com/office/drawing/2014/main" val="2387518322"/>
                    </a:ext>
                  </a:extLst>
                </a:gridCol>
                <a:gridCol w="967932">
                  <a:extLst>
                    <a:ext uri="{9D8B030D-6E8A-4147-A177-3AD203B41FA5}">
                      <a16:colId xmlns:a16="http://schemas.microsoft.com/office/drawing/2014/main" val="3577686743"/>
                    </a:ext>
                  </a:extLst>
                </a:gridCol>
                <a:gridCol w="967932">
                  <a:extLst>
                    <a:ext uri="{9D8B030D-6E8A-4147-A177-3AD203B41FA5}">
                      <a16:colId xmlns:a16="http://schemas.microsoft.com/office/drawing/2014/main" val="4033540208"/>
                    </a:ext>
                  </a:extLst>
                </a:gridCol>
              </a:tblGrid>
              <a:tr h="32862">
                <a:tc rowSpan="2">
                  <a:txBody>
                    <a:bodyPr/>
                    <a:lstStyle/>
                    <a:p>
                      <a:pPr algn="ctr" rtl="0" fontAlgn="ctr"/>
                      <a:r>
                        <a:rPr lang="ko-KR" altLang="en-US" sz="800" b="1" i="0" u="none" strike="noStrike">
                          <a:solidFill>
                            <a:srgbClr val="FFFFFF"/>
                          </a:solidFill>
                          <a:effectLst/>
                          <a:latin typeface="+mn-ea"/>
                          <a:ea typeface="+mn-ea"/>
                        </a:rPr>
                        <a:t>특수관계자</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gridSpan="2">
                  <a:txBody>
                    <a:bodyPr/>
                    <a:lstStyle/>
                    <a:p>
                      <a:pPr algn="ctr" rtl="0" fontAlgn="ctr"/>
                      <a:r>
                        <a:rPr lang="ko-KR" altLang="en-US" sz="800" b="1" i="0" u="none" strike="noStrike">
                          <a:solidFill>
                            <a:srgbClr val="FFFFFF"/>
                          </a:solidFill>
                          <a:effectLst/>
                          <a:latin typeface="+mn-ea"/>
                          <a:ea typeface="+mn-ea"/>
                        </a:rPr>
                        <a:t>채권</a:t>
                      </a:r>
                      <a:r>
                        <a:rPr lang="en-US" altLang="ko-KR" sz="800" b="1" i="0" u="none" strike="noStrike" baseline="30000">
                          <a:solidFill>
                            <a:srgbClr val="FFFFFF"/>
                          </a:solidFill>
                          <a:effectLst/>
                          <a:latin typeface="+mn-ea"/>
                          <a:ea typeface="+mn-ea"/>
                        </a:rPr>
                        <a:t>3</a:t>
                      </a:r>
                      <a:endParaRPr lang="ko-KR" altLang="en-US" sz="800" b="1" i="0" u="none" strike="noStrike" baseline="30000">
                        <a:solidFill>
                          <a:srgbClr val="FFFFFF"/>
                        </a:solidFill>
                        <a:effectLst/>
                        <a:latin typeface="+mn-ea"/>
                        <a:ea typeface="+mn-ea"/>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ko-KR" altLang="en-US" sz="800" b="1" i="0" u="none" strike="noStrike">
                          <a:solidFill>
                            <a:srgbClr val="FFFFFF"/>
                          </a:solidFill>
                          <a:effectLst/>
                          <a:latin typeface="+mn-ea"/>
                          <a:ea typeface="+mn-ea"/>
                        </a:rPr>
                        <a:t>채무</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extLst>
                  <a:ext uri="{0D108BD9-81ED-4DB2-BD59-A6C34878D82A}">
                    <a16:rowId xmlns:a16="http://schemas.microsoft.com/office/drawing/2014/main" val="221790833"/>
                  </a:ext>
                </a:extLst>
              </a:tr>
              <a:tr h="0">
                <a:tc vMerge="1">
                  <a:txBody>
                    <a:bodyPr/>
                    <a:lstStyle/>
                    <a:p>
                      <a:pPr latinLnBrk="1"/>
                      <a:endParaRPr lang="ko-KR" altLang="en-US"/>
                    </a:p>
                  </a:txBody>
                  <a:tcPr/>
                </a:tc>
                <a:tc>
                  <a:txBody>
                    <a:bodyPr/>
                    <a:lstStyle/>
                    <a:p>
                      <a:pPr algn="ctr" rtl="0" fontAlgn="ctr"/>
                      <a:r>
                        <a:rPr lang="ko-KR" altLang="en-US" sz="800" b="1" i="0" u="none" strike="noStrike">
                          <a:solidFill>
                            <a:srgbClr val="FFFFFF"/>
                          </a:solidFill>
                          <a:effectLst/>
                          <a:latin typeface="+mn-ea"/>
                          <a:ea typeface="+mn-ea"/>
                        </a:rPr>
                        <a:t>대여금</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mn-ea"/>
                          <a:ea typeface="+mn-ea"/>
                        </a:rPr>
                        <a:t>미수수익</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mn-ea"/>
                          <a:ea typeface="+mn-ea"/>
                        </a:rPr>
                        <a:t>매입채무</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425947447"/>
                  </a:ext>
                </a:extLst>
              </a:tr>
              <a:tr h="0">
                <a:tc>
                  <a:txBody>
                    <a:bodyPr/>
                    <a:lstStyle/>
                    <a:p>
                      <a:pPr algn="ctr" rtl="0" fontAlgn="ctr"/>
                      <a:r>
                        <a:rPr lang="ko-KR" altLang="en-US" sz="800" b="0" i="0" u="none" strike="noStrike" err="1">
                          <a:solidFill>
                            <a:srgbClr val="000000"/>
                          </a:solidFill>
                          <a:effectLst/>
                          <a:latin typeface="+mn-ea"/>
                          <a:ea typeface="+mn-ea"/>
                        </a:rPr>
                        <a:t>좋은사람들</a:t>
                      </a:r>
                      <a:r>
                        <a:rPr lang="ko-KR" altLang="en-US" sz="800" b="0" i="0" u="none" strike="noStrike">
                          <a:solidFill>
                            <a:srgbClr val="000000"/>
                          </a:solidFill>
                          <a:effectLst/>
                          <a:latin typeface="+mn-ea"/>
                          <a:ea typeface="+mn-ea"/>
                        </a:rPr>
                        <a:t> 개성</a:t>
                      </a:r>
                      <a:r>
                        <a:rPr lang="en-US" altLang="ko-KR" sz="800" b="0" i="0" u="none" strike="noStrike">
                          <a:solidFill>
                            <a:srgbClr val="000000"/>
                          </a:solidFill>
                          <a:effectLst/>
                          <a:latin typeface="+mn-ea"/>
                          <a:ea typeface="+mn-ea"/>
                        </a:rPr>
                        <a:t>1</a:t>
                      </a:r>
                      <a:r>
                        <a:rPr lang="ko-KR" altLang="en-US" sz="800" b="0" i="0" u="none" strike="noStrike">
                          <a:solidFill>
                            <a:srgbClr val="000000"/>
                          </a:solidFill>
                          <a:effectLst/>
                          <a:latin typeface="+mn-ea"/>
                          <a:ea typeface="+mn-ea"/>
                        </a:rPr>
                        <a:t>공장</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mn-ea"/>
                          <a:ea typeface="+mn-ea"/>
                        </a:rPr>
                        <a: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mn-ea"/>
                          <a:ea typeface="+mn-ea"/>
                        </a:rPr>
                        <a: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mn-ea"/>
                          <a:ea typeface="+mn-ea"/>
                        </a:rPr>
                        <a:t>1,250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3438619780"/>
                  </a:ext>
                </a:extLst>
              </a:tr>
              <a:tr h="0">
                <a:tc>
                  <a:txBody>
                    <a:bodyPr/>
                    <a:lstStyle/>
                    <a:p>
                      <a:pPr algn="ctr" rtl="0" fontAlgn="ctr"/>
                      <a:r>
                        <a:rPr lang="en-US" sz="800" b="0" i="0" u="none" strike="noStrike">
                          <a:solidFill>
                            <a:srgbClr val="000000"/>
                          </a:solidFill>
                          <a:effectLst/>
                          <a:latin typeface="+mn-ea"/>
                          <a:ea typeface="+mn-ea"/>
                        </a:rPr>
                        <a:t>Good People(CAMBODIA) </a:t>
                      </a:r>
                      <a:r>
                        <a:rPr lang="en-US" sz="800" b="0" i="0" u="none" strike="noStrike" err="1">
                          <a:solidFill>
                            <a:srgbClr val="000000"/>
                          </a:solidFill>
                          <a:effectLst/>
                          <a:latin typeface="+mn-ea"/>
                          <a:ea typeface="+mn-ea"/>
                        </a:rPr>
                        <a:t>Co.ltd</a:t>
                      </a:r>
                      <a:endParaRPr lang="en-US" sz="800" b="0" i="0" u="none" strike="noStrike">
                        <a:solidFill>
                          <a:srgbClr val="000000"/>
                        </a:solidFill>
                        <a:effectLst/>
                        <a:latin typeface="+mn-ea"/>
                        <a:ea typeface="+mn-ea"/>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b"/>
                      <a:r>
                        <a:rPr lang="en-US" altLang="ko-KR" sz="800" b="0" i="0" u="none" strike="noStrike">
                          <a:solidFill>
                            <a:srgbClr val="000000"/>
                          </a:solidFill>
                          <a:effectLst/>
                          <a:latin typeface="+mn-ea"/>
                          <a:ea typeface="+mn-ea"/>
                        </a:rPr>
                        <a: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b"/>
                      <a:r>
                        <a:rPr lang="en-US" altLang="ko-KR" sz="800" b="0" i="0" u="none" strike="noStrike">
                          <a:solidFill>
                            <a:srgbClr val="000000"/>
                          </a:solidFill>
                          <a:effectLst/>
                          <a:latin typeface="+mn-ea"/>
                          <a:ea typeface="+mn-ea"/>
                        </a:rPr>
                        <a: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b"/>
                      <a:r>
                        <a:rPr lang="en-US" altLang="ko-KR" sz="800" b="0" i="0" u="none" strike="noStrike">
                          <a:solidFill>
                            <a:srgbClr val="000000"/>
                          </a:solidFill>
                          <a:effectLst/>
                          <a:latin typeface="+mn-ea"/>
                          <a:ea typeface="+mn-ea"/>
                        </a:rPr>
                        <a:t>287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15291633"/>
                  </a:ext>
                </a:extLst>
              </a:tr>
              <a:tr h="0">
                <a:tc>
                  <a:txBody>
                    <a:bodyPr/>
                    <a:lstStyle/>
                    <a:p>
                      <a:pPr algn="ctr" rtl="0" fontAlgn="ctr"/>
                      <a:r>
                        <a:rPr lang="ko-KR" altLang="en-US" sz="800" b="0" i="0" u="none" strike="noStrike">
                          <a:solidFill>
                            <a:srgbClr val="000000"/>
                          </a:solidFill>
                          <a:effectLst/>
                          <a:latin typeface="+mn-ea"/>
                          <a:ea typeface="+mn-ea"/>
                        </a:rPr>
                        <a:t>쵸코스퀘어</a:t>
                      </a:r>
                      <a:endParaRPr lang="ko-KR" altLang="en-US" sz="800" b="0" i="0" u="none" strike="noStrike" baseline="30000">
                        <a:solidFill>
                          <a:srgbClr val="000000"/>
                        </a:solidFill>
                        <a:effectLst/>
                        <a:latin typeface="+mn-ea"/>
                        <a:ea typeface="+mn-ea"/>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mn-ea"/>
                          <a:ea typeface="+mn-ea"/>
                        </a:rPr>
                        <a:t>3,880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mn-ea"/>
                          <a:ea typeface="+mn-ea"/>
                        </a:rPr>
                        <a:t>93</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mn-ea"/>
                          <a:ea typeface="+mn-ea"/>
                        </a:rPr>
                        <a: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02838789"/>
                  </a:ext>
                </a:extLst>
              </a:tr>
              <a:tr h="0">
                <a:tc>
                  <a:txBody>
                    <a:bodyPr/>
                    <a:lstStyle/>
                    <a:p>
                      <a:pPr algn="ctr" rtl="0" fontAlgn="ctr"/>
                      <a:r>
                        <a:rPr lang="ko-KR" altLang="en-US" sz="800" b="1" i="0" u="none" strike="noStrike">
                          <a:solidFill>
                            <a:srgbClr val="000000"/>
                          </a:solidFill>
                          <a:effectLst/>
                          <a:latin typeface="+mn-ea"/>
                          <a:ea typeface="+mn-ea"/>
                        </a:rPr>
                        <a:t>합계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mn-ea"/>
                          <a:ea typeface="+mn-ea"/>
                        </a:rPr>
                        <a:t>3,880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mn-ea"/>
                          <a:ea typeface="+mn-ea"/>
                        </a:rPr>
                        <a:t>93</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mn-ea"/>
                          <a:ea typeface="+mn-ea"/>
                        </a:rPr>
                        <a:t>1,537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29047156"/>
                  </a:ext>
                </a:extLst>
              </a:tr>
            </a:tbl>
          </a:graphicData>
        </a:graphic>
      </p:graphicFrame>
      <p:sp>
        <p:nvSpPr>
          <p:cNvPr id="20" name="TextBox 19">
            <a:extLst>
              <a:ext uri="{FF2B5EF4-FFF2-40B4-BE49-F238E27FC236}">
                <a16:creationId xmlns:a16="http://schemas.microsoft.com/office/drawing/2014/main" id="{C3DC56D9-D084-451F-864F-3FEA4EAF723E}"/>
              </a:ext>
            </a:extLst>
          </p:cNvPr>
          <p:cNvSpPr txBox="1"/>
          <p:nvPr/>
        </p:nvSpPr>
        <p:spPr>
          <a:xfrm>
            <a:off x="3324519" y="3181697"/>
            <a:ext cx="4652666" cy="259045"/>
          </a:xfrm>
          <a:prstGeom prst="rect">
            <a:avLst/>
          </a:prstGeom>
          <a:noFill/>
        </p:spPr>
        <p:txBody>
          <a:bodyPr wrap="square" lIns="0" tIns="0" rIns="0" bIns="0" rtlCol="0">
            <a:spAutoFit/>
          </a:bodyPr>
          <a:lstStyle/>
          <a:p>
            <a:pPr>
              <a:spcBef>
                <a:spcPts val="100"/>
              </a:spcBef>
            </a:pPr>
            <a:r>
              <a:rPr lang="en-US" altLang="ko-KR" sz="800">
                <a:latin typeface="Arial" panose="020B0604020202020204" pitchFamily="34" charset="0"/>
                <a:ea typeface="+mj-ea"/>
                <a:cs typeface="Arial" panose="020B0604020202020204" pitchFamily="34" charset="0"/>
              </a:rPr>
              <a:t>Note 1: 2020</a:t>
            </a:r>
            <a:r>
              <a:rPr lang="ko-KR" altLang="en-US" sz="800">
                <a:latin typeface="Arial" panose="020B0604020202020204" pitchFamily="34" charset="0"/>
                <a:ea typeface="+mj-ea"/>
                <a:cs typeface="Arial" panose="020B0604020202020204" pitchFamily="34" charset="0"/>
              </a:rPr>
              <a:t>년 </a:t>
            </a:r>
            <a:r>
              <a:rPr lang="ko-KR" altLang="en-US" sz="800" err="1">
                <a:latin typeface="Arial" panose="020B0604020202020204" pitchFamily="34" charset="0"/>
                <a:ea typeface="+mj-ea"/>
                <a:cs typeface="Arial" panose="020B0604020202020204" pitchFamily="34" charset="0"/>
              </a:rPr>
              <a:t>쵸코스퀘어에</a:t>
            </a:r>
            <a:r>
              <a:rPr lang="ko-KR" altLang="en-US" sz="800">
                <a:latin typeface="Arial" panose="020B0604020202020204" pitchFamily="34" charset="0"/>
                <a:ea typeface="+mj-ea"/>
                <a:cs typeface="Arial" panose="020B0604020202020204" pitchFamily="34" charset="0"/>
              </a:rPr>
              <a:t> 대여한 대여금 약 </a:t>
            </a:r>
            <a:r>
              <a:rPr lang="en-US" altLang="ko-KR" sz="800">
                <a:latin typeface="Arial" panose="020B0604020202020204" pitchFamily="34" charset="0"/>
                <a:ea typeface="+mj-ea"/>
                <a:cs typeface="Arial" panose="020B0604020202020204" pitchFamily="34" charset="0"/>
              </a:rPr>
              <a:t>30</a:t>
            </a:r>
            <a:r>
              <a:rPr lang="ko-KR" altLang="en-US" sz="800">
                <a:latin typeface="Arial" panose="020B0604020202020204" pitchFamily="34" charset="0"/>
                <a:ea typeface="+mj-ea"/>
                <a:cs typeface="Arial" panose="020B0604020202020204" pitchFamily="34" charset="0"/>
              </a:rPr>
              <a:t>억원의 미수이자에 대한 수익 인식함</a:t>
            </a:r>
            <a:endParaRPr lang="en-US" altLang="ko-KR" sz="800">
              <a:latin typeface="Arial" panose="020B0604020202020204" pitchFamily="34" charset="0"/>
              <a:ea typeface="+mj-ea"/>
              <a:cs typeface="Arial" panose="020B0604020202020204" pitchFamily="34" charset="0"/>
            </a:endParaRPr>
          </a:p>
          <a:p>
            <a:pPr>
              <a:spcBef>
                <a:spcPts val="100"/>
              </a:spcBef>
            </a:pPr>
            <a:r>
              <a:rPr lang="en-US" altLang="ko-KR" sz="800">
                <a:latin typeface="Arial" panose="020B0604020202020204" pitchFamily="34" charset="0"/>
                <a:ea typeface="+mj-ea"/>
                <a:cs typeface="Arial" panose="020B0604020202020204" pitchFamily="34" charset="0"/>
              </a:rPr>
              <a:t>Note 2:</a:t>
            </a:r>
            <a:r>
              <a:rPr lang="ko-KR" altLang="en-US" sz="800">
                <a:latin typeface="Arial" panose="020B0604020202020204" pitchFamily="34" charset="0"/>
                <a:ea typeface="+mj-ea"/>
                <a:cs typeface="Arial" panose="020B0604020202020204" pitchFamily="34" charset="0"/>
              </a:rPr>
              <a:t> </a:t>
            </a:r>
            <a:r>
              <a:rPr lang="en-US" altLang="ko-KR" sz="800">
                <a:latin typeface="Arial" panose="020B0604020202020204" pitchFamily="34" charset="0"/>
                <a:ea typeface="+mj-ea"/>
                <a:cs typeface="Arial" panose="020B0604020202020204" pitchFamily="34" charset="0"/>
              </a:rPr>
              <a:t>2020</a:t>
            </a:r>
            <a:r>
              <a:rPr lang="ko-KR" altLang="en-US" sz="800">
                <a:latin typeface="Arial" panose="020B0604020202020204" pitchFamily="34" charset="0"/>
                <a:ea typeface="+mj-ea"/>
                <a:cs typeface="Arial" panose="020B0604020202020204" pitchFamily="34" charset="0"/>
              </a:rPr>
              <a:t>년 </a:t>
            </a:r>
            <a:r>
              <a:rPr lang="ko-KR" altLang="en-US" sz="800" err="1">
                <a:latin typeface="Arial" panose="020B0604020202020204" pitchFamily="34" charset="0"/>
                <a:ea typeface="+mj-ea"/>
                <a:cs typeface="Arial" panose="020B0604020202020204" pitchFamily="34" charset="0"/>
              </a:rPr>
              <a:t>쵸코스퀘어</a:t>
            </a:r>
            <a:r>
              <a:rPr lang="ko-KR" altLang="en-US" sz="800">
                <a:latin typeface="Arial" panose="020B0604020202020204" pitchFamily="34" charset="0"/>
                <a:ea typeface="+mj-ea"/>
                <a:cs typeface="Arial" panose="020B0604020202020204" pitchFamily="34" charset="0"/>
              </a:rPr>
              <a:t> 지분 </a:t>
            </a:r>
            <a:r>
              <a:rPr lang="en-US" altLang="ko-KR" sz="800">
                <a:latin typeface="Arial" panose="020B0604020202020204" pitchFamily="34" charset="0"/>
                <a:ea typeface="+mj-ea"/>
                <a:cs typeface="Arial" panose="020B0604020202020204" pitchFamily="34" charset="0"/>
              </a:rPr>
              <a:t>100%</a:t>
            </a:r>
            <a:r>
              <a:rPr lang="ko-KR" altLang="en-US" sz="800">
                <a:latin typeface="Arial" panose="020B0604020202020204" pitchFamily="34" charset="0"/>
                <a:ea typeface="+mj-ea"/>
                <a:cs typeface="Arial" panose="020B0604020202020204" pitchFamily="34" charset="0"/>
              </a:rPr>
              <a:t>를</a:t>
            </a:r>
            <a:r>
              <a:rPr lang="en-US" altLang="ko-KR" sz="800">
                <a:latin typeface="Arial" panose="020B0604020202020204" pitchFamily="34" charset="0"/>
                <a:ea typeface="+mj-ea"/>
                <a:cs typeface="Arial" panose="020B0604020202020204" pitchFamily="34" charset="0"/>
              </a:rPr>
              <a:t> 9</a:t>
            </a:r>
            <a:r>
              <a:rPr lang="ko-KR" altLang="en-US" sz="800">
                <a:latin typeface="Arial" panose="020B0604020202020204" pitchFamily="34" charset="0"/>
                <a:ea typeface="+mj-ea"/>
                <a:cs typeface="Arial" panose="020B0604020202020204" pitchFamily="34" charset="0"/>
              </a:rPr>
              <a:t>억원에</a:t>
            </a:r>
            <a:r>
              <a:rPr lang="en-US" altLang="ko-KR" sz="800">
                <a:latin typeface="Arial" panose="020B0604020202020204" pitchFamily="34" charset="0"/>
                <a:ea typeface="+mj-ea"/>
                <a:cs typeface="Arial" panose="020B0604020202020204" pitchFamily="34" charset="0"/>
              </a:rPr>
              <a:t> </a:t>
            </a:r>
            <a:r>
              <a:rPr lang="ko-KR" altLang="en-US" sz="800">
                <a:latin typeface="Arial" panose="020B0604020202020204" pitchFamily="34" charset="0"/>
                <a:ea typeface="+mj-ea"/>
                <a:cs typeface="Arial" panose="020B0604020202020204" pitchFamily="34" charset="0"/>
              </a:rPr>
              <a:t>취득하며 종속회사로 편입함</a:t>
            </a:r>
          </a:p>
        </p:txBody>
      </p:sp>
      <p:sp>
        <p:nvSpPr>
          <p:cNvPr id="22" name="TextBox 21">
            <a:extLst>
              <a:ext uri="{FF2B5EF4-FFF2-40B4-BE49-F238E27FC236}">
                <a16:creationId xmlns:a16="http://schemas.microsoft.com/office/drawing/2014/main" id="{164667B0-1A86-46DD-BEBD-92139C2FBA7C}"/>
              </a:ext>
            </a:extLst>
          </p:cNvPr>
          <p:cNvSpPr txBox="1"/>
          <p:nvPr/>
        </p:nvSpPr>
        <p:spPr>
          <a:xfrm>
            <a:off x="495300" y="5875520"/>
            <a:ext cx="1511300" cy="246221"/>
          </a:xfrm>
          <a:prstGeom prst="rect">
            <a:avLst/>
          </a:prstGeom>
          <a:noFill/>
        </p:spPr>
        <p:txBody>
          <a:bodyPr wrap="square" lIns="0" tIns="0" rIns="0" bIns="0" rtlCol="0">
            <a:spAutoFit/>
          </a:bodyPr>
          <a:lstStyle/>
          <a:p>
            <a:r>
              <a:rPr lang="en-US" altLang="ko-KR" sz="800">
                <a:latin typeface="Arial" panose="020B0604020202020204" pitchFamily="34" charset="0"/>
                <a:ea typeface="+mj-ea"/>
                <a:cs typeface="Arial" panose="020B0604020202020204" pitchFamily="34" charset="0"/>
              </a:rPr>
              <a:t>(Source : </a:t>
            </a:r>
            <a:r>
              <a:rPr lang="ko-KR" altLang="en-US" sz="800">
                <a:latin typeface="Arial" panose="020B0604020202020204" pitchFamily="34" charset="0"/>
                <a:ea typeface="+mj-ea"/>
                <a:cs typeface="Arial" panose="020B0604020202020204" pitchFamily="34" charset="0"/>
              </a:rPr>
              <a:t>조사보고서</a:t>
            </a:r>
            <a:r>
              <a:rPr lang="en-US" altLang="ko-KR" sz="800">
                <a:latin typeface="Arial" panose="020B0604020202020204" pitchFamily="34" charset="0"/>
                <a:ea typeface="+mj-ea"/>
                <a:cs typeface="Arial" panose="020B0604020202020204" pitchFamily="34" charset="0"/>
              </a:rPr>
              <a:t>, </a:t>
            </a:r>
            <a:r>
              <a:rPr lang="ko-KR" altLang="en-US" sz="800">
                <a:latin typeface="Arial" panose="020B0604020202020204" pitchFamily="34" charset="0"/>
                <a:ea typeface="+mj-ea"/>
                <a:cs typeface="Arial" panose="020B0604020202020204" pitchFamily="34" charset="0"/>
              </a:rPr>
              <a:t>회사제공자료</a:t>
            </a:r>
            <a:r>
              <a:rPr lang="en-US" altLang="ko-KR" sz="800">
                <a:latin typeface="Arial" panose="020B0604020202020204" pitchFamily="34" charset="0"/>
                <a:ea typeface="+mj-ea"/>
                <a:cs typeface="Arial" panose="020B0604020202020204" pitchFamily="34" charset="0"/>
              </a:rPr>
              <a:t>, DART)</a:t>
            </a:r>
            <a:endParaRPr lang="ko-KR" altLang="en-US" sz="800">
              <a:latin typeface="Arial" panose="020B0604020202020204" pitchFamily="34" charset="0"/>
              <a:ea typeface="+mj-ea"/>
              <a:cs typeface="Arial" panose="020B0604020202020204" pitchFamily="34" charset="0"/>
            </a:endParaRPr>
          </a:p>
        </p:txBody>
      </p:sp>
      <p:sp>
        <p:nvSpPr>
          <p:cNvPr id="13" name="TextBox 12">
            <a:extLst>
              <a:ext uri="{FF2B5EF4-FFF2-40B4-BE49-F238E27FC236}">
                <a16:creationId xmlns:a16="http://schemas.microsoft.com/office/drawing/2014/main" id="{393BE52B-6215-48CF-9CBF-40D3BEBEDD93}"/>
              </a:ext>
            </a:extLst>
          </p:cNvPr>
          <p:cNvSpPr txBox="1"/>
          <p:nvPr/>
        </p:nvSpPr>
        <p:spPr>
          <a:xfrm>
            <a:off x="3324518" y="4656771"/>
            <a:ext cx="4652670" cy="246221"/>
          </a:xfrm>
          <a:prstGeom prst="rect">
            <a:avLst/>
          </a:prstGeom>
          <a:noFill/>
        </p:spPr>
        <p:txBody>
          <a:bodyPr wrap="square" lIns="0" tIns="0" rIns="0" bIns="0" rtlCol="0">
            <a:spAutoFit/>
          </a:bodyPr>
          <a:lstStyle/>
          <a:p>
            <a:pPr>
              <a:spcBef>
                <a:spcPts val="100"/>
              </a:spcBef>
            </a:pPr>
            <a:r>
              <a:rPr lang="en-US" altLang="ko-KR" sz="800">
                <a:latin typeface="Arial" panose="020B0604020202020204" pitchFamily="34" charset="0"/>
                <a:ea typeface="+mj-ea"/>
                <a:cs typeface="Arial" panose="020B0604020202020204" pitchFamily="34" charset="0"/>
              </a:rPr>
              <a:t>Note 3: </a:t>
            </a:r>
            <a:r>
              <a:rPr lang="ko-KR" altLang="en-US" sz="800">
                <a:latin typeface="Arial" panose="020B0604020202020204" pitchFamily="34" charset="0"/>
                <a:ea typeface="+mj-ea"/>
                <a:cs typeface="Arial" panose="020B0604020202020204" pitchFamily="34" charset="0"/>
              </a:rPr>
              <a:t>기준일 현재 </a:t>
            </a:r>
            <a:r>
              <a:rPr lang="ko-KR" altLang="en-US" sz="800" err="1">
                <a:latin typeface="Arial" panose="020B0604020202020204" pitchFamily="34" charset="0"/>
                <a:ea typeface="+mj-ea"/>
                <a:cs typeface="Arial" panose="020B0604020202020204" pitchFamily="34" charset="0"/>
              </a:rPr>
              <a:t>쵸코스퀘어에</a:t>
            </a:r>
            <a:r>
              <a:rPr lang="ko-KR" altLang="en-US" sz="800">
                <a:latin typeface="Arial" panose="020B0604020202020204" pitchFamily="34" charset="0"/>
                <a:ea typeface="+mj-ea"/>
                <a:cs typeface="Arial" panose="020B0604020202020204" pitchFamily="34" charset="0"/>
              </a:rPr>
              <a:t> 대한 대여금 및 미수수익 </a:t>
            </a:r>
            <a:r>
              <a:rPr lang="en-US" altLang="ko-KR" sz="800">
                <a:latin typeface="Arial" panose="020B0604020202020204" pitchFamily="34" charset="0"/>
                <a:ea typeface="+mj-ea"/>
                <a:cs typeface="Arial" panose="020B0604020202020204" pitchFamily="34" charset="0"/>
              </a:rPr>
              <a:t>3,973</a:t>
            </a:r>
            <a:r>
              <a:rPr lang="ko-KR" altLang="en-US" sz="800">
                <a:latin typeface="Arial" panose="020B0604020202020204" pitchFamily="34" charset="0"/>
                <a:ea typeface="+mj-ea"/>
                <a:cs typeface="Arial" panose="020B0604020202020204" pitchFamily="34" charset="0"/>
              </a:rPr>
              <a:t>백만원은 불법행위미수금</a:t>
            </a:r>
            <a:br>
              <a:rPr lang="en-US" altLang="ko-KR" sz="800">
                <a:latin typeface="Arial" panose="020B0604020202020204" pitchFamily="34" charset="0"/>
                <a:ea typeface="+mj-ea"/>
                <a:cs typeface="Arial" panose="020B0604020202020204" pitchFamily="34" charset="0"/>
              </a:rPr>
            </a:br>
            <a:r>
              <a:rPr lang="ko-KR" altLang="en-US" sz="800">
                <a:latin typeface="Arial" panose="020B0604020202020204" pitchFamily="34" charset="0"/>
                <a:ea typeface="+mj-ea"/>
                <a:cs typeface="Arial" panose="020B0604020202020204" pitchFamily="34" charset="0"/>
              </a:rPr>
              <a:t>으로 </a:t>
            </a:r>
            <a:r>
              <a:rPr lang="ko-KR" altLang="en-US" sz="800" err="1">
                <a:latin typeface="Arial" panose="020B0604020202020204" pitchFamily="34" charset="0"/>
                <a:ea typeface="+mj-ea"/>
                <a:cs typeface="Arial" panose="020B0604020202020204" pitchFamily="34" charset="0"/>
              </a:rPr>
              <a:t>분류되어있음</a:t>
            </a:r>
            <a:endParaRPr lang="ko-KR" altLang="en-US" sz="80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703166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Other Considerations (7/8)</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graphicFrame>
        <p:nvGraphicFramePr>
          <p:cNvPr id="7" name="Group 3">
            <a:extLst>
              <a:ext uri="{FF2B5EF4-FFF2-40B4-BE49-F238E27FC236}">
                <a16:creationId xmlns:a16="http://schemas.microsoft.com/office/drawing/2014/main" id="{30D02117-14C2-4DF1-A3F5-45B7D1CF4671}"/>
              </a:ext>
            </a:extLst>
          </p:cNvPr>
          <p:cNvGraphicFramePr>
            <a:graphicFrameLocks noGrp="1"/>
          </p:cNvGraphicFramePr>
          <p:nvPr/>
        </p:nvGraphicFramePr>
        <p:xfrm>
          <a:off x="468001" y="1191601"/>
          <a:ext cx="9045064" cy="4959032"/>
        </p:xfrm>
        <a:graphic>
          <a:graphicData uri="http://schemas.openxmlformats.org/drawingml/2006/table">
            <a:tbl>
              <a:tblPr/>
              <a:tblGrid>
                <a:gridCol w="1557064">
                  <a:extLst>
                    <a:ext uri="{9D8B030D-6E8A-4147-A177-3AD203B41FA5}">
                      <a16:colId xmlns:a16="http://schemas.microsoft.com/office/drawing/2014/main" val="20000"/>
                    </a:ext>
                  </a:extLst>
                </a:gridCol>
                <a:gridCol w="7488000">
                  <a:extLst>
                    <a:ext uri="{9D8B030D-6E8A-4147-A177-3AD203B41FA5}">
                      <a16:colId xmlns:a16="http://schemas.microsoft.com/office/drawing/2014/main" val="20001"/>
                    </a:ext>
                  </a:extLst>
                </a:gridCol>
              </a:tblGrid>
              <a:tr h="284467">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674565">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a:ln>
                            <a:noFill/>
                          </a:ln>
                          <a:solidFill>
                            <a:schemeClr val="tx1"/>
                          </a:solidFill>
                          <a:effectLst/>
                          <a:uLnTx/>
                          <a:uFillTx/>
                          <a:latin typeface="+mj-ea"/>
                          <a:ea typeface="+mj-ea"/>
                          <a:cs typeface="Arial" panose="020B0604020202020204" pitchFamily="34" charset="0"/>
                        </a:rPr>
                        <a:t>특수관계자 거래현황</a:t>
                      </a:r>
                      <a:br>
                        <a:rPr kumimoji="0" lang="en-US" altLang="ko-KR" sz="1000" b="1" i="0" u="none" strike="noStrike" kern="1200" cap="none" spc="0" normalizeH="0" baseline="0">
                          <a:ln>
                            <a:noFill/>
                          </a:ln>
                          <a:solidFill>
                            <a:schemeClr val="tx1"/>
                          </a:solidFill>
                          <a:effectLst/>
                          <a:uLnTx/>
                          <a:uFillTx/>
                          <a:latin typeface="+mj-ea"/>
                          <a:ea typeface="+mj-ea"/>
                          <a:cs typeface="Arial" panose="020B0604020202020204" pitchFamily="34" charset="0"/>
                        </a:rPr>
                      </a:br>
                      <a:r>
                        <a:rPr kumimoji="0" lang="en-US" altLang="ko-KR" sz="1000" b="1" i="0" u="none" strike="noStrike" kern="1200" cap="none" spc="0" normalizeH="0" baseline="0">
                          <a:ln>
                            <a:noFill/>
                          </a:ln>
                          <a:solidFill>
                            <a:schemeClr val="tx1"/>
                          </a:solidFill>
                          <a:effectLst/>
                          <a:uLnTx/>
                          <a:uFillTx/>
                          <a:latin typeface="+mj-ea"/>
                          <a:ea typeface="+mj-ea"/>
                          <a:cs typeface="Arial" panose="020B0604020202020204" pitchFamily="34" charset="0"/>
                        </a:rPr>
                        <a:t>(</a:t>
                      </a:r>
                      <a:r>
                        <a:rPr kumimoji="0" lang="ko-KR" altLang="en-US" sz="1000" b="1" i="0" u="none" strike="noStrike" kern="1200" cap="none" spc="0" normalizeH="0" baseline="0">
                          <a:ln>
                            <a:noFill/>
                          </a:ln>
                          <a:solidFill>
                            <a:schemeClr val="tx1"/>
                          </a:solidFill>
                          <a:effectLst/>
                          <a:uLnTx/>
                          <a:uFillTx/>
                          <a:latin typeface="+mj-ea"/>
                          <a:ea typeface="+mj-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mj-ea"/>
                          <a:ea typeface="+mj-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대상 회사는 최근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년간 前대표이사 이종현 및 前임원 </a:t>
                      </a:r>
                      <a:r>
                        <a:rPr kumimoji="0" lang="ko-KR" altLang="en-US" sz="10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백승윤에</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약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5</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억원의 급여를 지급하였으며</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기준일 현재</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불법행위미수금     약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68</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억원을 계상함</a:t>
                      </a:r>
                      <a:endParaRPr kumimoji="0" lang="en-US" altLang="ko-KR" sz="1000" b="1" i="0" u="none" strike="noStrike" kern="1200" cap="none" spc="0" normalizeH="0" baseline="0">
                        <a:ln>
                          <a:noFill/>
                        </a:ln>
                        <a:solidFill>
                          <a:schemeClr val="tx1"/>
                        </a:solidFill>
                        <a:effectLst/>
                        <a:uLnTx/>
                        <a:uFillTx/>
                        <a:latin typeface="+mj-ea"/>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indent="-171450" latinLnBrk="0">
                        <a:lnSpc>
                          <a:spcPts val="1300"/>
                        </a:lnSpc>
                        <a:spcAft>
                          <a:spcPts val="300"/>
                        </a:spcAft>
                        <a:buFont typeface="Arial" panose="020B0604020202020204" pitchFamily="34" charset="0"/>
                        <a:buChar char="•"/>
                      </a:pPr>
                      <a:r>
                        <a:rPr kumimoji="0" lang="ko-KR" altLang="en-US"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회사 제시 자료를 통해 파악한 회사 특수관계자 현황 및 거래는 아래와 같음</a:t>
                      </a: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 name="표 9">
            <a:extLst>
              <a:ext uri="{FF2B5EF4-FFF2-40B4-BE49-F238E27FC236}">
                <a16:creationId xmlns:a16="http://schemas.microsoft.com/office/drawing/2014/main" id="{D4678E30-0139-4DC0-A937-AA1C7986042D}"/>
              </a:ext>
            </a:extLst>
          </p:cNvPr>
          <p:cNvGraphicFramePr>
            <a:graphicFrameLocks noGrp="1"/>
          </p:cNvGraphicFramePr>
          <p:nvPr/>
        </p:nvGraphicFramePr>
        <p:xfrm>
          <a:off x="2280708" y="1773237"/>
          <a:ext cx="7149042" cy="4246563"/>
        </p:xfrm>
        <a:graphic>
          <a:graphicData uri="http://schemas.openxmlformats.org/drawingml/2006/table">
            <a:tbl>
              <a:tblPr/>
              <a:tblGrid>
                <a:gridCol w="986075">
                  <a:extLst>
                    <a:ext uri="{9D8B030D-6E8A-4147-A177-3AD203B41FA5}">
                      <a16:colId xmlns:a16="http://schemas.microsoft.com/office/drawing/2014/main" val="1148210527"/>
                    </a:ext>
                  </a:extLst>
                </a:gridCol>
                <a:gridCol w="6162967">
                  <a:extLst>
                    <a:ext uri="{9D8B030D-6E8A-4147-A177-3AD203B41FA5}">
                      <a16:colId xmlns:a16="http://schemas.microsoft.com/office/drawing/2014/main" val="2573558551"/>
                    </a:ext>
                  </a:extLst>
                </a:gridCol>
              </a:tblGrid>
              <a:tr h="151663">
                <a:tc>
                  <a:txBody>
                    <a:bodyPr/>
                    <a:lstStyle/>
                    <a:p>
                      <a:pPr algn="ctr"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특수관계자</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내용</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extLst>
                  <a:ext uri="{0D108BD9-81ED-4DB2-BD59-A6C34878D82A}">
                    <a16:rowId xmlns:a16="http://schemas.microsoft.com/office/drawing/2014/main" val="4039841477"/>
                  </a:ext>
                </a:extLst>
              </a:tr>
              <a:tr h="4094900">
                <a:tc>
                  <a:txBody>
                    <a:bodyPr/>
                    <a:lstStyle/>
                    <a:p>
                      <a:pPr algn="ctr"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임직원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indent="0" algn="l" fontAlgn="b">
                        <a:buFont typeface="Wingdings" panose="05000000000000000000" pitchFamily="2" charset="2"/>
                        <a:buNone/>
                      </a:pP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177800" indent="-177800" algn="l" fontAlgn="b">
                        <a:buFont typeface="Wingdings" panose="05000000000000000000" pitchFamily="2" charset="2"/>
                        <a:buChar char="§"/>
                      </a:pPr>
                      <a:r>
                        <a:rPr lang="ko-KR" altLang="en-US" sz="900" b="1" i="0" u="sng" strike="noStrike">
                          <a:solidFill>
                            <a:srgbClr val="000000"/>
                          </a:solidFill>
                          <a:effectLst/>
                          <a:latin typeface="맑은 고딕" panose="020B0503020000020004" pitchFamily="50" charset="-127"/>
                          <a:ea typeface="맑은 고딕" panose="020B0503020000020004" pitchFamily="50" charset="-127"/>
                        </a:rPr>
                        <a:t>임원과의 거래 내역</a:t>
                      </a: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최근 </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개년 임원과의 거래내역은 아래와 같음</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0" indent="0" algn="l" fontAlgn="b">
                        <a:buFont typeface="Wingdings" panose="05000000000000000000" pitchFamily="2" charset="2"/>
                        <a:buNone/>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0" indent="0" algn="l" fontAlgn="b">
                        <a:buFont typeface="Wingdings" panose="05000000000000000000" pitchFamily="2" charset="2"/>
                        <a:buNone/>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0" indent="0" algn="l" fontAlgn="b">
                        <a:buFont typeface="Wingdings" panose="05000000000000000000" pitchFamily="2" charset="2"/>
                        <a:buNone/>
                      </a:pP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177800" indent="-177800" algn="l" fontAlgn="b">
                        <a:buFont typeface="Wingdings" panose="05000000000000000000" pitchFamily="2" charset="2"/>
                        <a:buChar char="§"/>
                      </a:pPr>
                      <a:r>
                        <a:rPr lang="ko-KR" altLang="en-US" sz="900" b="1" i="0" u="sng" strike="noStrike">
                          <a:solidFill>
                            <a:srgbClr val="000000"/>
                          </a:solidFill>
                          <a:effectLst/>
                          <a:latin typeface="맑은 고딕" panose="020B0503020000020004" pitchFamily="50" charset="-127"/>
                          <a:ea typeface="맑은 고딕" panose="020B0503020000020004" pitchFamily="50" charset="-127"/>
                        </a:rPr>
                        <a:t>채권 및 채무</a:t>
                      </a: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기준일 전현직 임직원에 대한 채권 및 채무내역은 아래와 같음</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171450" indent="-171450" algn="l" fontAlgn="b">
                        <a:buFont typeface="Wingdings" panose="05000000000000000000" pitchFamily="2" charset="2"/>
                        <a:buChar char="§"/>
                      </a:pP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171450" indent="-171450" algn="l" fontAlgn="b">
                        <a:buFont typeface="Wingdings" panose="05000000000000000000" pitchFamily="2" charset="2"/>
                        <a:buChar char="§"/>
                      </a:pP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0" indent="0" algn="l" fontAlgn="b">
                        <a:buFont typeface="Wingdings" panose="05000000000000000000" pitchFamily="2" charset="2"/>
                        <a:buNone/>
                      </a:pP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171450" indent="-171450" algn="l" fontAlgn="b">
                        <a:buFont typeface="Wingdings" panose="05000000000000000000" pitchFamily="2" charset="2"/>
                        <a:buChar char="§"/>
                      </a:pP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171450" indent="-171450" algn="l" fontAlgn="b">
                        <a:buFont typeface="Wingdings" panose="05000000000000000000" pitchFamily="2" charset="2"/>
                        <a:buChar char="§"/>
                      </a:pP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171450" indent="-171450" algn="l" fontAlgn="b">
                        <a:buFont typeface="Wingdings" panose="05000000000000000000" pitchFamily="2" charset="2"/>
                        <a:buChar char="§"/>
                      </a:pP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177800" indent="-177800" algn="l" fontAlgn="b">
                        <a:buFont typeface="Wingdings" panose="05000000000000000000" pitchFamily="2" charset="2"/>
                        <a:buChar char="§"/>
                      </a:pPr>
                      <a:r>
                        <a:rPr lang="ko-KR" altLang="en-US" sz="900" b="1" i="0" u="sng" strike="noStrike">
                          <a:solidFill>
                            <a:srgbClr val="000000"/>
                          </a:solidFill>
                          <a:effectLst/>
                          <a:latin typeface="맑은 고딕" panose="020B0503020000020004" pitchFamily="50" charset="-127"/>
                          <a:ea typeface="맑은 고딕" panose="020B0503020000020004" pitchFamily="50" charset="-127"/>
                        </a:rPr>
                        <a:t>前대표이사 이종현 및 前임원 </a:t>
                      </a:r>
                      <a:r>
                        <a:rPr lang="ko-KR" altLang="en-US" sz="900" b="1" i="0" u="sng" strike="noStrike" err="1">
                          <a:solidFill>
                            <a:srgbClr val="000000"/>
                          </a:solidFill>
                          <a:effectLst/>
                          <a:latin typeface="맑은 고딕" panose="020B0503020000020004" pitchFamily="50" charset="-127"/>
                          <a:ea typeface="맑은 고딕" panose="020B0503020000020004" pitchFamily="50" charset="-127"/>
                        </a:rPr>
                        <a:t>백승윤에</a:t>
                      </a:r>
                      <a:r>
                        <a:rPr lang="ko-KR" altLang="en-US" sz="900" b="1" i="0" u="sng" strike="noStrike">
                          <a:solidFill>
                            <a:srgbClr val="000000"/>
                          </a:solidFill>
                          <a:effectLst/>
                          <a:latin typeface="맑은 고딕" panose="020B0503020000020004" pitchFamily="50" charset="-127"/>
                          <a:ea typeface="맑은 고딕" panose="020B0503020000020004" pitchFamily="50" charset="-127"/>
                        </a:rPr>
                        <a:t> 지급한 급여</a:t>
                      </a: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최근 </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개년 前대표이사 이종현 및 前임원 </a:t>
                      </a: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백승윤에</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지급한 급여 내역은 아래와 같음</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171450" indent="-171450" algn="l" fontAlgn="b">
                        <a:buFont typeface="Wingdings" panose="05000000000000000000" pitchFamily="2" charset="2"/>
                        <a:buChar char="§"/>
                      </a:pP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7802687"/>
                  </a:ext>
                </a:extLst>
              </a:tr>
            </a:tbl>
          </a:graphicData>
        </a:graphic>
      </p:graphicFrame>
      <p:graphicFrame>
        <p:nvGraphicFramePr>
          <p:cNvPr id="3" name="표 2">
            <a:extLst>
              <a:ext uri="{FF2B5EF4-FFF2-40B4-BE49-F238E27FC236}">
                <a16:creationId xmlns:a16="http://schemas.microsoft.com/office/drawing/2014/main" id="{EF1A994C-37EA-46E4-BDF5-45128144CB29}"/>
              </a:ext>
            </a:extLst>
          </p:cNvPr>
          <p:cNvGraphicFramePr>
            <a:graphicFrameLocks noGrp="1"/>
          </p:cNvGraphicFramePr>
          <p:nvPr/>
        </p:nvGraphicFramePr>
        <p:xfrm>
          <a:off x="3324517" y="3332654"/>
          <a:ext cx="4652672" cy="731520"/>
        </p:xfrm>
        <a:graphic>
          <a:graphicData uri="http://schemas.openxmlformats.org/drawingml/2006/table">
            <a:tbl>
              <a:tblPr/>
              <a:tblGrid>
                <a:gridCol w="1797816">
                  <a:extLst>
                    <a:ext uri="{9D8B030D-6E8A-4147-A177-3AD203B41FA5}">
                      <a16:colId xmlns:a16="http://schemas.microsoft.com/office/drawing/2014/main" val="1143110144"/>
                    </a:ext>
                  </a:extLst>
                </a:gridCol>
                <a:gridCol w="1427428">
                  <a:extLst>
                    <a:ext uri="{9D8B030D-6E8A-4147-A177-3AD203B41FA5}">
                      <a16:colId xmlns:a16="http://schemas.microsoft.com/office/drawing/2014/main" val="1981445366"/>
                    </a:ext>
                  </a:extLst>
                </a:gridCol>
                <a:gridCol w="1427428">
                  <a:extLst>
                    <a:ext uri="{9D8B030D-6E8A-4147-A177-3AD203B41FA5}">
                      <a16:colId xmlns:a16="http://schemas.microsoft.com/office/drawing/2014/main" val="1385631435"/>
                    </a:ext>
                  </a:extLst>
                </a:gridCol>
              </a:tblGrid>
              <a:tr h="104503">
                <a:tc rowSpan="2">
                  <a:txBody>
                    <a:bodyPr/>
                    <a:lstStyle/>
                    <a:p>
                      <a:pPr algn="ctr" rtl="0" fontAlgn="ctr"/>
                      <a:r>
                        <a:rPr lang="ko-KR" altLang="en-US" sz="800" b="1" i="0" u="none" strike="noStrike">
                          <a:solidFill>
                            <a:srgbClr val="FFFFFF"/>
                          </a:solidFill>
                          <a:effectLst/>
                          <a:latin typeface="+mn-ea"/>
                          <a:ea typeface="+mn-ea"/>
                        </a:rPr>
                        <a:t>특수관계자</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gridSpan="2">
                  <a:txBody>
                    <a:bodyPr/>
                    <a:lstStyle/>
                    <a:p>
                      <a:pPr algn="ctr" rtl="0" fontAlgn="ctr"/>
                      <a:r>
                        <a:rPr lang="ko-KR" altLang="en-US" sz="800" b="1" i="0" u="none" strike="noStrike">
                          <a:solidFill>
                            <a:srgbClr val="FFFFFF"/>
                          </a:solidFill>
                          <a:effectLst/>
                          <a:latin typeface="+mn-ea"/>
                          <a:ea typeface="+mn-ea"/>
                        </a:rPr>
                        <a:t>채권</a:t>
                      </a:r>
                      <a:r>
                        <a:rPr lang="en-US" altLang="ko-KR" sz="800" b="1" i="0" u="none" strike="noStrike" baseline="30000">
                          <a:solidFill>
                            <a:srgbClr val="FFFFFF"/>
                          </a:solidFill>
                          <a:effectLst/>
                          <a:latin typeface="+mn-ea"/>
                          <a:ea typeface="+mn-ea"/>
                        </a:rPr>
                        <a:t>2</a:t>
                      </a:r>
                      <a:endParaRPr lang="ko-KR" altLang="en-US" sz="800" b="1" i="0" u="none" strike="noStrike" baseline="30000">
                        <a:solidFill>
                          <a:srgbClr val="FFFFFF"/>
                        </a:solidFill>
                        <a:effectLst/>
                        <a:latin typeface="+mn-ea"/>
                        <a:ea typeface="+mn-ea"/>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tc hMerge="1">
                  <a:txBody>
                    <a:bodyPr/>
                    <a:lstStyle/>
                    <a:p>
                      <a:pPr latinLnBrk="1"/>
                      <a:endParaRPr lang="ko-KR" altLang="en-US"/>
                    </a:p>
                  </a:txBody>
                  <a:tcPr/>
                </a:tc>
                <a:extLst>
                  <a:ext uri="{0D108BD9-81ED-4DB2-BD59-A6C34878D82A}">
                    <a16:rowId xmlns:a16="http://schemas.microsoft.com/office/drawing/2014/main" val="2987784105"/>
                  </a:ext>
                </a:extLst>
              </a:tr>
              <a:tr h="104503">
                <a:tc vMerge="1">
                  <a:txBody>
                    <a:bodyPr/>
                    <a:lstStyle/>
                    <a:p>
                      <a:pPr latinLnBrk="1"/>
                      <a:endParaRPr lang="ko-KR" altLang="en-US"/>
                    </a:p>
                  </a:txBody>
                  <a:tcPr/>
                </a:tc>
                <a:tc>
                  <a:txBody>
                    <a:bodyPr/>
                    <a:lstStyle/>
                    <a:p>
                      <a:pPr algn="ctr" rtl="0" fontAlgn="ctr"/>
                      <a:r>
                        <a:rPr lang="ko-KR" altLang="en-US" sz="800" b="1" i="0" u="none" strike="noStrike">
                          <a:solidFill>
                            <a:srgbClr val="FFFFFF"/>
                          </a:solidFill>
                          <a:effectLst/>
                          <a:latin typeface="+mn-ea"/>
                          <a:ea typeface="+mn-ea"/>
                        </a:rPr>
                        <a:t>대여금</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mn-ea"/>
                          <a:ea typeface="+mn-ea"/>
                        </a:rPr>
                        <a:t>미수수익</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023838846"/>
                  </a:ext>
                </a:extLst>
              </a:tr>
              <a:tr h="104503">
                <a:tc>
                  <a:txBody>
                    <a:bodyPr/>
                    <a:lstStyle/>
                    <a:p>
                      <a:pPr algn="ctr" rtl="0" fontAlgn="ctr"/>
                      <a:r>
                        <a:rPr lang="ko-KR" altLang="en-US" sz="800" b="0" i="0" u="none" strike="noStrike">
                          <a:solidFill>
                            <a:srgbClr val="000000"/>
                          </a:solidFill>
                          <a:effectLst/>
                          <a:latin typeface="+mn-ea"/>
                          <a:ea typeface="+mn-ea"/>
                        </a:rPr>
                        <a:t>이종현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mn-ea"/>
                          <a:ea typeface="+mn-ea"/>
                        </a:rPr>
                        <a:t>6,457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mn-ea"/>
                          <a:ea typeface="+mn-ea"/>
                        </a:rPr>
                        <a:t>10</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16210394"/>
                  </a:ext>
                </a:extLst>
              </a:tr>
              <a:tr h="119569">
                <a:tc>
                  <a:txBody>
                    <a:bodyPr/>
                    <a:lstStyle/>
                    <a:p>
                      <a:pPr algn="ctr" rtl="0" fontAlgn="ctr"/>
                      <a:r>
                        <a:rPr lang="ko-KR" altLang="en-US" sz="800" b="0" i="0" u="none" strike="noStrike" err="1">
                          <a:solidFill>
                            <a:srgbClr val="000000"/>
                          </a:solidFill>
                          <a:effectLst/>
                          <a:latin typeface="+mn-ea"/>
                          <a:ea typeface="+mn-ea"/>
                        </a:rPr>
                        <a:t>백승윤</a:t>
                      </a:r>
                      <a:endParaRPr lang="ko-KR" altLang="en-US" sz="800" b="0" i="0" u="none" strike="noStrike">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b"/>
                      <a:r>
                        <a:rPr lang="en-US" altLang="ko-KR" sz="800" b="0" i="0" u="none" strike="noStrike">
                          <a:solidFill>
                            <a:srgbClr val="000000"/>
                          </a:solidFill>
                          <a:effectLst/>
                          <a:latin typeface="+mn-ea"/>
                          <a:ea typeface="+mn-ea"/>
                        </a:rPr>
                        <a:t>319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b"/>
                      <a:r>
                        <a:rPr lang="en-US" altLang="ko-KR" sz="800" b="0" i="0" u="none" strike="noStrike">
                          <a:solidFill>
                            <a:srgbClr val="000000"/>
                          </a:solidFill>
                          <a:effectLst/>
                          <a:latin typeface="+mn-ea"/>
                          <a:ea typeface="+mn-ea"/>
                        </a:rPr>
                        <a:t>15</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387707"/>
                  </a:ext>
                </a:extLst>
              </a:tr>
              <a:tr h="104503">
                <a:tc>
                  <a:txBody>
                    <a:bodyPr/>
                    <a:lstStyle/>
                    <a:p>
                      <a:pPr algn="ctr" rtl="0" fontAlgn="ctr"/>
                      <a:r>
                        <a:rPr lang="ko-KR" altLang="en-US" sz="800" b="0" i="0" u="none" strike="noStrike">
                          <a:solidFill>
                            <a:srgbClr val="000000"/>
                          </a:solidFill>
                          <a:effectLst/>
                          <a:latin typeface="+mn-ea"/>
                          <a:ea typeface="+mn-ea"/>
                        </a:rPr>
                        <a:t>직원</a:t>
                      </a:r>
                      <a:r>
                        <a:rPr lang="en-US" altLang="ko-KR" sz="800" b="0" i="0" u="none" strike="noStrike" baseline="30000">
                          <a:solidFill>
                            <a:srgbClr val="000000"/>
                          </a:solidFill>
                          <a:effectLst/>
                          <a:latin typeface="+mn-ea"/>
                          <a:ea typeface="+mn-ea"/>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mn-ea"/>
                          <a:ea typeface="+mn-ea"/>
                        </a:rPr>
                        <a:t>90</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mn-ea"/>
                          <a:ea typeface="+mn-ea"/>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04449197"/>
                  </a:ext>
                </a:extLst>
              </a:tr>
              <a:tr h="104503">
                <a:tc>
                  <a:txBody>
                    <a:bodyPr/>
                    <a:lstStyle/>
                    <a:p>
                      <a:pPr algn="ctr" rtl="0" fontAlgn="ctr"/>
                      <a:r>
                        <a:rPr lang="ko-KR" altLang="en-US" sz="800" b="1" i="0" u="none" strike="noStrike">
                          <a:solidFill>
                            <a:srgbClr val="000000"/>
                          </a:solidFill>
                          <a:effectLst/>
                          <a:latin typeface="+mn-ea"/>
                          <a:ea typeface="+mn-ea"/>
                        </a:rPr>
                        <a:t>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mn-ea"/>
                          <a:ea typeface="+mn-ea"/>
                        </a:rPr>
                        <a:t>6,866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mn-ea"/>
                          <a:ea typeface="+mn-ea"/>
                        </a:rPr>
                        <a:t>25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4225631"/>
                  </a:ext>
                </a:extLst>
              </a:tr>
            </a:tbl>
          </a:graphicData>
        </a:graphic>
      </p:graphicFrame>
      <p:sp>
        <p:nvSpPr>
          <p:cNvPr id="11" name="TextBox 10">
            <a:extLst>
              <a:ext uri="{FF2B5EF4-FFF2-40B4-BE49-F238E27FC236}">
                <a16:creationId xmlns:a16="http://schemas.microsoft.com/office/drawing/2014/main" id="{54CD28AC-9EF0-4265-BAB0-A7CDD3728FD7}"/>
              </a:ext>
            </a:extLst>
          </p:cNvPr>
          <p:cNvSpPr txBox="1"/>
          <p:nvPr/>
        </p:nvSpPr>
        <p:spPr>
          <a:xfrm>
            <a:off x="3324517" y="4136741"/>
            <a:ext cx="4652667" cy="369332"/>
          </a:xfrm>
          <a:prstGeom prst="rect">
            <a:avLst/>
          </a:prstGeom>
          <a:noFill/>
        </p:spPr>
        <p:txBody>
          <a:bodyPr wrap="square" lIns="0" tIns="0" rIns="0" bIns="0" rtlCol="0">
            <a:spAutoFit/>
          </a:bodyPr>
          <a:lstStyle/>
          <a:p>
            <a:pPr>
              <a:spcBef>
                <a:spcPts val="100"/>
              </a:spcBef>
            </a:pPr>
            <a:r>
              <a:rPr lang="en-US" altLang="ko-KR" sz="800">
                <a:latin typeface="Arial" panose="020B0604020202020204" pitchFamily="34" charset="0"/>
                <a:ea typeface="+mj-ea"/>
                <a:cs typeface="Arial" panose="020B0604020202020204" pitchFamily="34" charset="0"/>
              </a:rPr>
              <a:t>Note 2 : </a:t>
            </a:r>
            <a:r>
              <a:rPr lang="ko-KR" altLang="en-US" sz="800">
                <a:latin typeface="Arial" panose="020B0604020202020204" pitchFamily="34" charset="0"/>
                <a:ea typeface="+mj-ea"/>
                <a:cs typeface="Arial" panose="020B0604020202020204" pitchFamily="34" charset="0"/>
              </a:rPr>
              <a:t>기준일 현재 이종현</a:t>
            </a:r>
            <a:r>
              <a:rPr lang="en-US" altLang="ko-KR" sz="800">
                <a:latin typeface="Arial" panose="020B0604020202020204" pitchFamily="34" charset="0"/>
                <a:ea typeface="+mj-ea"/>
                <a:cs typeface="Arial" panose="020B0604020202020204" pitchFamily="34" charset="0"/>
              </a:rPr>
              <a:t> </a:t>
            </a:r>
            <a:r>
              <a:rPr lang="ko-KR" altLang="en-US" sz="800">
                <a:latin typeface="Arial" panose="020B0604020202020204" pitchFamily="34" charset="0"/>
                <a:ea typeface="+mj-ea"/>
                <a:cs typeface="Arial" panose="020B0604020202020204" pitchFamily="34" charset="0"/>
              </a:rPr>
              <a:t>및 </a:t>
            </a:r>
            <a:r>
              <a:rPr lang="ko-KR" altLang="en-US" sz="800" err="1">
                <a:latin typeface="Arial" panose="020B0604020202020204" pitchFamily="34" charset="0"/>
                <a:ea typeface="+mj-ea"/>
                <a:cs typeface="Arial" panose="020B0604020202020204" pitchFamily="34" charset="0"/>
              </a:rPr>
              <a:t>백승윤에</a:t>
            </a:r>
            <a:r>
              <a:rPr lang="ko-KR" altLang="en-US" sz="800">
                <a:latin typeface="Arial" panose="020B0604020202020204" pitchFamily="34" charset="0"/>
                <a:ea typeface="+mj-ea"/>
                <a:cs typeface="Arial" panose="020B0604020202020204" pitchFamily="34" charset="0"/>
              </a:rPr>
              <a:t> 대한 대여금 및 미수수익 </a:t>
            </a:r>
            <a:r>
              <a:rPr lang="en-US" altLang="ko-KR" sz="800">
                <a:latin typeface="Arial" panose="020B0604020202020204" pitchFamily="34" charset="0"/>
                <a:ea typeface="+mj-ea"/>
                <a:cs typeface="Arial" panose="020B0604020202020204" pitchFamily="34" charset="0"/>
              </a:rPr>
              <a:t>6,802</a:t>
            </a:r>
            <a:r>
              <a:rPr lang="ko-KR" altLang="en-US" sz="800">
                <a:latin typeface="Arial" panose="020B0604020202020204" pitchFamily="34" charset="0"/>
                <a:ea typeface="+mj-ea"/>
                <a:cs typeface="Arial" panose="020B0604020202020204" pitchFamily="34" charset="0"/>
              </a:rPr>
              <a:t>백만원은 불법행위미수금</a:t>
            </a:r>
            <a:br>
              <a:rPr lang="en-US" altLang="ko-KR" sz="800">
                <a:latin typeface="Arial" panose="020B0604020202020204" pitchFamily="34" charset="0"/>
                <a:ea typeface="+mj-ea"/>
                <a:cs typeface="Arial" panose="020B0604020202020204" pitchFamily="34" charset="0"/>
              </a:rPr>
            </a:br>
            <a:r>
              <a:rPr lang="ko-KR" altLang="en-US" sz="800">
                <a:latin typeface="Arial" panose="020B0604020202020204" pitchFamily="34" charset="0"/>
                <a:ea typeface="+mj-ea"/>
                <a:cs typeface="Arial" panose="020B0604020202020204" pitchFamily="34" charset="0"/>
              </a:rPr>
              <a:t>으로 </a:t>
            </a:r>
            <a:r>
              <a:rPr lang="ko-KR" altLang="en-US" sz="800" err="1">
                <a:latin typeface="Arial" panose="020B0604020202020204" pitchFamily="34" charset="0"/>
                <a:ea typeface="+mj-ea"/>
                <a:cs typeface="Arial" panose="020B0604020202020204" pitchFamily="34" charset="0"/>
              </a:rPr>
              <a:t>분류되어있음</a:t>
            </a:r>
            <a:br>
              <a:rPr lang="en-US" altLang="ko-KR" sz="800">
                <a:latin typeface="Arial" panose="020B0604020202020204" pitchFamily="34" charset="0"/>
                <a:ea typeface="+mj-ea"/>
                <a:cs typeface="Arial" panose="020B0604020202020204" pitchFamily="34" charset="0"/>
              </a:rPr>
            </a:br>
            <a:r>
              <a:rPr lang="en-US" altLang="ko-KR" sz="800">
                <a:latin typeface="Arial" panose="020B0604020202020204" pitchFamily="34" charset="0"/>
                <a:ea typeface="+mj-ea"/>
                <a:cs typeface="Arial" panose="020B0604020202020204" pitchFamily="34" charset="0"/>
              </a:rPr>
              <a:t>Note 3: </a:t>
            </a:r>
            <a:r>
              <a:rPr lang="ko-KR" altLang="en-US" sz="800">
                <a:latin typeface="Arial" panose="020B0604020202020204" pitchFamily="34" charset="0"/>
                <a:ea typeface="+mj-ea"/>
                <a:cs typeface="Arial" panose="020B0604020202020204" pitchFamily="34" charset="0"/>
              </a:rPr>
              <a:t>기준일 현재 직원 </a:t>
            </a:r>
            <a:r>
              <a:rPr lang="en-US" altLang="ko-KR" sz="800">
                <a:latin typeface="Arial" panose="020B0604020202020204" pitchFamily="34" charset="0"/>
                <a:ea typeface="+mj-ea"/>
                <a:cs typeface="Arial" panose="020B0604020202020204" pitchFamily="34" charset="0"/>
              </a:rPr>
              <a:t>7</a:t>
            </a:r>
            <a:r>
              <a:rPr lang="ko-KR" altLang="en-US" sz="800">
                <a:latin typeface="Arial" panose="020B0604020202020204" pitchFamily="34" charset="0"/>
                <a:ea typeface="+mj-ea"/>
                <a:cs typeface="Arial" panose="020B0604020202020204" pitchFamily="34" charset="0"/>
              </a:rPr>
              <a:t>인에 대한 주거비 지원 명목 대여금 </a:t>
            </a:r>
            <a:r>
              <a:rPr lang="en-US" altLang="ko-KR" sz="800">
                <a:latin typeface="Arial" panose="020B0604020202020204" pitchFamily="34" charset="0"/>
                <a:ea typeface="+mj-ea"/>
                <a:cs typeface="Arial" panose="020B0604020202020204" pitchFamily="34" charset="0"/>
              </a:rPr>
              <a:t>90</a:t>
            </a:r>
            <a:r>
              <a:rPr lang="ko-KR" altLang="en-US" sz="800">
                <a:latin typeface="Arial" panose="020B0604020202020204" pitchFamily="34" charset="0"/>
                <a:ea typeface="+mj-ea"/>
                <a:cs typeface="Arial" panose="020B0604020202020204" pitchFamily="34" charset="0"/>
              </a:rPr>
              <a:t>백만원이 존재함</a:t>
            </a:r>
          </a:p>
        </p:txBody>
      </p:sp>
      <p:graphicFrame>
        <p:nvGraphicFramePr>
          <p:cNvPr id="5" name="표 4">
            <a:extLst>
              <a:ext uri="{FF2B5EF4-FFF2-40B4-BE49-F238E27FC236}">
                <a16:creationId xmlns:a16="http://schemas.microsoft.com/office/drawing/2014/main" id="{F7214EBC-CCB4-48E8-B971-F51F2441C98E}"/>
              </a:ext>
            </a:extLst>
          </p:cNvPr>
          <p:cNvGraphicFramePr>
            <a:graphicFrameLocks noGrp="1"/>
          </p:cNvGraphicFramePr>
          <p:nvPr/>
        </p:nvGraphicFramePr>
        <p:xfrm>
          <a:off x="3324517" y="2397834"/>
          <a:ext cx="4652669" cy="243840"/>
        </p:xfrm>
        <a:graphic>
          <a:graphicData uri="http://schemas.openxmlformats.org/drawingml/2006/table">
            <a:tbl>
              <a:tblPr/>
              <a:tblGrid>
                <a:gridCol w="1509950">
                  <a:extLst>
                    <a:ext uri="{9D8B030D-6E8A-4147-A177-3AD203B41FA5}">
                      <a16:colId xmlns:a16="http://schemas.microsoft.com/office/drawing/2014/main" val="1729415138"/>
                    </a:ext>
                  </a:extLst>
                </a:gridCol>
                <a:gridCol w="1047573">
                  <a:extLst>
                    <a:ext uri="{9D8B030D-6E8A-4147-A177-3AD203B41FA5}">
                      <a16:colId xmlns:a16="http://schemas.microsoft.com/office/drawing/2014/main" val="3087736697"/>
                    </a:ext>
                  </a:extLst>
                </a:gridCol>
                <a:gridCol w="1047573">
                  <a:extLst>
                    <a:ext uri="{9D8B030D-6E8A-4147-A177-3AD203B41FA5}">
                      <a16:colId xmlns:a16="http://schemas.microsoft.com/office/drawing/2014/main" val="2947728685"/>
                    </a:ext>
                  </a:extLst>
                </a:gridCol>
                <a:gridCol w="1047573">
                  <a:extLst>
                    <a:ext uri="{9D8B030D-6E8A-4147-A177-3AD203B41FA5}">
                      <a16:colId xmlns:a16="http://schemas.microsoft.com/office/drawing/2014/main" val="815994823"/>
                    </a:ext>
                  </a:extLst>
                </a:gridCol>
              </a:tblGrid>
              <a:tr h="73427">
                <a:tc>
                  <a:txBody>
                    <a:bodyPr/>
                    <a:lstStyle/>
                    <a:p>
                      <a:pPr algn="l" rtl="0"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 </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rPr>
                        <a:t>FY21</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rPr>
                        <a:t>FY22(1Q)</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745075074"/>
                  </a:ext>
                </a:extLst>
              </a:tr>
              <a:tr h="75586">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기타수익</a:t>
                      </a:r>
                      <a:r>
                        <a:rPr lang="en-US" altLang="ko-KR" sz="800" b="0" i="0" u="none" strike="noStrike" baseline="30000">
                          <a:solidFill>
                            <a:srgbClr val="000000"/>
                          </a:solidFill>
                          <a:effectLst/>
                          <a:latin typeface="+mn-ea"/>
                          <a:ea typeface="+mn-ea"/>
                        </a:rPr>
                        <a:t>1</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15240227"/>
                  </a:ext>
                </a:extLst>
              </a:tr>
            </a:tbl>
          </a:graphicData>
        </a:graphic>
      </p:graphicFrame>
      <p:sp>
        <p:nvSpPr>
          <p:cNvPr id="17" name="TextBox 16">
            <a:extLst>
              <a:ext uri="{FF2B5EF4-FFF2-40B4-BE49-F238E27FC236}">
                <a16:creationId xmlns:a16="http://schemas.microsoft.com/office/drawing/2014/main" id="{DFDDD619-32E4-4D5C-BD34-13F0CDF6EEA6}"/>
              </a:ext>
            </a:extLst>
          </p:cNvPr>
          <p:cNvSpPr txBox="1"/>
          <p:nvPr/>
        </p:nvSpPr>
        <p:spPr>
          <a:xfrm>
            <a:off x="3324519" y="2688841"/>
            <a:ext cx="4652666" cy="246221"/>
          </a:xfrm>
          <a:prstGeom prst="rect">
            <a:avLst/>
          </a:prstGeom>
          <a:noFill/>
        </p:spPr>
        <p:txBody>
          <a:bodyPr wrap="square" lIns="0" tIns="0" rIns="0" bIns="0" rtlCol="0">
            <a:spAutoFit/>
          </a:bodyPr>
          <a:lstStyle/>
          <a:p>
            <a:pPr>
              <a:spcBef>
                <a:spcPts val="100"/>
              </a:spcBef>
            </a:pPr>
            <a:r>
              <a:rPr lang="en-US" altLang="ko-KR" sz="800">
                <a:latin typeface="Arial" panose="020B0604020202020204" pitchFamily="34" charset="0"/>
                <a:ea typeface="+mj-ea"/>
                <a:cs typeface="Arial" panose="020B0604020202020204" pitchFamily="34" charset="0"/>
              </a:rPr>
              <a:t>Note 1: 2020</a:t>
            </a:r>
            <a:r>
              <a:rPr lang="ko-KR" altLang="en-US" sz="800">
                <a:latin typeface="Arial" panose="020B0604020202020204" pitchFamily="34" charset="0"/>
                <a:ea typeface="+mj-ea"/>
                <a:cs typeface="Arial" panose="020B0604020202020204" pitchFamily="34" charset="0"/>
              </a:rPr>
              <a:t>년 당시 임원 </a:t>
            </a:r>
            <a:r>
              <a:rPr lang="ko-KR" altLang="en-US" sz="800" err="1">
                <a:latin typeface="Arial" panose="020B0604020202020204" pitchFamily="34" charset="0"/>
                <a:ea typeface="+mj-ea"/>
                <a:cs typeface="Arial" panose="020B0604020202020204" pitchFamily="34" charset="0"/>
              </a:rPr>
              <a:t>백승윤에게</a:t>
            </a:r>
            <a:r>
              <a:rPr lang="ko-KR" altLang="en-US" sz="800">
                <a:latin typeface="Arial" panose="020B0604020202020204" pitchFamily="34" charset="0"/>
                <a:ea typeface="+mj-ea"/>
                <a:cs typeface="Arial" panose="020B0604020202020204" pitchFamily="34" charset="0"/>
              </a:rPr>
              <a:t> 대여한 용도미상 대여금 </a:t>
            </a:r>
            <a:r>
              <a:rPr lang="en-US" altLang="ko-KR" sz="800">
                <a:latin typeface="Arial" panose="020B0604020202020204" pitchFamily="34" charset="0"/>
                <a:ea typeface="+mj-ea"/>
                <a:cs typeface="Arial" panose="020B0604020202020204" pitchFamily="34" charset="0"/>
              </a:rPr>
              <a:t>3</a:t>
            </a:r>
            <a:r>
              <a:rPr lang="ko-KR" altLang="en-US" sz="800">
                <a:latin typeface="Arial" panose="020B0604020202020204" pitchFamily="34" charset="0"/>
                <a:ea typeface="+mj-ea"/>
                <a:cs typeface="Arial" panose="020B0604020202020204" pitchFamily="34" charset="0"/>
              </a:rPr>
              <a:t>억 </a:t>
            </a:r>
            <a:r>
              <a:rPr lang="en-US" altLang="ko-KR" sz="800">
                <a:latin typeface="Arial" panose="020B0604020202020204" pitchFamily="34" charset="0"/>
                <a:ea typeface="+mj-ea"/>
                <a:cs typeface="Arial" panose="020B0604020202020204" pitchFamily="34" charset="0"/>
              </a:rPr>
              <a:t>1</a:t>
            </a:r>
            <a:r>
              <a:rPr lang="ko-KR" altLang="en-US" sz="800">
                <a:latin typeface="Arial" panose="020B0604020202020204" pitchFamily="34" charset="0"/>
                <a:ea typeface="+mj-ea"/>
                <a:cs typeface="Arial" panose="020B0604020202020204" pitchFamily="34" charset="0"/>
              </a:rPr>
              <a:t>천만 원의 미수이자에 대한 수익 인식함</a:t>
            </a:r>
            <a:endParaRPr lang="en-US" altLang="ko-KR" sz="800">
              <a:latin typeface="Arial" panose="020B0604020202020204" pitchFamily="34" charset="0"/>
              <a:ea typeface="+mj-ea"/>
              <a:cs typeface="Arial" panose="020B0604020202020204" pitchFamily="34" charset="0"/>
            </a:endParaRPr>
          </a:p>
        </p:txBody>
      </p:sp>
      <p:graphicFrame>
        <p:nvGraphicFramePr>
          <p:cNvPr id="13" name="표 12">
            <a:extLst>
              <a:ext uri="{FF2B5EF4-FFF2-40B4-BE49-F238E27FC236}">
                <a16:creationId xmlns:a16="http://schemas.microsoft.com/office/drawing/2014/main" id="{E46F6756-6EE5-45DB-B8A2-C626AD8D3EC9}"/>
              </a:ext>
            </a:extLst>
          </p:cNvPr>
          <p:cNvGraphicFramePr>
            <a:graphicFrameLocks noGrp="1"/>
          </p:cNvGraphicFramePr>
          <p:nvPr/>
        </p:nvGraphicFramePr>
        <p:xfrm>
          <a:off x="3324517" y="4989919"/>
          <a:ext cx="4652665" cy="487680"/>
        </p:xfrm>
        <a:graphic>
          <a:graphicData uri="http://schemas.openxmlformats.org/drawingml/2006/table">
            <a:tbl>
              <a:tblPr/>
              <a:tblGrid>
                <a:gridCol w="1696216">
                  <a:extLst>
                    <a:ext uri="{9D8B030D-6E8A-4147-A177-3AD203B41FA5}">
                      <a16:colId xmlns:a16="http://schemas.microsoft.com/office/drawing/2014/main" val="2329810627"/>
                    </a:ext>
                  </a:extLst>
                </a:gridCol>
                <a:gridCol w="985483">
                  <a:extLst>
                    <a:ext uri="{9D8B030D-6E8A-4147-A177-3AD203B41FA5}">
                      <a16:colId xmlns:a16="http://schemas.microsoft.com/office/drawing/2014/main" val="1430564959"/>
                    </a:ext>
                  </a:extLst>
                </a:gridCol>
                <a:gridCol w="985483">
                  <a:extLst>
                    <a:ext uri="{9D8B030D-6E8A-4147-A177-3AD203B41FA5}">
                      <a16:colId xmlns:a16="http://schemas.microsoft.com/office/drawing/2014/main" val="518101590"/>
                    </a:ext>
                  </a:extLst>
                </a:gridCol>
                <a:gridCol w="985483">
                  <a:extLst>
                    <a:ext uri="{9D8B030D-6E8A-4147-A177-3AD203B41FA5}">
                      <a16:colId xmlns:a16="http://schemas.microsoft.com/office/drawing/2014/main" val="2187750587"/>
                    </a:ext>
                  </a:extLst>
                </a:gridCol>
              </a:tblGrid>
              <a:tr h="0">
                <a:tc>
                  <a:txBody>
                    <a:bodyPr/>
                    <a:lstStyle/>
                    <a:p>
                      <a:pPr algn="ctr" rtl="0" fontAlgn="ctr"/>
                      <a:r>
                        <a:rPr lang="ko-KR" altLang="en-US" sz="800" b="1" i="0" u="none" strike="noStrike">
                          <a:solidFill>
                            <a:srgbClr val="FFFFFF"/>
                          </a:solidFill>
                          <a:effectLst/>
                          <a:latin typeface="+mn-ea"/>
                          <a:ea typeface="+mn-ea"/>
                        </a:rPr>
                        <a:t>대상</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mn-ea"/>
                          <a:ea typeface="+mn-ea"/>
                        </a:rPr>
                        <a:t>FY19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mn-ea"/>
                          <a:ea typeface="+mn-ea"/>
                        </a:rPr>
                        <a:t>FY20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mn-ea"/>
                          <a:ea typeface="+mn-ea"/>
                        </a:rPr>
                        <a:t>FY21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967366522"/>
                  </a:ext>
                </a:extLst>
              </a:tr>
              <a:tr h="0">
                <a:tc>
                  <a:txBody>
                    <a:bodyPr/>
                    <a:lstStyle/>
                    <a:p>
                      <a:pPr algn="ctr" rtl="0" fontAlgn="ctr"/>
                      <a:r>
                        <a:rPr lang="ko-KR" altLang="en-US" sz="800" b="0" i="0" u="none" strike="noStrike">
                          <a:solidFill>
                            <a:srgbClr val="000000"/>
                          </a:solidFill>
                          <a:effectLst/>
                          <a:latin typeface="+mn-ea"/>
                          <a:ea typeface="+mn-ea"/>
                        </a:rPr>
                        <a:t>이종현</a:t>
                      </a:r>
                      <a:r>
                        <a:rPr lang="en-US" altLang="ko-KR" sz="800" b="0" i="0" u="none" strike="noStrike" baseline="30000">
                          <a:solidFill>
                            <a:srgbClr val="000000"/>
                          </a:solidFill>
                          <a:effectLst/>
                          <a:latin typeface="+mn-ea"/>
                          <a:ea typeface="+mn-ea"/>
                        </a:rPr>
                        <a:t>4</a:t>
                      </a:r>
                      <a:endParaRPr lang="ko-KR" altLang="en-US" sz="800" b="0" i="0" u="none" strike="noStrike" baseline="30000">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mn-ea"/>
                          <a:ea typeface="+mn-ea"/>
                        </a:rPr>
                        <a:t>138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mn-ea"/>
                          <a:ea typeface="+mn-ea"/>
                        </a:rPr>
                        <a:t>117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mn-ea"/>
                          <a:ea typeface="+mn-ea"/>
                        </a:rPr>
                        <a:t>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440838182"/>
                  </a:ext>
                </a:extLst>
              </a:tr>
              <a:tr h="0">
                <a:tc>
                  <a:txBody>
                    <a:bodyPr/>
                    <a:lstStyle/>
                    <a:p>
                      <a:pPr algn="ctr" rtl="0" fontAlgn="ctr"/>
                      <a:r>
                        <a:rPr lang="ko-KR" altLang="en-US" sz="800" b="0" i="0" u="none" strike="noStrike" err="1">
                          <a:solidFill>
                            <a:srgbClr val="000000"/>
                          </a:solidFill>
                          <a:effectLst/>
                          <a:latin typeface="+mn-ea"/>
                          <a:ea typeface="+mn-ea"/>
                        </a:rPr>
                        <a:t>백승윤</a:t>
                      </a:r>
                      <a:r>
                        <a:rPr lang="en-US" altLang="ko-KR" sz="800" b="0" i="0" u="none" strike="noStrike" baseline="30000">
                          <a:solidFill>
                            <a:srgbClr val="000000"/>
                          </a:solidFill>
                          <a:effectLst/>
                          <a:latin typeface="+mn-ea"/>
                          <a:ea typeface="+mn-ea"/>
                        </a:rPr>
                        <a:t>5</a:t>
                      </a:r>
                      <a:endParaRPr lang="ko-KR" altLang="en-US" sz="800" b="0" i="0" u="none" strike="noStrike">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mn-ea"/>
                          <a:ea typeface="+mn-ea"/>
                        </a:rPr>
                        <a:t>93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mn-ea"/>
                          <a:ea typeface="+mn-ea"/>
                        </a:rPr>
                        <a:t>91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mn-ea"/>
                          <a:ea typeface="+mn-ea"/>
                        </a:rPr>
                        <a:t>50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94069428"/>
                  </a:ext>
                </a:extLst>
              </a:tr>
              <a:tr h="0">
                <a:tc>
                  <a:txBody>
                    <a:bodyPr/>
                    <a:lstStyle/>
                    <a:p>
                      <a:pPr algn="ctr" rtl="0" fontAlgn="ctr"/>
                      <a:r>
                        <a:rPr lang="ko-KR" altLang="en-US" sz="800" b="1" i="0" u="none" strike="noStrike">
                          <a:solidFill>
                            <a:srgbClr val="000000"/>
                          </a:solidFill>
                          <a:effectLst/>
                          <a:latin typeface="+mn-ea"/>
                          <a:ea typeface="+mn-ea"/>
                        </a:rPr>
                        <a:t>합계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mn-ea"/>
                          <a:ea typeface="+mn-ea"/>
                        </a:rPr>
                        <a:t>231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mn-ea"/>
                          <a:ea typeface="+mn-ea"/>
                        </a:rPr>
                        <a:t>208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mn-ea"/>
                          <a:ea typeface="+mn-ea"/>
                        </a:rPr>
                        <a:t>81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105816"/>
                  </a:ext>
                </a:extLst>
              </a:tr>
            </a:tbl>
          </a:graphicData>
        </a:graphic>
      </p:graphicFrame>
      <p:sp>
        <p:nvSpPr>
          <p:cNvPr id="20" name="TextBox 19">
            <a:extLst>
              <a:ext uri="{FF2B5EF4-FFF2-40B4-BE49-F238E27FC236}">
                <a16:creationId xmlns:a16="http://schemas.microsoft.com/office/drawing/2014/main" id="{01FCFBA0-1053-4EF1-BBCF-24E676EC2328}"/>
              </a:ext>
            </a:extLst>
          </p:cNvPr>
          <p:cNvSpPr txBox="1"/>
          <p:nvPr/>
        </p:nvSpPr>
        <p:spPr>
          <a:xfrm>
            <a:off x="3324517" y="5524766"/>
            <a:ext cx="4652667" cy="246221"/>
          </a:xfrm>
          <a:prstGeom prst="rect">
            <a:avLst/>
          </a:prstGeom>
          <a:noFill/>
        </p:spPr>
        <p:txBody>
          <a:bodyPr wrap="square" lIns="0" tIns="0" rIns="0" bIns="0" rtlCol="0">
            <a:spAutoFit/>
          </a:bodyPr>
          <a:lstStyle/>
          <a:p>
            <a:pPr>
              <a:spcBef>
                <a:spcPts val="100"/>
              </a:spcBef>
            </a:pPr>
            <a:r>
              <a:rPr lang="en-US" altLang="ko-KR" sz="800">
                <a:latin typeface="Arial" panose="020B0604020202020204" pitchFamily="34" charset="0"/>
                <a:ea typeface="+mj-ea"/>
                <a:cs typeface="Arial" panose="020B0604020202020204" pitchFamily="34" charset="0"/>
              </a:rPr>
              <a:t>Note 4: </a:t>
            </a:r>
            <a:r>
              <a:rPr lang="ko-KR" altLang="en-US" sz="800">
                <a:latin typeface="Arial" panose="020B0604020202020204" pitchFamily="34" charset="0"/>
                <a:ea typeface="+mj-ea"/>
                <a:cs typeface="Arial" panose="020B0604020202020204" pitchFamily="34" charset="0"/>
              </a:rPr>
              <a:t>대표이사 재직기간</a:t>
            </a:r>
            <a:r>
              <a:rPr lang="en-US" altLang="ko-KR" sz="800">
                <a:latin typeface="Arial" panose="020B0604020202020204" pitchFamily="34" charset="0"/>
                <a:ea typeface="+mj-ea"/>
                <a:cs typeface="Arial" panose="020B0604020202020204" pitchFamily="34" charset="0"/>
              </a:rPr>
              <a:t>(2019</a:t>
            </a:r>
            <a:r>
              <a:rPr lang="ko-KR" altLang="en-US" sz="800">
                <a:latin typeface="Arial" panose="020B0604020202020204" pitchFamily="34" charset="0"/>
                <a:ea typeface="+mj-ea"/>
                <a:cs typeface="Arial" panose="020B0604020202020204" pitchFamily="34" charset="0"/>
              </a:rPr>
              <a:t>년 </a:t>
            </a:r>
            <a:r>
              <a:rPr lang="en-US" altLang="ko-KR" sz="800">
                <a:latin typeface="Arial" panose="020B0604020202020204" pitchFamily="34" charset="0"/>
                <a:ea typeface="+mj-ea"/>
                <a:cs typeface="Arial" panose="020B0604020202020204" pitchFamily="34" charset="0"/>
              </a:rPr>
              <a:t>3</a:t>
            </a:r>
            <a:r>
              <a:rPr lang="ko-KR" altLang="en-US" sz="800">
                <a:latin typeface="Arial" panose="020B0604020202020204" pitchFamily="34" charset="0"/>
                <a:ea typeface="+mj-ea"/>
                <a:cs typeface="Arial" panose="020B0604020202020204" pitchFamily="34" charset="0"/>
              </a:rPr>
              <a:t>월</a:t>
            </a:r>
            <a:r>
              <a:rPr lang="en-US" altLang="ko-KR" sz="800">
                <a:latin typeface="Arial" panose="020B0604020202020204" pitchFamily="34" charset="0"/>
                <a:ea typeface="+mj-ea"/>
                <a:cs typeface="Arial" panose="020B0604020202020204" pitchFamily="34" charset="0"/>
              </a:rPr>
              <a:t>-2021</a:t>
            </a:r>
            <a:r>
              <a:rPr lang="ko-KR" altLang="en-US" sz="800">
                <a:latin typeface="Arial" panose="020B0604020202020204" pitchFamily="34" charset="0"/>
                <a:ea typeface="+mj-ea"/>
                <a:cs typeface="Arial" panose="020B0604020202020204" pitchFamily="34" charset="0"/>
              </a:rPr>
              <a:t>년 </a:t>
            </a:r>
            <a:r>
              <a:rPr lang="en-US" altLang="ko-KR" sz="800">
                <a:latin typeface="Arial" panose="020B0604020202020204" pitchFamily="34" charset="0"/>
                <a:ea typeface="+mj-ea"/>
                <a:cs typeface="Arial" panose="020B0604020202020204" pitchFamily="34" charset="0"/>
              </a:rPr>
              <a:t>3</a:t>
            </a:r>
            <a:r>
              <a:rPr lang="ko-KR" altLang="en-US" sz="800">
                <a:latin typeface="Arial" panose="020B0604020202020204" pitchFamily="34" charset="0"/>
                <a:ea typeface="+mj-ea"/>
                <a:cs typeface="Arial" panose="020B0604020202020204" pitchFamily="34" charset="0"/>
              </a:rPr>
              <a:t>월</a:t>
            </a:r>
            <a:r>
              <a:rPr lang="en-US" altLang="ko-KR" sz="800">
                <a:latin typeface="Arial" panose="020B0604020202020204" pitchFamily="34" charset="0"/>
                <a:ea typeface="+mj-ea"/>
                <a:cs typeface="Arial" panose="020B0604020202020204" pitchFamily="34" charset="0"/>
              </a:rPr>
              <a:t>)</a:t>
            </a:r>
            <a:r>
              <a:rPr lang="ko-KR" altLang="en-US" sz="800">
                <a:latin typeface="Arial" panose="020B0604020202020204" pitchFamily="34" charset="0"/>
                <a:ea typeface="+mj-ea"/>
                <a:cs typeface="Arial" panose="020B0604020202020204" pitchFamily="34" charset="0"/>
              </a:rPr>
              <a:t>에 지급된 급여액임</a:t>
            </a:r>
            <a:br>
              <a:rPr lang="en-US" altLang="ko-KR" sz="800">
                <a:latin typeface="Arial" panose="020B0604020202020204" pitchFamily="34" charset="0"/>
                <a:ea typeface="+mj-ea"/>
                <a:cs typeface="Arial" panose="020B0604020202020204" pitchFamily="34" charset="0"/>
              </a:rPr>
            </a:br>
            <a:r>
              <a:rPr lang="en-US" altLang="ko-KR" sz="800">
                <a:latin typeface="Arial" panose="020B0604020202020204" pitchFamily="34" charset="0"/>
                <a:ea typeface="+mj-ea"/>
                <a:cs typeface="Arial" panose="020B0604020202020204" pitchFamily="34" charset="0"/>
              </a:rPr>
              <a:t>Note 5:</a:t>
            </a:r>
            <a:r>
              <a:rPr lang="ko-KR" altLang="en-US" sz="800">
                <a:latin typeface="Arial" panose="020B0604020202020204" pitchFamily="34" charset="0"/>
                <a:ea typeface="+mj-ea"/>
                <a:cs typeface="Arial" panose="020B0604020202020204" pitchFamily="34" charset="0"/>
              </a:rPr>
              <a:t> 미등기임원 및 대표집행임원 재직기간</a:t>
            </a:r>
            <a:r>
              <a:rPr lang="en-US" altLang="ko-KR" sz="800">
                <a:latin typeface="Arial" panose="020B0604020202020204" pitchFamily="34" charset="0"/>
                <a:ea typeface="+mj-ea"/>
                <a:cs typeface="Arial" panose="020B0604020202020204" pitchFamily="34" charset="0"/>
              </a:rPr>
              <a:t>(2019</a:t>
            </a:r>
            <a:r>
              <a:rPr lang="ko-KR" altLang="en-US" sz="800">
                <a:latin typeface="Arial" panose="020B0604020202020204" pitchFamily="34" charset="0"/>
                <a:ea typeface="+mj-ea"/>
                <a:cs typeface="Arial" panose="020B0604020202020204" pitchFamily="34" charset="0"/>
              </a:rPr>
              <a:t>년 </a:t>
            </a:r>
            <a:r>
              <a:rPr lang="en-US" altLang="ko-KR" sz="800">
                <a:latin typeface="Arial" panose="020B0604020202020204" pitchFamily="34" charset="0"/>
                <a:ea typeface="+mj-ea"/>
                <a:cs typeface="Arial" panose="020B0604020202020204" pitchFamily="34" charset="0"/>
              </a:rPr>
              <a:t>5</a:t>
            </a:r>
            <a:r>
              <a:rPr lang="ko-KR" altLang="en-US" sz="800">
                <a:latin typeface="Arial" panose="020B0604020202020204" pitchFamily="34" charset="0"/>
                <a:ea typeface="+mj-ea"/>
                <a:cs typeface="Arial" panose="020B0604020202020204" pitchFamily="34" charset="0"/>
              </a:rPr>
              <a:t>월</a:t>
            </a:r>
            <a:r>
              <a:rPr lang="en-US" altLang="ko-KR" sz="800">
                <a:latin typeface="Arial" panose="020B0604020202020204" pitchFamily="34" charset="0"/>
                <a:ea typeface="+mj-ea"/>
                <a:cs typeface="Arial" panose="020B0604020202020204" pitchFamily="34" charset="0"/>
              </a:rPr>
              <a:t>-2021</a:t>
            </a:r>
            <a:r>
              <a:rPr lang="ko-KR" altLang="en-US" sz="800">
                <a:latin typeface="Arial" panose="020B0604020202020204" pitchFamily="34" charset="0"/>
                <a:ea typeface="+mj-ea"/>
                <a:cs typeface="Arial" panose="020B0604020202020204" pitchFamily="34" charset="0"/>
              </a:rPr>
              <a:t>년 </a:t>
            </a:r>
            <a:r>
              <a:rPr lang="en-US" altLang="ko-KR" sz="800">
                <a:latin typeface="Arial" panose="020B0604020202020204" pitchFamily="34" charset="0"/>
                <a:ea typeface="+mj-ea"/>
                <a:cs typeface="Arial" panose="020B0604020202020204" pitchFamily="34" charset="0"/>
              </a:rPr>
              <a:t>5</a:t>
            </a:r>
            <a:r>
              <a:rPr lang="ko-KR" altLang="en-US" sz="800">
                <a:latin typeface="Arial" panose="020B0604020202020204" pitchFamily="34" charset="0"/>
                <a:ea typeface="+mj-ea"/>
                <a:cs typeface="Arial" panose="020B0604020202020204" pitchFamily="34" charset="0"/>
              </a:rPr>
              <a:t>월</a:t>
            </a:r>
            <a:r>
              <a:rPr lang="en-US" altLang="ko-KR" sz="800">
                <a:latin typeface="Arial" panose="020B0604020202020204" pitchFamily="34" charset="0"/>
                <a:ea typeface="+mj-ea"/>
                <a:cs typeface="Arial" panose="020B0604020202020204" pitchFamily="34" charset="0"/>
              </a:rPr>
              <a:t>)</a:t>
            </a:r>
            <a:r>
              <a:rPr lang="ko-KR" altLang="en-US" sz="800">
                <a:latin typeface="Arial" panose="020B0604020202020204" pitchFamily="34" charset="0"/>
                <a:ea typeface="+mj-ea"/>
                <a:cs typeface="Arial" panose="020B0604020202020204" pitchFamily="34" charset="0"/>
              </a:rPr>
              <a:t>에 지급된 급여액임</a:t>
            </a:r>
          </a:p>
        </p:txBody>
      </p:sp>
      <p:sp>
        <p:nvSpPr>
          <p:cNvPr id="22" name="TextBox 21">
            <a:extLst>
              <a:ext uri="{FF2B5EF4-FFF2-40B4-BE49-F238E27FC236}">
                <a16:creationId xmlns:a16="http://schemas.microsoft.com/office/drawing/2014/main" id="{9FCA6C4C-2F5C-4783-A139-989D81A8FE96}"/>
              </a:ext>
            </a:extLst>
          </p:cNvPr>
          <p:cNvSpPr txBox="1"/>
          <p:nvPr/>
        </p:nvSpPr>
        <p:spPr>
          <a:xfrm>
            <a:off x="495300" y="5875520"/>
            <a:ext cx="1511300" cy="246221"/>
          </a:xfrm>
          <a:prstGeom prst="rect">
            <a:avLst/>
          </a:prstGeom>
          <a:noFill/>
        </p:spPr>
        <p:txBody>
          <a:bodyPr wrap="square" lIns="0" tIns="0" rIns="0" bIns="0" rtlCol="0">
            <a:spAutoFit/>
          </a:bodyPr>
          <a:lstStyle/>
          <a:p>
            <a:r>
              <a:rPr lang="en-US" altLang="ko-KR" sz="800">
                <a:latin typeface="Arial" panose="020B0604020202020204" pitchFamily="34" charset="0"/>
                <a:ea typeface="+mj-ea"/>
                <a:cs typeface="Arial" panose="020B0604020202020204" pitchFamily="34" charset="0"/>
              </a:rPr>
              <a:t>(Source : </a:t>
            </a:r>
            <a:r>
              <a:rPr lang="ko-KR" altLang="en-US" sz="800">
                <a:latin typeface="Arial" panose="020B0604020202020204" pitchFamily="34" charset="0"/>
                <a:ea typeface="+mj-ea"/>
                <a:cs typeface="Arial" panose="020B0604020202020204" pitchFamily="34" charset="0"/>
              </a:rPr>
              <a:t>조사보고서</a:t>
            </a:r>
            <a:r>
              <a:rPr lang="en-US" altLang="ko-KR" sz="800">
                <a:latin typeface="Arial" panose="020B0604020202020204" pitchFamily="34" charset="0"/>
                <a:ea typeface="+mj-ea"/>
                <a:cs typeface="Arial" panose="020B0604020202020204" pitchFamily="34" charset="0"/>
              </a:rPr>
              <a:t>, </a:t>
            </a:r>
            <a:r>
              <a:rPr lang="ko-KR" altLang="en-US" sz="800">
                <a:latin typeface="Arial" panose="020B0604020202020204" pitchFamily="34" charset="0"/>
                <a:ea typeface="+mj-ea"/>
                <a:cs typeface="Arial" panose="020B0604020202020204" pitchFamily="34" charset="0"/>
              </a:rPr>
              <a:t>회사제공자료</a:t>
            </a:r>
            <a:r>
              <a:rPr lang="en-US" altLang="ko-KR" sz="800">
                <a:latin typeface="Arial" panose="020B0604020202020204" pitchFamily="34" charset="0"/>
                <a:ea typeface="+mj-ea"/>
                <a:cs typeface="Arial" panose="020B0604020202020204" pitchFamily="34" charset="0"/>
              </a:rPr>
              <a:t>, DART)</a:t>
            </a:r>
            <a:endParaRPr lang="ko-KR" altLang="en-US" sz="80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5621322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Other Considerations (8/8)</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graphicFrame>
        <p:nvGraphicFramePr>
          <p:cNvPr id="7" name="Group 3">
            <a:extLst>
              <a:ext uri="{FF2B5EF4-FFF2-40B4-BE49-F238E27FC236}">
                <a16:creationId xmlns:a16="http://schemas.microsoft.com/office/drawing/2014/main" id="{30D02117-14C2-4DF1-A3F5-45B7D1CF4671}"/>
              </a:ext>
            </a:extLst>
          </p:cNvPr>
          <p:cNvGraphicFramePr>
            <a:graphicFrameLocks noGrp="1"/>
          </p:cNvGraphicFramePr>
          <p:nvPr/>
        </p:nvGraphicFramePr>
        <p:xfrm>
          <a:off x="468001" y="1191601"/>
          <a:ext cx="9045064" cy="4959032"/>
        </p:xfrm>
        <a:graphic>
          <a:graphicData uri="http://schemas.openxmlformats.org/drawingml/2006/table">
            <a:tbl>
              <a:tblPr/>
              <a:tblGrid>
                <a:gridCol w="1557064">
                  <a:extLst>
                    <a:ext uri="{9D8B030D-6E8A-4147-A177-3AD203B41FA5}">
                      <a16:colId xmlns:a16="http://schemas.microsoft.com/office/drawing/2014/main" val="20000"/>
                    </a:ext>
                  </a:extLst>
                </a:gridCol>
                <a:gridCol w="7488000">
                  <a:extLst>
                    <a:ext uri="{9D8B030D-6E8A-4147-A177-3AD203B41FA5}">
                      <a16:colId xmlns:a16="http://schemas.microsoft.com/office/drawing/2014/main" val="20001"/>
                    </a:ext>
                  </a:extLst>
                </a:gridCol>
              </a:tblGrid>
              <a:tr h="284467">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674565">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a:ln>
                            <a:noFill/>
                          </a:ln>
                          <a:solidFill>
                            <a:schemeClr val="tx1"/>
                          </a:solidFill>
                          <a:effectLst/>
                          <a:uLnTx/>
                          <a:uFillTx/>
                          <a:latin typeface="+mj-ea"/>
                          <a:ea typeface="+mj-ea"/>
                          <a:cs typeface="Arial" panose="020B0604020202020204" pitchFamily="34" charset="0"/>
                        </a:rPr>
                        <a:t>특수관계자 거래현황</a:t>
                      </a:r>
                      <a:br>
                        <a:rPr kumimoji="0" lang="en-US" altLang="ko-KR" sz="1000" b="1" i="0" u="none" strike="noStrike" kern="1200" cap="none" spc="0" normalizeH="0" baseline="0">
                          <a:ln>
                            <a:noFill/>
                          </a:ln>
                          <a:solidFill>
                            <a:schemeClr val="tx1"/>
                          </a:solidFill>
                          <a:effectLst/>
                          <a:uLnTx/>
                          <a:uFillTx/>
                          <a:latin typeface="+mj-ea"/>
                          <a:ea typeface="+mj-ea"/>
                          <a:cs typeface="Arial" panose="020B0604020202020204" pitchFamily="34" charset="0"/>
                        </a:rPr>
                      </a:br>
                      <a:r>
                        <a:rPr kumimoji="0" lang="en-US" altLang="ko-KR" sz="1000" b="1" i="0" u="none" strike="noStrike" kern="1200" cap="none" spc="0" normalizeH="0" baseline="0">
                          <a:ln>
                            <a:noFill/>
                          </a:ln>
                          <a:solidFill>
                            <a:schemeClr val="tx1"/>
                          </a:solidFill>
                          <a:effectLst/>
                          <a:uLnTx/>
                          <a:uFillTx/>
                          <a:latin typeface="+mj-ea"/>
                          <a:ea typeface="+mj-ea"/>
                          <a:cs typeface="Arial" panose="020B0604020202020204" pitchFamily="34" charset="0"/>
                        </a:rPr>
                        <a:t>(</a:t>
                      </a:r>
                      <a:r>
                        <a:rPr kumimoji="0" lang="ko-KR" altLang="en-US" sz="1000" b="1" i="0" u="none" strike="noStrike" kern="1200" cap="none" spc="0" normalizeH="0" baseline="0">
                          <a:ln>
                            <a:noFill/>
                          </a:ln>
                          <a:solidFill>
                            <a:schemeClr val="tx1"/>
                          </a:solidFill>
                          <a:effectLst/>
                          <a:uLnTx/>
                          <a:uFillTx/>
                          <a:latin typeface="+mj-ea"/>
                          <a:ea typeface="+mj-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mj-ea"/>
                          <a:ea typeface="+mj-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대상 회사는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2020</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ko-KR" altLang="en-US" sz="10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엘앤에이홀딩스</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주식회사에 대한 지분을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4</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억원에 취득한 바 있으며</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기준일 현재 기타특수관계자에 대한 불법행위미수금             약 </a:t>
                      </a:r>
                      <a:r>
                        <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12</a:t>
                      </a:r>
                      <a:r>
                        <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억원을 계상함</a:t>
                      </a:r>
                      <a:endParaRPr kumimoji="0" lang="en-US" altLang="ko-KR" sz="1000" b="1" i="0" u="none" strike="noStrike" kern="1200" cap="none" spc="0" normalizeH="0" baseline="0">
                        <a:ln>
                          <a:noFill/>
                        </a:ln>
                        <a:solidFill>
                          <a:schemeClr val="tx1"/>
                        </a:solidFill>
                        <a:effectLst/>
                        <a:uLnTx/>
                        <a:uFillTx/>
                        <a:latin typeface="+mj-ea"/>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indent="-171450" latinLnBrk="0">
                        <a:lnSpc>
                          <a:spcPts val="1300"/>
                        </a:lnSpc>
                        <a:spcAft>
                          <a:spcPts val="300"/>
                        </a:spcAft>
                        <a:buFont typeface="Arial" panose="020B0604020202020204" pitchFamily="34" charset="0"/>
                        <a:buChar char="•"/>
                      </a:pPr>
                      <a:r>
                        <a:rPr kumimoji="0" lang="ko-KR" altLang="en-US" sz="900" b="0" i="0" u="none" strike="noStrike" kern="1200" cap="none" spc="0" normalizeH="0" baseline="0" noProof="0">
                          <a:ln>
                            <a:noFill/>
                          </a:ln>
                          <a:solidFill>
                            <a:schemeClr val="tx1"/>
                          </a:solidFill>
                          <a:effectLst/>
                          <a:uLnTx/>
                          <a:uFillTx/>
                          <a:latin typeface="+mj-ea"/>
                          <a:ea typeface="+mj-ea"/>
                          <a:cs typeface="Arial" panose="020B0604020202020204" pitchFamily="34" charset="0"/>
                        </a:rPr>
                        <a:t>회사 제시 자료를 통해 파악한 회사 특수관계자 현황 및 거래는 아래와 같음</a:t>
                      </a:r>
                      <a:endParaRPr kumimoji="0" lang="en-US" altLang="ko-KR" sz="900" b="0" i="0" u="none" strike="noStrike" kern="1200" cap="none" spc="0" normalizeH="0" baseline="0" noProof="0">
                        <a:ln>
                          <a:noFill/>
                        </a:ln>
                        <a:solidFill>
                          <a:schemeClr val="tx1"/>
                        </a:solidFill>
                        <a:effectLst/>
                        <a:uLnTx/>
                        <a:uFillTx/>
                        <a:latin typeface="+mj-ea"/>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 name="표 9">
            <a:extLst>
              <a:ext uri="{FF2B5EF4-FFF2-40B4-BE49-F238E27FC236}">
                <a16:creationId xmlns:a16="http://schemas.microsoft.com/office/drawing/2014/main" id="{D4678E30-0139-4DC0-A937-AA1C7986042D}"/>
              </a:ext>
            </a:extLst>
          </p:cNvPr>
          <p:cNvGraphicFramePr>
            <a:graphicFrameLocks noGrp="1"/>
          </p:cNvGraphicFramePr>
          <p:nvPr/>
        </p:nvGraphicFramePr>
        <p:xfrm>
          <a:off x="2280708" y="1773237"/>
          <a:ext cx="7149042" cy="3217863"/>
        </p:xfrm>
        <a:graphic>
          <a:graphicData uri="http://schemas.openxmlformats.org/drawingml/2006/table">
            <a:tbl>
              <a:tblPr/>
              <a:tblGrid>
                <a:gridCol w="986075">
                  <a:extLst>
                    <a:ext uri="{9D8B030D-6E8A-4147-A177-3AD203B41FA5}">
                      <a16:colId xmlns:a16="http://schemas.microsoft.com/office/drawing/2014/main" val="1148210527"/>
                    </a:ext>
                  </a:extLst>
                </a:gridCol>
                <a:gridCol w="6162967">
                  <a:extLst>
                    <a:ext uri="{9D8B030D-6E8A-4147-A177-3AD203B41FA5}">
                      <a16:colId xmlns:a16="http://schemas.microsoft.com/office/drawing/2014/main" val="2573558551"/>
                    </a:ext>
                  </a:extLst>
                </a:gridCol>
              </a:tblGrid>
              <a:tr h="141344">
                <a:tc>
                  <a:txBody>
                    <a:bodyPr/>
                    <a:lstStyle/>
                    <a:p>
                      <a:pPr algn="ctr"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특수관계자</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내용</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extLst>
                  <a:ext uri="{0D108BD9-81ED-4DB2-BD59-A6C34878D82A}">
                    <a16:rowId xmlns:a16="http://schemas.microsoft.com/office/drawing/2014/main" val="4039841477"/>
                  </a:ext>
                </a:extLst>
              </a:tr>
              <a:tr h="3076519">
                <a:tc>
                  <a:txBody>
                    <a:bodyPr/>
                    <a:lstStyle/>
                    <a:p>
                      <a:pPr algn="ctr"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기타특수관계자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indent="0" algn="l" fontAlgn="b">
                        <a:buFont typeface="Wingdings" panose="05000000000000000000" pitchFamily="2" charset="2"/>
                        <a:buNone/>
                      </a:pP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177800" indent="-177800" algn="l" fontAlgn="b">
                        <a:buFont typeface="Wingdings" panose="05000000000000000000" pitchFamily="2" charset="2"/>
                        <a:buChar char="§"/>
                      </a:pPr>
                      <a:r>
                        <a:rPr lang="ko-KR" altLang="en-US" sz="900" b="1" i="0" u="sng" strike="noStrike">
                          <a:solidFill>
                            <a:srgbClr val="000000"/>
                          </a:solidFill>
                          <a:effectLst/>
                          <a:latin typeface="맑은 고딕" panose="020B0503020000020004" pitchFamily="50" charset="-127"/>
                          <a:ea typeface="맑은 고딕" panose="020B0503020000020004" pitchFamily="50" charset="-127"/>
                        </a:rPr>
                        <a:t>기타특수관계자와의 거래 내역</a:t>
                      </a: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최근 </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개년 기타특수관계자와의 거래내역은 아래와 같음</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0" indent="0" algn="l" fontAlgn="b">
                        <a:buFont typeface="Wingdings" panose="05000000000000000000" pitchFamily="2" charset="2"/>
                        <a:buNone/>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0" indent="0" algn="l" fontAlgn="b">
                        <a:buFont typeface="Wingdings" panose="05000000000000000000" pitchFamily="2" charset="2"/>
                        <a:buNone/>
                      </a:pP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0" indent="0" algn="l" fontAlgn="b">
                        <a:buFont typeface="Wingdings" panose="05000000000000000000" pitchFamily="2" charset="2"/>
                        <a:buNone/>
                      </a:pP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0" indent="0" algn="l" fontAlgn="b">
                        <a:buFont typeface="Wingdings" panose="05000000000000000000" pitchFamily="2" charset="2"/>
                        <a:buNone/>
                      </a:pP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177800" indent="-177800" algn="l" fontAlgn="b">
                        <a:buFont typeface="Wingdings" panose="05000000000000000000" pitchFamily="2" charset="2"/>
                        <a:buChar char="§"/>
                      </a:pPr>
                      <a:r>
                        <a:rPr lang="ko-KR" altLang="en-US" sz="900" b="1" i="0" u="sng" strike="noStrike">
                          <a:solidFill>
                            <a:srgbClr val="000000"/>
                          </a:solidFill>
                          <a:effectLst/>
                          <a:latin typeface="맑은 고딕" panose="020B0503020000020004" pitchFamily="50" charset="-127"/>
                          <a:ea typeface="맑은 고딕" panose="020B0503020000020004" pitchFamily="50" charset="-127"/>
                        </a:rPr>
                        <a:t>채권 및 채무</a:t>
                      </a: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기준일 기타특수관계자에 대한 채권 및 채무내역은 아래와 같음</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266700" indent="-177800" algn="l" fontAlgn="b">
                        <a:buFont typeface="Wingdings" panose="05000000000000000000" pitchFamily="2" charset="2"/>
                        <a:buChar char="ü"/>
                      </a:pP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p>
                      <a:pPr marL="171450" indent="-171450" algn="l" fontAlgn="b">
                        <a:buFont typeface="Wingdings" panose="05000000000000000000" pitchFamily="2" charset="2"/>
                        <a:buChar char="§"/>
                      </a:pP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p>
                      <a:pPr marL="171450" indent="-171450" algn="l" fontAlgn="b">
                        <a:buFont typeface="Wingdings" panose="05000000000000000000" pitchFamily="2" charset="2"/>
                        <a:buChar char="§"/>
                      </a:pPr>
                      <a:endParaRPr lang="en-US" altLang="ko-KR" sz="900" b="1" i="0" u="sng"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7802687"/>
                  </a:ext>
                </a:extLst>
              </a:tr>
            </a:tbl>
          </a:graphicData>
        </a:graphic>
      </p:graphicFrame>
      <p:graphicFrame>
        <p:nvGraphicFramePr>
          <p:cNvPr id="4" name="표 3">
            <a:extLst>
              <a:ext uri="{FF2B5EF4-FFF2-40B4-BE49-F238E27FC236}">
                <a16:creationId xmlns:a16="http://schemas.microsoft.com/office/drawing/2014/main" id="{836D04B2-4F6B-4F86-A0E4-46D584576D89}"/>
              </a:ext>
            </a:extLst>
          </p:cNvPr>
          <p:cNvGraphicFramePr>
            <a:graphicFrameLocks noGrp="1"/>
          </p:cNvGraphicFramePr>
          <p:nvPr>
            <p:extLst>
              <p:ext uri="{D42A27DB-BD31-4B8C-83A1-F6EECF244321}">
                <p14:modId xmlns:p14="http://schemas.microsoft.com/office/powerpoint/2010/main" val="4194782328"/>
              </p:ext>
            </p:extLst>
          </p:nvPr>
        </p:nvGraphicFramePr>
        <p:xfrm>
          <a:off x="3324517" y="2369367"/>
          <a:ext cx="4652666" cy="731520"/>
        </p:xfrm>
        <a:graphic>
          <a:graphicData uri="http://schemas.openxmlformats.org/drawingml/2006/table">
            <a:tbl>
              <a:tblPr/>
              <a:tblGrid>
                <a:gridCol w="1325760">
                  <a:extLst>
                    <a:ext uri="{9D8B030D-6E8A-4147-A177-3AD203B41FA5}">
                      <a16:colId xmlns:a16="http://schemas.microsoft.com/office/drawing/2014/main" val="739246138"/>
                    </a:ext>
                  </a:extLst>
                </a:gridCol>
                <a:gridCol w="683723">
                  <a:extLst>
                    <a:ext uri="{9D8B030D-6E8A-4147-A177-3AD203B41FA5}">
                      <a16:colId xmlns:a16="http://schemas.microsoft.com/office/drawing/2014/main" val="1464147368"/>
                    </a:ext>
                  </a:extLst>
                </a:gridCol>
                <a:gridCol w="881061">
                  <a:extLst>
                    <a:ext uri="{9D8B030D-6E8A-4147-A177-3AD203B41FA5}">
                      <a16:colId xmlns:a16="http://schemas.microsoft.com/office/drawing/2014/main" val="1828502059"/>
                    </a:ext>
                  </a:extLst>
                </a:gridCol>
                <a:gridCol w="881061">
                  <a:extLst>
                    <a:ext uri="{9D8B030D-6E8A-4147-A177-3AD203B41FA5}">
                      <a16:colId xmlns:a16="http://schemas.microsoft.com/office/drawing/2014/main" val="2113585007"/>
                    </a:ext>
                  </a:extLst>
                </a:gridCol>
                <a:gridCol w="881061">
                  <a:extLst>
                    <a:ext uri="{9D8B030D-6E8A-4147-A177-3AD203B41FA5}">
                      <a16:colId xmlns:a16="http://schemas.microsoft.com/office/drawing/2014/main" val="1074350507"/>
                    </a:ext>
                  </a:extLst>
                </a:gridCol>
              </a:tblGrid>
              <a:tr h="67950">
                <a:tc>
                  <a:txBody>
                    <a:bodyPr/>
                    <a:lstStyle/>
                    <a:p>
                      <a:pPr algn="l" rtl="0" fontAlgn="ctr"/>
                      <a:r>
                        <a:rPr lang="en-US" altLang="ko-KR" sz="800" b="1" i="0" u="none" strike="noStrike">
                          <a:solidFill>
                            <a:srgbClr val="FFFFFF"/>
                          </a:solidFill>
                          <a:effectLst/>
                          <a:latin typeface="+mn-ea"/>
                          <a:ea typeface="+mn-ea"/>
                        </a:rPr>
                        <a:t>(</a:t>
                      </a:r>
                      <a:r>
                        <a:rPr lang="ko-KR" altLang="en-US" sz="800" b="1" i="0" u="none" strike="noStrike">
                          <a:solidFill>
                            <a:srgbClr val="FFFFFF"/>
                          </a:solidFill>
                          <a:effectLst/>
                          <a:latin typeface="+mn-ea"/>
                          <a:ea typeface="+mn-ea"/>
                        </a:rPr>
                        <a:t>단위 </a:t>
                      </a:r>
                      <a:r>
                        <a:rPr lang="en-US" altLang="ko-KR" sz="800" b="1" i="0" u="none" strike="noStrike">
                          <a:solidFill>
                            <a:srgbClr val="FFFFFF"/>
                          </a:solidFill>
                          <a:effectLst/>
                          <a:latin typeface="+mn-ea"/>
                          <a:ea typeface="+mn-ea"/>
                        </a:rPr>
                        <a:t>: </a:t>
                      </a:r>
                      <a:r>
                        <a:rPr lang="ko-KR" altLang="en-US" sz="800" b="1" i="0" u="none" strike="noStrike">
                          <a:solidFill>
                            <a:srgbClr val="FFFFFF"/>
                          </a:solidFill>
                          <a:effectLst/>
                          <a:latin typeface="+mn-ea"/>
                          <a:ea typeface="+mn-ea"/>
                        </a:rPr>
                        <a:t>백만원</a:t>
                      </a:r>
                      <a:r>
                        <a:rPr lang="en-US" altLang="ko-KR" sz="800" b="1" i="0" u="none" strike="noStrike">
                          <a:solidFill>
                            <a:srgbClr val="FFFFFF"/>
                          </a:solidFill>
                          <a:effectLst/>
                          <a:latin typeface="+mn-ea"/>
                          <a:ea typeface="+mn-ea"/>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mn-ea"/>
                          <a:ea typeface="+mn-ea"/>
                        </a:rPr>
                        <a:t>거래항목</a:t>
                      </a:r>
                      <a:r>
                        <a:rPr lang="en-US" altLang="ko-KR" sz="800" b="1" i="0" u="none" strike="noStrike" baseline="30000">
                          <a:solidFill>
                            <a:srgbClr val="FFFFFF"/>
                          </a:solidFill>
                          <a:effectLst/>
                          <a:latin typeface="+mn-ea"/>
                          <a:ea typeface="+mn-ea"/>
                        </a:rPr>
                        <a:t>1</a:t>
                      </a:r>
                      <a:endParaRPr lang="ko-KR" altLang="en-US" sz="800" b="1" i="0" u="none" strike="noStrike" baseline="30000">
                        <a:solidFill>
                          <a:srgbClr val="FFFFFF"/>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mn-ea"/>
                          <a:ea typeface="+mn-ea"/>
                        </a:rPr>
                        <a:t>FY20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mn-ea"/>
                          <a:ea typeface="+mn-ea"/>
                        </a:rPr>
                        <a:t>FY21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mn-ea"/>
                          <a:ea typeface="+mn-ea"/>
                        </a:rPr>
                        <a:t>FY22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223184454"/>
                  </a:ext>
                </a:extLst>
              </a:tr>
              <a:tr h="67950">
                <a:tc>
                  <a:txBody>
                    <a:bodyPr/>
                    <a:lstStyle/>
                    <a:p>
                      <a:pPr algn="ctr" fontAlgn="ctr"/>
                      <a:r>
                        <a:rPr lang="ko-KR" altLang="en-US" sz="800" b="0" i="0" u="none" strike="noStrike" err="1">
                          <a:solidFill>
                            <a:srgbClr val="000000"/>
                          </a:solidFill>
                          <a:effectLst/>
                          <a:latin typeface="+mn-ea"/>
                          <a:ea typeface="+mn-ea"/>
                        </a:rPr>
                        <a:t>에프앤디조합</a:t>
                      </a:r>
                      <a:endParaRPr lang="ko-KR" altLang="en-US" sz="800" b="0" i="0" u="none" strike="noStrike">
                        <a:solidFill>
                          <a:srgbClr val="000000"/>
                        </a:solidFill>
                        <a:effectLst/>
                        <a:latin typeface="+mn-ea"/>
                        <a:ea typeface="+mn-ea"/>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mn-ea"/>
                          <a:ea typeface="+mn-ea"/>
                        </a:rPr>
                        <a:t>기타수익</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mn-ea"/>
                          <a:ea typeface="+mn-ea"/>
                        </a:rPr>
                        <a:t>48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mn-ea"/>
                          <a:ea typeface="+mn-ea"/>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mn-ea"/>
                          <a:ea typeface="+mn-ea"/>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26001516"/>
                  </a:ext>
                </a:extLst>
              </a:tr>
              <a:tr h="67950">
                <a:tc>
                  <a:txBody>
                    <a:bodyPr/>
                    <a:lstStyle/>
                    <a:p>
                      <a:pPr algn="ctr" fontAlgn="ctr"/>
                      <a:r>
                        <a:rPr lang="ko-KR" altLang="en-US" sz="800" b="0" i="0" u="none" strike="noStrike" err="1">
                          <a:solidFill>
                            <a:srgbClr val="000000"/>
                          </a:solidFill>
                          <a:effectLst/>
                          <a:latin typeface="+mn-ea"/>
                          <a:ea typeface="+mn-ea"/>
                        </a:rPr>
                        <a:t>대양홀딩스컴퍼니</a:t>
                      </a:r>
                      <a:endParaRPr lang="ko-KR" altLang="en-US" sz="800" b="0" i="0" u="none" strike="noStrike">
                        <a:solidFill>
                          <a:srgbClr val="000000"/>
                        </a:solidFill>
                        <a:effectLst/>
                        <a:latin typeface="+mn-ea"/>
                        <a:ea typeface="+mn-ea"/>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mn-ea"/>
                          <a:ea typeface="+mn-ea"/>
                        </a:rPr>
                        <a:t>기타수익</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mn-ea"/>
                          <a:ea typeface="+mn-ea"/>
                        </a:rPr>
                        <a:t>52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mn-ea"/>
                          <a:ea typeface="+mn-ea"/>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mn-ea"/>
                          <a:ea typeface="+mn-ea"/>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50066301"/>
                  </a:ext>
                </a:extLst>
              </a:tr>
              <a:tr h="67950">
                <a:tc rowSpan="2">
                  <a:txBody>
                    <a:bodyPr/>
                    <a:lstStyle/>
                    <a:p>
                      <a:pPr algn="ctr" fontAlgn="ctr"/>
                      <a:r>
                        <a:rPr lang="ko-KR" altLang="en-US" sz="800" b="0" i="0" u="none" strike="noStrike" err="1">
                          <a:solidFill>
                            <a:srgbClr val="000000"/>
                          </a:solidFill>
                          <a:effectLst/>
                          <a:latin typeface="+mn-ea"/>
                          <a:ea typeface="+mn-ea"/>
                        </a:rPr>
                        <a:t>엘앤에이홀딩스</a:t>
                      </a:r>
                      <a:r>
                        <a:rPr lang="ko-KR" altLang="en-US" sz="800" b="0" i="0" u="none" strike="noStrike">
                          <a:solidFill>
                            <a:srgbClr val="000000"/>
                          </a:solidFill>
                          <a:effectLst/>
                          <a:latin typeface="+mn-ea"/>
                          <a:ea typeface="+mn-ea"/>
                        </a:rPr>
                        <a:t> 주식회사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mn-ea"/>
                          <a:ea typeface="+mn-ea"/>
                        </a:rPr>
                        <a:t>기타수익</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mn-ea"/>
                          <a:ea typeface="+mn-ea"/>
                        </a:rPr>
                        <a:t>61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mn-ea"/>
                          <a:ea typeface="+mn-ea"/>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mn-ea"/>
                          <a:ea typeface="+mn-ea"/>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911726916"/>
                  </a:ext>
                </a:extLst>
              </a:tr>
              <a:tr h="67950">
                <a:tc vMerge="1">
                  <a:txBody>
                    <a:bodyPr/>
                    <a:lstStyle/>
                    <a:p>
                      <a:pPr latinLnBrk="1"/>
                      <a:endParaRPr lang="ko-KR" altLang="en-US"/>
                    </a:p>
                  </a:txBody>
                  <a:tcPr/>
                </a:tc>
                <a:tc>
                  <a:txBody>
                    <a:bodyPr/>
                    <a:lstStyle/>
                    <a:p>
                      <a:pPr algn="ctr" rtl="0" fontAlgn="ctr"/>
                      <a:r>
                        <a:rPr lang="ko-KR" altLang="en-US" sz="800" b="0" i="0" u="none" strike="noStrike">
                          <a:solidFill>
                            <a:srgbClr val="000000"/>
                          </a:solidFill>
                          <a:effectLst/>
                          <a:latin typeface="+mn-ea"/>
                          <a:ea typeface="+mn-ea"/>
                        </a:rPr>
                        <a:t>지분취득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mn-ea"/>
                          <a:ea typeface="+mn-ea"/>
                        </a:rPr>
                        <a:t>400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mn-ea"/>
                          <a:ea typeface="+mn-ea"/>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mn-ea"/>
                          <a:ea typeface="+mn-ea"/>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63211476"/>
                  </a:ext>
                </a:extLst>
              </a:tr>
              <a:tr h="67950">
                <a:tc gridSpan="2">
                  <a:txBody>
                    <a:bodyPr/>
                    <a:lstStyle/>
                    <a:p>
                      <a:pPr algn="ctr" fontAlgn="b"/>
                      <a:r>
                        <a:rPr lang="ko-KR" altLang="en-US" sz="800" b="1" i="0" u="none" strike="noStrike">
                          <a:solidFill>
                            <a:srgbClr val="000000"/>
                          </a:solidFill>
                          <a:effectLst/>
                          <a:latin typeface="+mn-ea"/>
                          <a:ea typeface="+mn-ea"/>
                        </a:rPr>
                        <a:t>합계</a:t>
                      </a:r>
                    </a:p>
                  </a:txBody>
                  <a:tcPr marL="36000" marR="36000" marT="0" marB="0" anchor="b">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mn-ea"/>
                          <a:ea typeface="+mn-ea"/>
                        </a:rPr>
                        <a:t>560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mn-ea"/>
                          <a:ea typeface="+mn-ea"/>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mn-ea"/>
                          <a:ea typeface="+mn-ea"/>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46250780"/>
                  </a:ext>
                </a:extLst>
              </a:tr>
            </a:tbl>
          </a:graphicData>
        </a:graphic>
      </p:graphicFrame>
      <p:graphicFrame>
        <p:nvGraphicFramePr>
          <p:cNvPr id="9" name="표 8">
            <a:extLst>
              <a:ext uri="{FF2B5EF4-FFF2-40B4-BE49-F238E27FC236}">
                <a16:creationId xmlns:a16="http://schemas.microsoft.com/office/drawing/2014/main" id="{C35DDFC0-9AD0-4C97-A93F-EA400EA7ADB8}"/>
              </a:ext>
            </a:extLst>
          </p:cNvPr>
          <p:cNvGraphicFramePr>
            <a:graphicFrameLocks noGrp="1"/>
          </p:cNvGraphicFramePr>
          <p:nvPr/>
        </p:nvGraphicFramePr>
        <p:xfrm>
          <a:off x="3324517" y="3896518"/>
          <a:ext cx="4652672" cy="731520"/>
        </p:xfrm>
        <a:graphic>
          <a:graphicData uri="http://schemas.openxmlformats.org/drawingml/2006/table">
            <a:tbl>
              <a:tblPr/>
              <a:tblGrid>
                <a:gridCol w="2026416">
                  <a:extLst>
                    <a:ext uri="{9D8B030D-6E8A-4147-A177-3AD203B41FA5}">
                      <a16:colId xmlns:a16="http://schemas.microsoft.com/office/drawing/2014/main" val="3545831418"/>
                    </a:ext>
                  </a:extLst>
                </a:gridCol>
                <a:gridCol w="1313128">
                  <a:extLst>
                    <a:ext uri="{9D8B030D-6E8A-4147-A177-3AD203B41FA5}">
                      <a16:colId xmlns:a16="http://schemas.microsoft.com/office/drawing/2014/main" val="2459603473"/>
                    </a:ext>
                  </a:extLst>
                </a:gridCol>
                <a:gridCol w="1313128">
                  <a:extLst>
                    <a:ext uri="{9D8B030D-6E8A-4147-A177-3AD203B41FA5}">
                      <a16:colId xmlns:a16="http://schemas.microsoft.com/office/drawing/2014/main" val="1068968594"/>
                    </a:ext>
                  </a:extLst>
                </a:gridCol>
              </a:tblGrid>
              <a:tr h="0">
                <a:tc rowSpan="2">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특수관계자</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tc gridSpan="2">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채권</a:t>
                      </a:r>
                      <a:r>
                        <a:rPr lang="en-US" altLang="ko-KR" sz="800" b="1" i="0" u="none" strike="noStrike" baseline="30000">
                          <a:solidFill>
                            <a:srgbClr val="FFFFFF"/>
                          </a:solidFill>
                          <a:effectLst/>
                          <a:latin typeface="맑은 고딕" panose="020B0503020000020004" pitchFamily="50" charset="-127"/>
                          <a:ea typeface="맑은 고딕" panose="020B0503020000020004" pitchFamily="50" charset="-127"/>
                        </a:rPr>
                        <a:t>2</a:t>
                      </a:r>
                      <a:endParaRPr lang="ko-KR" altLang="en-US" sz="800" b="1" i="0" u="none" strike="noStrike" baseline="30000">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tc hMerge="1">
                  <a:txBody>
                    <a:bodyPr/>
                    <a:lstStyle/>
                    <a:p>
                      <a:pPr latinLnBrk="1"/>
                      <a:endParaRPr lang="ko-KR" altLang="en-US"/>
                    </a:p>
                  </a:txBody>
                  <a:tcPr/>
                </a:tc>
                <a:extLst>
                  <a:ext uri="{0D108BD9-81ED-4DB2-BD59-A6C34878D82A}">
                    <a16:rowId xmlns:a16="http://schemas.microsoft.com/office/drawing/2014/main" val="563536508"/>
                  </a:ext>
                </a:extLst>
              </a:tr>
              <a:tr h="0">
                <a:tc vMerge="1">
                  <a:txBody>
                    <a:bodyPr/>
                    <a:lstStyle/>
                    <a:p>
                      <a:pPr latinLnBrk="1"/>
                      <a:endParaRPr lang="ko-KR" altLang="en-US"/>
                    </a:p>
                  </a:txBody>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대여금</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미수수익</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614409862"/>
                  </a:ext>
                </a:extLst>
              </a:tr>
              <a:tr h="0">
                <a:tc>
                  <a:txBody>
                    <a:bodyPr/>
                    <a:lstStyle/>
                    <a:p>
                      <a:pPr algn="ctr" rtl="0"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에프앤디조합</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mn-ea"/>
                          <a:ea typeface="+mn-ea"/>
                        </a:rPr>
                        <a:t>1,500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mn-ea"/>
                          <a:ea typeface="+mn-ea"/>
                        </a:rPr>
                        <a:t>713</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531454041"/>
                  </a:ext>
                </a:extLst>
              </a:tr>
              <a:tr h="0">
                <a:tc>
                  <a:txBody>
                    <a:bodyPr/>
                    <a:lstStyle/>
                    <a:p>
                      <a:pPr algn="ctr" rtl="0"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대양홀딩스컴퍼니</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b"/>
                      <a:r>
                        <a:rPr lang="en-US" altLang="ko-KR" sz="800" b="0" i="0" u="none" strike="noStrike">
                          <a:solidFill>
                            <a:srgbClr val="000000"/>
                          </a:solidFill>
                          <a:effectLst/>
                          <a:latin typeface="+mn-ea"/>
                          <a:ea typeface="+mn-ea"/>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b"/>
                      <a:r>
                        <a:rPr lang="en-US" altLang="ko-KR" sz="800" b="0" i="0" u="none" strike="noStrike">
                          <a:solidFill>
                            <a:srgbClr val="000000"/>
                          </a:solidFill>
                          <a:effectLst/>
                          <a:latin typeface="+mn-ea"/>
                          <a:ea typeface="+mn-ea"/>
                        </a:rPr>
                        <a:t>150</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07912270"/>
                  </a:ext>
                </a:extLst>
              </a:tr>
              <a:tr h="0">
                <a:tc>
                  <a:txBody>
                    <a:bodyPr/>
                    <a:lstStyle/>
                    <a:p>
                      <a:pPr algn="ctr" rtl="0"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엘앤에이홀딩스</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주식회사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mn-ea"/>
                          <a:ea typeface="+mn-ea"/>
                        </a:rPr>
                        <a:t>8,800</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mn-ea"/>
                          <a:ea typeface="+mn-ea"/>
                        </a:rPr>
                        <a:t>434</a:t>
                      </a:r>
                      <a:r>
                        <a:rPr lang="ko-KR" altLang="en-US" sz="800" b="0" i="0" u="none" strike="noStrike">
                          <a:solidFill>
                            <a:srgbClr val="000000"/>
                          </a:solidFill>
                          <a:effectLst/>
                          <a:latin typeface="+mn-ea"/>
                          <a:ea typeface="+mn-ea"/>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05277945"/>
                  </a:ext>
                </a:extLst>
              </a:tr>
              <a:tr h="0">
                <a:tc>
                  <a:txBody>
                    <a:bodyPr/>
                    <a:lstStyle/>
                    <a:p>
                      <a:pPr algn="ct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rPr>
                        <a:t>10,300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rPr>
                        <a:t>1,297</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64969414"/>
                  </a:ext>
                </a:extLst>
              </a:tr>
            </a:tbl>
          </a:graphicData>
        </a:graphic>
      </p:graphicFrame>
      <p:sp>
        <p:nvSpPr>
          <p:cNvPr id="18" name="TextBox 17">
            <a:extLst>
              <a:ext uri="{FF2B5EF4-FFF2-40B4-BE49-F238E27FC236}">
                <a16:creationId xmlns:a16="http://schemas.microsoft.com/office/drawing/2014/main" id="{DF6DB13F-1AB9-454F-9FBB-09719C41CEFF}"/>
              </a:ext>
            </a:extLst>
          </p:cNvPr>
          <p:cNvSpPr txBox="1"/>
          <p:nvPr/>
        </p:nvSpPr>
        <p:spPr>
          <a:xfrm>
            <a:off x="3324519" y="3169955"/>
            <a:ext cx="4652666" cy="369332"/>
          </a:xfrm>
          <a:prstGeom prst="rect">
            <a:avLst/>
          </a:prstGeom>
          <a:noFill/>
        </p:spPr>
        <p:txBody>
          <a:bodyPr wrap="square" lIns="0" tIns="0" rIns="0" bIns="0" rtlCol="0">
            <a:spAutoFit/>
          </a:bodyPr>
          <a:lstStyle/>
          <a:p>
            <a:pPr>
              <a:spcBef>
                <a:spcPts val="100"/>
              </a:spcBef>
            </a:pPr>
            <a:r>
              <a:rPr lang="en-US" altLang="ko-KR" sz="800">
                <a:latin typeface="Arial" panose="020B0604020202020204" pitchFamily="34" charset="0"/>
                <a:ea typeface="+mj-ea"/>
                <a:cs typeface="Arial" panose="020B0604020202020204" pitchFamily="34" charset="0"/>
              </a:rPr>
              <a:t>Note 1: </a:t>
            </a:r>
            <a:r>
              <a:rPr lang="ko-KR" altLang="en-US" sz="800">
                <a:latin typeface="Arial" panose="020B0604020202020204" pitchFamily="34" charset="0"/>
                <a:ea typeface="+mj-ea"/>
                <a:cs typeface="Arial" panose="020B0604020202020204" pitchFamily="34" charset="0"/>
              </a:rPr>
              <a:t>기타수익은 </a:t>
            </a:r>
            <a:r>
              <a:rPr lang="ko-KR" altLang="en-US" sz="800" err="1">
                <a:latin typeface="Arial" panose="020B0604020202020204" pitchFamily="34" charset="0"/>
                <a:ea typeface="+mj-ea"/>
                <a:cs typeface="Arial" panose="020B0604020202020204" pitchFamily="34" charset="0"/>
              </a:rPr>
              <a:t>에프앤디조합</a:t>
            </a:r>
            <a:r>
              <a:rPr lang="en-US" altLang="ko-KR" sz="800">
                <a:latin typeface="Arial" panose="020B0604020202020204" pitchFamily="34" charset="0"/>
                <a:ea typeface="+mj-ea"/>
                <a:cs typeface="Arial" panose="020B0604020202020204" pitchFamily="34" charset="0"/>
              </a:rPr>
              <a:t>, </a:t>
            </a:r>
            <a:r>
              <a:rPr lang="ko-KR" altLang="en-US" sz="800" err="1">
                <a:latin typeface="Arial" panose="020B0604020202020204" pitchFamily="34" charset="0"/>
                <a:ea typeface="+mj-ea"/>
                <a:cs typeface="Arial" panose="020B0604020202020204" pitchFamily="34" charset="0"/>
              </a:rPr>
              <a:t>엘앤에이홀딩스</a:t>
            </a:r>
            <a:r>
              <a:rPr lang="ko-KR" altLang="en-US" sz="800">
                <a:latin typeface="Arial" panose="020B0604020202020204" pitchFamily="34" charset="0"/>
                <a:ea typeface="+mj-ea"/>
                <a:cs typeface="Arial" panose="020B0604020202020204" pitchFamily="34" charset="0"/>
              </a:rPr>
              <a:t> 주식회사의 ㈜</a:t>
            </a:r>
            <a:r>
              <a:rPr lang="ko-KR" altLang="en-US" sz="800" err="1">
                <a:latin typeface="Arial" panose="020B0604020202020204" pitchFamily="34" charset="0"/>
                <a:ea typeface="+mj-ea"/>
                <a:cs typeface="Arial" panose="020B0604020202020204" pitchFamily="34" charset="0"/>
              </a:rPr>
              <a:t>판타지오</a:t>
            </a:r>
            <a:r>
              <a:rPr lang="ko-KR" altLang="en-US" sz="800">
                <a:latin typeface="Arial" panose="020B0604020202020204" pitchFamily="34" charset="0"/>
                <a:ea typeface="+mj-ea"/>
                <a:cs typeface="Arial" panose="020B0604020202020204" pitchFamily="34" charset="0"/>
              </a:rPr>
              <a:t> 투자관련 대여금 등에 대한 미수이자를 인식한 것이며</a:t>
            </a:r>
            <a:r>
              <a:rPr lang="en-US" altLang="ko-KR" sz="800">
                <a:latin typeface="Arial" panose="020B0604020202020204" pitchFamily="34" charset="0"/>
                <a:ea typeface="+mj-ea"/>
                <a:cs typeface="Arial" panose="020B0604020202020204" pitchFamily="34" charset="0"/>
              </a:rPr>
              <a:t>, </a:t>
            </a:r>
            <a:r>
              <a:rPr lang="ko-KR" altLang="en-US" sz="800">
                <a:latin typeface="Arial" panose="020B0604020202020204" pitchFamily="34" charset="0"/>
                <a:ea typeface="+mj-ea"/>
                <a:cs typeface="Arial" panose="020B0604020202020204" pitchFamily="34" charset="0"/>
              </a:rPr>
              <a:t>지분취득은 </a:t>
            </a:r>
            <a:r>
              <a:rPr lang="en-US" altLang="ko-KR" sz="800">
                <a:latin typeface="Arial" panose="020B0604020202020204" pitchFamily="34" charset="0"/>
                <a:ea typeface="+mj-ea"/>
                <a:cs typeface="Arial" panose="020B0604020202020204" pitchFamily="34" charset="0"/>
              </a:rPr>
              <a:t>2020</a:t>
            </a:r>
            <a:r>
              <a:rPr lang="ko-KR" altLang="en-US" sz="800">
                <a:latin typeface="Arial" panose="020B0604020202020204" pitchFamily="34" charset="0"/>
                <a:ea typeface="+mj-ea"/>
                <a:cs typeface="Arial" panose="020B0604020202020204" pitchFamily="34" charset="0"/>
              </a:rPr>
              <a:t>년 대상회사의 </a:t>
            </a:r>
            <a:r>
              <a:rPr lang="ko-KR" altLang="en-US" sz="800" err="1">
                <a:latin typeface="Arial" panose="020B0604020202020204" pitchFamily="34" charset="0"/>
                <a:ea typeface="+mj-ea"/>
                <a:cs typeface="Arial" panose="020B0604020202020204" pitchFamily="34" charset="0"/>
              </a:rPr>
              <a:t>엘앤에이홀딩스</a:t>
            </a:r>
            <a:r>
              <a:rPr lang="ko-KR" altLang="en-US" sz="800">
                <a:latin typeface="Arial" panose="020B0604020202020204" pitchFamily="34" charset="0"/>
                <a:ea typeface="+mj-ea"/>
                <a:cs typeface="Arial" panose="020B0604020202020204" pitchFamily="34" charset="0"/>
              </a:rPr>
              <a:t> 주식회사 지분취득에 따른 것임</a:t>
            </a:r>
          </a:p>
        </p:txBody>
      </p:sp>
      <p:sp>
        <p:nvSpPr>
          <p:cNvPr id="21" name="TextBox 20">
            <a:extLst>
              <a:ext uri="{FF2B5EF4-FFF2-40B4-BE49-F238E27FC236}">
                <a16:creationId xmlns:a16="http://schemas.microsoft.com/office/drawing/2014/main" id="{E601ABB1-DE28-4B84-84E4-23E65E842248}"/>
              </a:ext>
            </a:extLst>
          </p:cNvPr>
          <p:cNvSpPr txBox="1"/>
          <p:nvPr/>
        </p:nvSpPr>
        <p:spPr>
          <a:xfrm>
            <a:off x="495300" y="5875520"/>
            <a:ext cx="1511300" cy="246221"/>
          </a:xfrm>
          <a:prstGeom prst="rect">
            <a:avLst/>
          </a:prstGeom>
          <a:noFill/>
        </p:spPr>
        <p:txBody>
          <a:bodyPr wrap="square" lIns="0" tIns="0" rIns="0" bIns="0" rtlCol="0">
            <a:spAutoFit/>
          </a:bodyPr>
          <a:lstStyle/>
          <a:p>
            <a:r>
              <a:rPr lang="en-US" altLang="ko-KR" sz="800">
                <a:latin typeface="Arial" panose="020B0604020202020204" pitchFamily="34" charset="0"/>
                <a:ea typeface="+mj-ea"/>
                <a:cs typeface="Arial" panose="020B0604020202020204" pitchFamily="34" charset="0"/>
              </a:rPr>
              <a:t>(Source : </a:t>
            </a:r>
            <a:r>
              <a:rPr lang="ko-KR" altLang="en-US" sz="800">
                <a:latin typeface="Arial" panose="020B0604020202020204" pitchFamily="34" charset="0"/>
                <a:ea typeface="+mj-ea"/>
                <a:cs typeface="Arial" panose="020B0604020202020204" pitchFamily="34" charset="0"/>
              </a:rPr>
              <a:t>조사보고서</a:t>
            </a:r>
            <a:r>
              <a:rPr lang="en-US" altLang="ko-KR" sz="800">
                <a:latin typeface="Arial" panose="020B0604020202020204" pitchFamily="34" charset="0"/>
                <a:ea typeface="+mj-ea"/>
                <a:cs typeface="Arial" panose="020B0604020202020204" pitchFamily="34" charset="0"/>
              </a:rPr>
              <a:t>, </a:t>
            </a:r>
            <a:r>
              <a:rPr lang="ko-KR" altLang="en-US" sz="800">
                <a:latin typeface="Arial" panose="020B0604020202020204" pitchFamily="34" charset="0"/>
                <a:ea typeface="+mj-ea"/>
                <a:cs typeface="Arial" panose="020B0604020202020204" pitchFamily="34" charset="0"/>
              </a:rPr>
              <a:t>회사제공자료</a:t>
            </a:r>
            <a:r>
              <a:rPr lang="en-US" altLang="ko-KR" sz="800">
                <a:latin typeface="Arial" panose="020B0604020202020204" pitchFamily="34" charset="0"/>
                <a:ea typeface="+mj-ea"/>
                <a:cs typeface="Arial" panose="020B0604020202020204" pitchFamily="34" charset="0"/>
              </a:rPr>
              <a:t>, DART)</a:t>
            </a:r>
            <a:endParaRPr lang="ko-KR" altLang="en-US" sz="800">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94603D3F-6C97-4321-ADEE-81538E4C2520}"/>
              </a:ext>
            </a:extLst>
          </p:cNvPr>
          <p:cNvSpPr txBox="1"/>
          <p:nvPr/>
        </p:nvSpPr>
        <p:spPr>
          <a:xfrm>
            <a:off x="3324519" y="4660424"/>
            <a:ext cx="4652666" cy="246221"/>
          </a:xfrm>
          <a:prstGeom prst="rect">
            <a:avLst/>
          </a:prstGeom>
          <a:noFill/>
        </p:spPr>
        <p:txBody>
          <a:bodyPr wrap="square" lIns="0" tIns="0" rIns="0" bIns="0" rtlCol="0">
            <a:spAutoFit/>
          </a:bodyPr>
          <a:lstStyle/>
          <a:p>
            <a:pPr>
              <a:spcBef>
                <a:spcPts val="100"/>
              </a:spcBef>
            </a:pPr>
            <a:r>
              <a:rPr lang="en-US" altLang="ko-KR" sz="800">
                <a:latin typeface="Arial" panose="020B0604020202020204" pitchFamily="34" charset="0"/>
                <a:ea typeface="+mj-ea"/>
                <a:cs typeface="Arial" panose="020B0604020202020204" pitchFamily="34" charset="0"/>
              </a:rPr>
              <a:t>Note 2: </a:t>
            </a:r>
            <a:r>
              <a:rPr lang="ko-KR" altLang="en-US" sz="800">
                <a:latin typeface="Arial" panose="020B0604020202020204" pitchFamily="34" charset="0"/>
                <a:ea typeface="+mj-ea"/>
                <a:cs typeface="Arial" panose="020B0604020202020204" pitchFamily="34" charset="0"/>
              </a:rPr>
              <a:t>기준일 현재 기타특수관계자에 대한 대여금 및 미수수익 </a:t>
            </a:r>
            <a:r>
              <a:rPr lang="en-US" altLang="ko-KR" sz="800">
                <a:latin typeface="Arial" panose="020B0604020202020204" pitchFamily="34" charset="0"/>
                <a:ea typeface="+mj-ea"/>
                <a:cs typeface="Arial" panose="020B0604020202020204" pitchFamily="34" charset="0"/>
              </a:rPr>
              <a:t>11,597</a:t>
            </a:r>
            <a:r>
              <a:rPr lang="ko-KR" altLang="en-US" sz="800">
                <a:latin typeface="Arial" panose="020B0604020202020204" pitchFamily="34" charset="0"/>
                <a:ea typeface="+mj-ea"/>
                <a:cs typeface="Arial" panose="020B0604020202020204" pitchFamily="34" charset="0"/>
              </a:rPr>
              <a:t>백만원은 불법행위미수금</a:t>
            </a:r>
            <a:br>
              <a:rPr lang="en-US" altLang="ko-KR" sz="800">
                <a:latin typeface="Arial" panose="020B0604020202020204" pitchFamily="34" charset="0"/>
                <a:ea typeface="+mj-ea"/>
                <a:cs typeface="Arial" panose="020B0604020202020204" pitchFamily="34" charset="0"/>
              </a:rPr>
            </a:br>
            <a:r>
              <a:rPr lang="ko-KR" altLang="en-US" sz="800">
                <a:latin typeface="Arial" panose="020B0604020202020204" pitchFamily="34" charset="0"/>
                <a:ea typeface="+mj-ea"/>
                <a:cs typeface="Arial" panose="020B0604020202020204" pitchFamily="34" charset="0"/>
              </a:rPr>
              <a:t>으로 </a:t>
            </a:r>
            <a:r>
              <a:rPr lang="ko-KR" altLang="en-US" sz="800" err="1">
                <a:latin typeface="Arial" panose="020B0604020202020204" pitchFamily="34" charset="0"/>
                <a:ea typeface="+mj-ea"/>
                <a:cs typeface="Arial" panose="020B0604020202020204" pitchFamily="34" charset="0"/>
              </a:rPr>
              <a:t>분류되어있음</a:t>
            </a:r>
            <a:endParaRPr lang="ko-KR" altLang="en-US" sz="80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1199803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131680327"/>
              </p:ext>
            </p:extLst>
          </p:nvPr>
        </p:nvGraphicFramePr>
        <p:xfrm>
          <a:off x="4326288" y="1876892"/>
          <a:ext cx="4483355" cy="2664152"/>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a:solidFill>
                            <a:schemeClr val="accent1">
                              <a:lumMod val="40000"/>
                              <a:lumOff val="60000"/>
                            </a:schemeClr>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sz="1100" b="0" kern="1200">
                          <a:solidFill>
                            <a:schemeClr val="bg1">
                              <a:lumMod val="65000"/>
                            </a:schemeClr>
                          </a:solidFill>
                          <a:latin typeface="Arial" panose="020B0604020202020204" pitchFamily="34" charset="0"/>
                          <a:ea typeface="+mj-ea"/>
                          <a:cs typeface="Arial" panose="020B0604020202020204" pitchFamily="34" charset="0"/>
                        </a:rPr>
                        <a:t>Understanding of Target</a:t>
                      </a:r>
                      <a:endParaRPr lang="en-GB" sz="1100" b="0" kern="120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a:solidFill>
                            <a:schemeClr val="bg1">
                              <a:lumMod val="65000"/>
                            </a:schemeClr>
                          </a:solidFill>
                          <a:latin typeface="Arial" panose="020B0604020202020204" pitchFamily="34" charset="0"/>
                          <a:ea typeface="+mj-ea"/>
                          <a:cs typeface="Arial" panose="020B0604020202020204" pitchFamily="34" charset="0"/>
                        </a:rPr>
                        <a:t>4</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a:solidFill>
                            <a:schemeClr val="accent1">
                              <a:lumMod val="40000"/>
                              <a:lumOff val="60000"/>
                            </a:schemeClr>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a:solidFill>
                            <a:schemeClr val="bg1">
                              <a:lumMod val="65000"/>
                            </a:schemeClr>
                          </a:solidFill>
                          <a:latin typeface="Arial" panose="020B0604020202020204" pitchFamily="34" charset="0"/>
                          <a:ea typeface="+mj-ea"/>
                          <a:cs typeface="Arial" panose="020B0604020202020204" pitchFamily="34" charset="0"/>
                        </a:rPr>
                        <a:t>Executive Summary</a:t>
                      </a:r>
                      <a:endParaRPr lang="en-GB" sz="1100" b="0" kern="120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a:solidFill>
                            <a:schemeClr val="bg1">
                              <a:lumMod val="65000"/>
                            </a:schemeClr>
                          </a:solidFill>
                          <a:latin typeface="Arial" panose="020B0604020202020204" pitchFamily="34" charset="0"/>
                          <a:ea typeface="+mj-ea"/>
                          <a:cs typeface="Arial" panose="020B0604020202020204" pitchFamily="34" charset="0"/>
                        </a:rPr>
                        <a:t>9</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altLang="ko-KR" sz="2200" b="0" kern="1200">
                          <a:solidFill>
                            <a:schemeClr val="accent1">
                              <a:lumMod val="40000"/>
                              <a:lumOff val="60000"/>
                            </a:schemeClr>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a:solidFill>
                            <a:schemeClr val="bg1">
                              <a:lumMod val="65000"/>
                            </a:schemeClr>
                          </a:solidFill>
                          <a:latin typeface="Arial" panose="020B0604020202020204" pitchFamily="34" charset="0"/>
                          <a:ea typeface="+mj-ea"/>
                          <a:cs typeface="Arial" panose="020B0604020202020204" pitchFamily="34" charset="0"/>
                        </a:rPr>
                        <a:t>Supporting Analysis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a:solidFill>
                            <a:schemeClr val="bg1">
                              <a:lumMod val="65000"/>
                            </a:schemeClr>
                          </a:solidFill>
                          <a:latin typeface="Arial" panose="020B0604020202020204" pitchFamily="34" charset="0"/>
                          <a:ea typeface="+mj-ea"/>
                          <a:cs typeface="Arial" panose="020B0604020202020204" pitchFamily="34" charset="0"/>
                        </a:rPr>
                        <a:t>28</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altLang="ko-KR" sz="2200" b="0" kern="1200">
                          <a:solidFill>
                            <a:schemeClr val="accent3"/>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a:solidFill>
                            <a:schemeClr val="tx1"/>
                          </a:solidFill>
                          <a:latin typeface="Arial" panose="020B0604020202020204" pitchFamily="34" charset="0"/>
                          <a:ea typeface="+mj-ea"/>
                          <a:cs typeface="Arial" panose="020B0604020202020204" pitchFamily="34" charset="0"/>
                        </a:rPr>
                        <a:t>Appendices</a:t>
                      </a:r>
                      <a:endParaRPr lang="en-US" sz="1100" b="0" kern="1200">
                        <a:solidFill>
                          <a:schemeClr val="tx1"/>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US" altLang="ko-KR" sz="1100" b="0" kern="1200">
                          <a:solidFill>
                            <a:schemeClr val="tx1"/>
                          </a:solidFill>
                          <a:latin typeface="Arial" panose="020B0604020202020204" pitchFamily="34" charset="0"/>
                          <a:ea typeface="+mj-ea"/>
                          <a:cs typeface="Arial" panose="020B0604020202020204" pitchFamily="34" charset="0"/>
                        </a:rPr>
                        <a:t>64</a:t>
                      </a:r>
                      <a:endParaRPr lang="en-GB" altLang="ko-KR" sz="1100" b="0" kern="1200">
                        <a:solidFill>
                          <a:schemeClr val="tx1"/>
                        </a:solidFill>
                        <a:latin typeface="Arial" panose="020B0604020202020204" pitchFamily="34" charset="0"/>
                        <a:ea typeface="+mj-ea"/>
                        <a:cs typeface="Arial" panose="020B0604020202020204" pitchFamily="34" charset="0"/>
                      </a:endParaRP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430561"/>
                  </a:ext>
                </a:extLst>
              </a:tr>
            </a:tbl>
          </a:graphicData>
        </a:graphic>
      </p:graphicFrame>
    </p:spTree>
    <p:extLst>
      <p:ext uri="{BB962C8B-B14F-4D97-AF65-F5344CB8AC3E}">
        <p14:creationId xmlns:p14="http://schemas.microsoft.com/office/powerpoint/2010/main" val="33362004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Scope of Work</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Appendices</a:t>
            </a:r>
          </a:p>
        </p:txBody>
      </p:sp>
      <p:graphicFrame>
        <p:nvGraphicFramePr>
          <p:cNvPr id="11" name="Group 105">
            <a:extLst>
              <a:ext uri="{FF2B5EF4-FFF2-40B4-BE49-F238E27FC236}">
                <a16:creationId xmlns:a16="http://schemas.microsoft.com/office/drawing/2014/main" id="{F6F45138-67CB-47D8-A860-0BBDA104D41F}"/>
              </a:ext>
            </a:extLst>
          </p:cNvPr>
          <p:cNvGraphicFramePr>
            <a:graphicFrameLocks noGrp="1"/>
          </p:cNvGraphicFramePr>
          <p:nvPr>
            <p:extLst>
              <p:ext uri="{D42A27DB-BD31-4B8C-83A1-F6EECF244321}">
                <p14:modId xmlns:p14="http://schemas.microsoft.com/office/powerpoint/2010/main" val="2562111360"/>
              </p:ext>
            </p:extLst>
          </p:nvPr>
        </p:nvGraphicFramePr>
        <p:xfrm>
          <a:off x="488950" y="1178143"/>
          <a:ext cx="4370388" cy="3824342"/>
        </p:xfrm>
        <a:graphic>
          <a:graphicData uri="http://schemas.openxmlformats.org/drawingml/2006/table">
            <a:tbl>
              <a:tblPr/>
              <a:tblGrid>
                <a:gridCol w="3641089">
                  <a:extLst>
                    <a:ext uri="{9D8B030D-6E8A-4147-A177-3AD203B41FA5}">
                      <a16:colId xmlns:a16="http://schemas.microsoft.com/office/drawing/2014/main" val="20000"/>
                    </a:ext>
                  </a:extLst>
                </a:gridCol>
                <a:gridCol w="729299">
                  <a:extLst>
                    <a:ext uri="{9D8B030D-6E8A-4147-A177-3AD203B41FA5}">
                      <a16:colId xmlns:a16="http://schemas.microsoft.com/office/drawing/2014/main" val="20001"/>
                    </a:ext>
                  </a:extLst>
                </a:gridCol>
              </a:tblGrid>
              <a:tr h="666562">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0" marR="0" lvl="0" indent="0" algn="l" defTabSz="914400" rtl="0" eaLnBrk="1" fontAlgn="base" latinLnBrk="1" hangingPunct="1">
                        <a:lnSpc>
                          <a:spcPct val="100000"/>
                        </a:lnSpc>
                        <a:spcBef>
                          <a:spcPct val="40000"/>
                        </a:spcBef>
                        <a:spcAft>
                          <a:spcPct val="0"/>
                        </a:spcAft>
                        <a:buClr>
                          <a:schemeClr val="tx2"/>
                        </a:buClr>
                        <a:buSzPct val="85000"/>
                        <a:buFont typeface="Wingdings" pitchFamily="2" charset="2"/>
                        <a:buNone/>
                        <a:tabLst/>
                        <a:defRPr/>
                      </a:pP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KPMG</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는 재무실사와 관련하여 다음과 같은 업무 범위를 예상하고 있습니다</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 </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특별한 언급이 없는 한 </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2019</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년</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 </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2020</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년</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 </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2021</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년</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 2022</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년 개시결정일까지의 기간을 대상으로 실사 업무를 수행할 것이며</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 </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대상회사의 별도재무제표를 대상으로 실사 업무를 수행할 것입니다</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a:t>
                      </a:r>
                    </a:p>
                  </a:txBody>
                  <a:tcPr marL="54000" marR="54000" marT="54000" marB="54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338D"/>
                    </a:solidFill>
                  </a:tcPr>
                </a:tc>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0" marR="0" lvl="0" indent="0" algn="ctr" defTabSz="914400" rtl="0" eaLnBrk="1" fontAlgn="base" latinLnBrk="1" hangingPunct="1">
                        <a:lnSpc>
                          <a:spcPct val="90000"/>
                        </a:lnSpc>
                        <a:spcBef>
                          <a:spcPct val="40000"/>
                        </a:spcBef>
                        <a:spcAft>
                          <a:spcPct val="0"/>
                        </a:spcAft>
                        <a:buClr>
                          <a:schemeClr val="tx2"/>
                        </a:buClr>
                        <a:buSzPct val="85000"/>
                        <a:buFont typeface="Wingdings" pitchFamily="2" charset="2"/>
                        <a:buNone/>
                        <a:tabLst/>
                      </a:pPr>
                      <a:r>
                        <a:rPr kumimoji="1" lang="en-AU" altLang="ko-KR" sz="900" b="1" i="0" u="none" strike="noStrike" cap="none" normalizeH="0" baseline="0">
                          <a:ln>
                            <a:noFill/>
                          </a:ln>
                          <a:solidFill>
                            <a:schemeClr val="bg1"/>
                          </a:solidFill>
                          <a:effectLst/>
                          <a:latin typeface="Arial" panose="020B0604020202020204" pitchFamily="34" charset="0"/>
                          <a:ea typeface="+mj-ea"/>
                          <a:cs typeface="Arial" panose="020B0604020202020204" pitchFamily="34" charset="0"/>
                        </a:rPr>
                        <a:t>Completed</a:t>
                      </a:r>
                    </a:p>
                  </a:txBody>
                  <a:tcPr marL="54000" marR="54000" marT="54000" marB="54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277342">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230188" marR="0" lvl="1" indent="-228600" algn="l" defTabSz="914400" rtl="0" eaLnBrk="1" fontAlgn="base" latinLnBrk="1" hangingPunct="1">
                        <a:lnSpc>
                          <a:spcPct val="100000"/>
                        </a:lnSpc>
                        <a:spcBef>
                          <a:spcPct val="40000"/>
                        </a:spcBef>
                        <a:spcAft>
                          <a:spcPct val="0"/>
                        </a:spcAft>
                        <a:buClr>
                          <a:srgbClr val="00338D"/>
                        </a:buClr>
                        <a:buSzPct val="85000"/>
                        <a:buFont typeface="+mj-lt"/>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1  </a:t>
                      </a:r>
                      <a:r>
                        <a:rPr kumimoji="1" lang="ko-KR" altLang="en-US"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보고내용 </a:t>
                      </a:r>
                      <a:endPar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54000" marR="54000" marT="54000" marB="36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endPar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8071">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1.1   </a:t>
                      </a:r>
                      <a:r>
                        <a:rPr lang="ko-KR" altLang="ko-KR" sz="900">
                          <a:solidFill>
                            <a:srgbClr val="00338D"/>
                          </a:solidFill>
                          <a:effectLst/>
                          <a:latin typeface="Arial" panose="020B0604020202020204" pitchFamily="34" charset="0"/>
                          <a:ea typeface="+mj-ea"/>
                          <a:cs typeface="Arial" panose="020B0604020202020204" pitchFamily="34" charset="0"/>
                        </a:rPr>
                        <a:t>발견된 주요</a:t>
                      </a:r>
                      <a:r>
                        <a:rPr lang="en-US" altLang="ko-KR" sz="900">
                          <a:solidFill>
                            <a:srgbClr val="00338D"/>
                          </a:solidFill>
                          <a:effectLst/>
                          <a:latin typeface="Arial" panose="020B0604020202020204" pitchFamily="34" charset="0"/>
                          <a:ea typeface="+mj-ea"/>
                          <a:cs typeface="Arial" panose="020B0604020202020204" pitchFamily="34" charset="0"/>
                        </a:rPr>
                        <a:t> issue</a:t>
                      </a:r>
                      <a:r>
                        <a:rPr lang="ko-KR" altLang="ko-KR" sz="900">
                          <a:solidFill>
                            <a:srgbClr val="00338D"/>
                          </a:solidFill>
                          <a:effectLst/>
                          <a:latin typeface="Arial" panose="020B0604020202020204" pitchFamily="34" charset="0"/>
                          <a:ea typeface="+mj-ea"/>
                          <a:cs typeface="Arial" panose="020B0604020202020204" pitchFamily="34" charset="0"/>
                        </a:rPr>
                        <a:t>를 정리하고</a:t>
                      </a:r>
                      <a:r>
                        <a:rPr lang="en-US" altLang="ko-KR" sz="900">
                          <a:solidFill>
                            <a:srgbClr val="00338D"/>
                          </a:solidFill>
                          <a:effectLst/>
                          <a:latin typeface="Arial" panose="020B0604020202020204" pitchFamily="34" charset="0"/>
                          <a:ea typeface="+mj-ea"/>
                          <a:cs typeface="Arial" panose="020B0604020202020204" pitchFamily="34" charset="0"/>
                        </a:rPr>
                        <a:t>, </a:t>
                      </a:r>
                      <a:r>
                        <a:rPr lang="ko-KR" altLang="ko-KR" sz="900">
                          <a:solidFill>
                            <a:srgbClr val="00338D"/>
                          </a:solidFill>
                          <a:effectLst/>
                          <a:latin typeface="Arial" panose="020B0604020202020204" pitchFamily="34" charset="0"/>
                          <a:ea typeface="+mj-ea"/>
                          <a:cs typeface="Arial" panose="020B0604020202020204" pitchFamily="34" charset="0"/>
                        </a:rPr>
                        <a:t>인수 후의 이행사항에 미치는 영향의 관점에서 주요 권고사항을 제시</a:t>
                      </a:r>
                      <a:endPar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8953">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1.2   </a:t>
                      </a:r>
                      <a:r>
                        <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주요 재무정보를 요약</a:t>
                      </a:r>
                      <a:endPar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8953">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1.3   </a:t>
                      </a:r>
                      <a:r>
                        <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향후 추가적인 업무 또는 보완이 필요한 부분에 대하여 요약</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7342">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230188" marR="0" lvl="1" indent="-228600" algn="l" defTabSz="914400" rtl="0" eaLnBrk="1" fontAlgn="base" latinLnBrk="1" hangingPunct="1">
                        <a:lnSpc>
                          <a:spcPct val="100000"/>
                        </a:lnSpc>
                        <a:spcBef>
                          <a:spcPct val="40000"/>
                        </a:spcBef>
                        <a:spcAft>
                          <a:spcPct val="0"/>
                        </a:spcAft>
                        <a:buClr>
                          <a:srgbClr val="00338D"/>
                        </a:buClr>
                        <a:buSzPct val="85000"/>
                        <a:buFont typeface="+mj-lt"/>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2  </a:t>
                      </a:r>
                      <a:r>
                        <a:rPr kumimoji="1" lang="ko-KR" altLang="en-US"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손익계산서 </a:t>
                      </a: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Overview</a:t>
                      </a:r>
                    </a:p>
                  </a:txBody>
                  <a:tcPr marL="54000" marR="54000" marT="54000" marB="36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endPar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68724723"/>
                  </a:ext>
                </a:extLst>
              </a:tr>
              <a:tr h="218953">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2.1   </a:t>
                      </a:r>
                      <a:r>
                        <a:rPr lang="ko-KR" altLang="ko-KR" sz="900">
                          <a:solidFill>
                            <a:srgbClr val="00338D"/>
                          </a:solidFill>
                          <a:effectLst/>
                          <a:latin typeface="Arial" panose="020B0604020202020204" pitchFamily="34" charset="0"/>
                          <a:ea typeface="+mj-ea"/>
                          <a:cs typeface="Arial" panose="020B0604020202020204" pitchFamily="34" charset="0"/>
                        </a:rPr>
                        <a:t>대상회사의 과거 매출과 매출총이익의 개괄적인 </a:t>
                      </a:r>
                      <a:r>
                        <a:rPr lang="ko-KR" altLang="en-US" sz="900">
                          <a:solidFill>
                            <a:srgbClr val="00338D"/>
                          </a:solidFill>
                          <a:effectLst/>
                          <a:latin typeface="Arial" panose="020B0604020202020204" pitchFamily="34" charset="0"/>
                          <a:ea typeface="+mj-ea"/>
                          <a:cs typeface="Arial" panose="020B0604020202020204" pitchFamily="34" charset="0"/>
                        </a:rPr>
                        <a:t>파악</a:t>
                      </a:r>
                      <a:endPar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r>
                        <a:rPr kumimoji="1" lang="en-AU" altLang="ko-KR" sz="900" b="1" i="0" u="none" strike="noStrike" kern="1200" cap="none" normalizeH="0" baseline="30000">
                          <a:ln>
                            <a:noFill/>
                          </a:ln>
                          <a:solidFill>
                            <a:srgbClr val="00338D"/>
                          </a:solidFill>
                          <a:effectLst/>
                          <a:latin typeface="Arial" panose="020B0604020202020204" pitchFamily="34" charset="0"/>
                          <a:ea typeface="+mj-ea"/>
                          <a:cs typeface="Arial" panose="020B0604020202020204" pitchFamily="34" charset="0"/>
                          <a:sym typeface="Wingdings" pitchFamily="2" charset="2"/>
                        </a:rPr>
                        <a:t>1</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03705992"/>
                  </a:ext>
                </a:extLst>
              </a:tr>
              <a:tr h="271636">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2.2   </a:t>
                      </a:r>
                      <a:r>
                        <a:rPr lang="ko-KR" altLang="ko-KR" sz="900" kern="1200">
                          <a:solidFill>
                            <a:srgbClr val="00338D"/>
                          </a:solidFill>
                          <a:effectLst/>
                          <a:latin typeface="Arial" panose="020B0604020202020204" pitchFamily="34" charset="0"/>
                          <a:ea typeface="+mn-ea"/>
                          <a:cs typeface="Arial" panose="020B0604020202020204" pitchFamily="34" charset="0"/>
                        </a:rPr>
                        <a:t>대상회사의 주요 원가</a:t>
                      </a:r>
                      <a:r>
                        <a:rPr lang="en-US" altLang="ko-KR" sz="900" kern="1200">
                          <a:solidFill>
                            <a:srgbClr val="00338D"/>
                          </a:solidFill>
                          <a:effectLst/>
                          <a:latin typeface="Arial" panose="020B0604020202020204" pitchFamily="34" charset="0"/>
                          <a:ea typeface="+mn-ea"/>
                          <a:cs typeface="Arial" panose="020B0604020202020204" pitchFamily="34" charset="0"/>
                        </a:rPr>
                        <a:t>/</a:t>
                      </a:r>
                      <a:r>
                        <a:rPr lang="ko-KR" altLang="ko-KR" sz="900" kern="1200">
                          <a:solidFill>
                            <a:srgbClr val="00338D"/>
                          </a:solidFill>
                          <a:effectLst/>
                          <a:latin typeface="Arial" panose="020B0604020202020204" pitchFamily="34" charset="0"/>
                          <a:ea typeface="+mn-ea"/>
                          <a:cs typeface="Arial" panose="020B0604020202020204" pitchFamily="34" charset="0"/>
                        </a:rPr>
                        <a:t>비용 항목의 구성 내역 및 유의미한 변동 원인에 대해 파악</a:t>
                      </a:r>
                      <a:endPar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r>
                        <a:rPr kumimoji="1" lang="en-AU" altLang="ko-KR" sz="900" b="1" i="0" u="none" strike="noStrike" kern="1200" cap="none" normalizeH="0" baseline="30000">
                          <a:ln>
                            <a:noFill/>
                          </a:ln>
                          <a:solidFill>
                            <a:srgbClr val="00338D"/>
                          </a:solidFill>
                          <a:effectLst/>
                          <a:latin typeface="Arial" panose="020B0604020202020204" pitchFamily="34" charset="0"/>
                          <a:ea typeface="+mj-ea"/>
                          <a:cs typeface="Arial" panose="020B0604020202020204" pitchFamily="34" charset="0"/>
                          <a:sym typeface="Wingdings" pitchFamily="2" charset="2"/>
                        </a:rPr>
                        <a:t>1</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58258398"/>
                  </a:ext>
                </a:extLst>
              </a:tr>
              <a:tr h="217451">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2.3   </a:t>
                      </a:r>
                      <a:r>
                        <a:rPr lang="ko-KR" altLang="ko-KR" sz="900" kern="1200">
                          <a:solidFill>
                            <a:srgbClr val="00338D"/>
                          </a:solidFill>
                          <a:effectLst/>
                          <a:latin typeface="Arial" panose="020B0604020202020204" pitchFamily="34" charset="0"/>
                          <a:ea typeface="+mn-ea"/>
                          <a:cs typeface="Arial" panose="020B0604020202020204" pitchFamily="34" charset="0"/>
                        </a:rPr>
                        <a:t>주요 손익항목을 중심으로 연간</a:t>
                      </a:r>
                      <a:r>
                        <a:rPr lang="en-US" altLang="ko-KR" sz="900" kern="1200">
                          <a:solidFill>
                            <a:srgbClr val="00338D"/>
                          </a:solidFill>
                          <a:effectLst/>
                          <a:latin typeface="Arial" panose="020B0604020202020204" pitchFamily="34" charset="0"/>
                          <a:ea typeface="+mn-ea"/>
                          <a:cs typeface="Arial" panose="020B0604020202020204" pitchFamily="34" charset="0"/>
                        </a:rPr>
                        <a:t> EBITDA</a:t>
                      </a:r>
                      <a:r>
                        <a:rPr lang="ko-KR" altLang="ko-KR" sz="900" kern="1200">
                          <a:solidFill>
                            <a:srgbClr val="00338D"/>
                          </a:solidFill>
                          <a:effectLst/>
                          <a:latin typeface="Arial" panose="020B0604020202020204" pitchFamily="34" charset="0"/>
                          <a:ea typeface="+mn-ea"/>
                          <a:cs typeface="Arial" panose="020B0604020202020204" pitchFamily="34" charset="0"/>
                        </a:rPr>
                        <a:t>의 변동내용을 파악</a:t>
                      </a:r>
                      <a:endPar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r>
                        <a:rPr kumimoji="1" lang="en-AU" altLang="ko-KR" sz="900" b="1" i="0" u="none" strike="noStrike" kern="1200" cap="none" normalizeH="0" baseline="30000">
                          <a:ln>
                            <a:noFill/>
                          </a:ln>
                          <a:solidFill>
                            <a:srgbClr val="00338D"/>
                          </a:solidFill>
                          <a:effectLst/>
                          <a:latin typeface="Arial" panose="020B0604020202020204" pitchFamily="34" charset="0"/>
                          <a:ea typeface="+mj-ea"/>
                          <a:cs typeface="Arial" panose="020B0604020202020204" pitchFamily="34" charset="0"/>
                          <a:sym typeface="Wingdings" pitchFamily="2" charset="2"/>
                        </a:rPr>
                        <a:t>1</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3840904"/>
                  </a:ext>
                </a:extLst>
              </a:tr>
              <a:tr h="278052">
                <a:tc>
                  <a:txBody>
                    <a:bodyPr/>
                    <a:lstStyle/>
                    <a:p>
                      <a:pPr latinLnBrk="1"/>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3  </a:t>
                      </a:r>
                      <a:r>
                        <a:rPr kumimoji="1" lang="ko-KR" altLang="en-US"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재무 상태 </a:t>
                      </a: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Overview</a:t>
                      </a:r>
                      <a:endParaRPr lang="ko-KR" altLang="en-US" sz="900">
                        <a:latin typeface="Arial" panose="020B0604020202020204" pitchFamily="34" charset="0"/>
                        <a:ea typeface="+mj-ea"/>
                        <a:cs typeface="Arial" panose="020B0604020202020204" pitchFamily="34" charset="0"/>
                      </a:endParaRPr>
                    </a:p>
                  </a:txBody>
                  <a:tcPr marL="54000" marR="54000" marT="54000" marB="36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endPar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7478027"/>
                  </a:ext>
                </a:extLst>
              </a:tr>
              <a:tr h="213886">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3.1   </a:t>
                      </a:r>
                      <a:r>
                        <a:rPr lang="ko-KR" altLang="ko-KR" sz="900">
                          <a:solidFill>
                            <a:srgbClr val="00338D"/>
                          </a:solidFill>
                          <a:effectLst/>
                          <a:latin typeface="Arial" panose="020B0604020202020204" pitchFamily="34" charset="0"/>
                          <a:ea typeface="+mj-ea"/>
                          <a:cs typeface="Arial" panose="020B0604020202020204" pitchFamily="34" charset="0"/>
                        </a:rPr>
                        <a:t>매출채권 내역을 입수하여 검토하고</a:t>
                      </a:r>
                      <a:r>
                        <a:rPr lang="en-US" altLang="ko-KR" sz="900">
                          <a:solidFill>
                            <a:srgbClr val="00338D"/>
                          </a:solidFill>
                          <a:effectLst/>
                          <a:latin typeface="Arial" panose="020B0604020202020204" pitchFamily="34" charset="0"/>
                          <a:ea typeface="+mj-ea"/>
                          <a:cs typeface="Arial" panose="020B0604020202020204" pitchFamily="34" charset="0"/>
                        </a:rPr>
                        <a:t>, </a:t>
                      </a:r>
                      <a:r>
                        <a:rPr lang="ko-KR" altLang="ko-KR" sz="900">
                          <a:solidFill>
                            <a:srgbClr val="00338D"/>
                          </a:solidFill>
                          <a:effectLst/>
                          <a:latin typeface="Arial" panose="020B0604020202020204" pitchFamily="34" charset="0"/>
                          <a:ea typeface="+mj-ea"/>
                          <a:cs typeface="Arial" panose="020B0604020202020204" pitchFamily="34" charset="0"/>
                        </a:rPr>
                        <a:t>거래처별 매출채권요약</a:t>
                      </a:r>
                      <a:endPar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r>
                        <a:rPr kumimoji="1" lang="en-AU" altLang="ko-KR" sz="900" b="1" i="0" u="none" strike="noStrike" kern="1200" cap="none" normalizeH="0" baseline="30000">
                          <a:ln>
                            <a:noFill/>
                          </a:ln>
                          <a:solidFill>
                            <a:srgbClr val="00338D"/>
                          </a:solidFill>
                          <a:effectLst/>
                          <a:latin typeface="Arial" panose="020B0604020202020204" pitchFamily="34" charset="0"/>
                          <a:ea typeface="+mj-ea"/>
                          <a:cs typeface="Arial" panose="020B0604020202020204" pitchFamily="34" charset="0"/>
                          <a:sym typeface="Wingdings" pitchFamily="2" charset="2"/>
                        </a:rPr>
                        <a:t>1</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13886">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3.2   </a:t>
                      </a:r>
                      <a:r>
                        <a:rPr lang="ko-KR" altLang="ko-KR" sz="900">
                          <a:solidFill>
                            <a:srgbClr val="00338D"/>
                          </a:solidFill>
                          <a:effectLst/>
                          <a:latin typeface="Arial" panose="020B0604020202020204" pitchFamily="34" charset="0"/>
                          <a:ea typeface="+mj-ea"/>
                          <a:cs typeface="Arial" panose="020B0604020202020204" pitchFamily="34" charset="0"/>
                        </a:rPr>
                        <a:t>다음의 사항을 통하여 고정자산에 대하여 검토</a:t>
                      </a:r>
                      <a:endPar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endPar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18953">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감가상각 방법에 대하여 질의</a:t>
                      </a:r>
                      <a:endPar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917886"/>
                  </a:ext>
                </a:extLst>
              </a:tr>
              <a:tr h="251618">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유휴 자산 및 평가감대상 불용자산에 대한 질의</a:t>
                      </a:r>
                      <a:endPar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N/A</a:t>
                      </a:r>
                      <a:r>
                        <a:rPr kumimoji="1" lang="en-AU" altLang="ko-KR" sz="900" b="1" i="0" u="none" strike="noStrike" kern="1200" cap="none" normalizeH="0" baseline="30000">
                          <a:ln>
                            <a:noFill/>
                          </a:ln>
                          <a:solidFill>
                            <a:srgbClr val="00338D"/>
                          </a:solidFill>
                          <a:effectLst/>
                          <a:latin typeface="Arial" panose="020B0604020202020204" pitchFamily="34" charset="0"/>
                          <a:ea typeface="+mj-ea"/>
                          <a:cs typeface="Arial" panose="020B0604020202020204" pitchFamily="34" charset="0"/>
                          <a:sym typeface="Wingdings" pitchFamily="2" charset="2"/>
                        </a:rPr>
                        <a:t>2</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87879587"/>
                  </a:ext>
                </a:extLst>
              </a:tr>
            </a:tbl>
          </a:graphicData>
        </a:graphic>
      </p:graphicFrame>
      <p:graphicFrame>
        <p:nvGraphicFramePr>
          <p:cNvPr id="13" name="Group 105">
            <a:extLst>
              <a:ext uri="{FF2B5EF4-FFF2-40B4-BE49-F238E27FC236}">
                <a16:creationId xmlns:a16="http://schemas.microsoft.com/office/drawing/2014/main" id="{4F64475D-8B04-4389-A206-1E78F96A0960}"/>
              </a:ext>
            </a:extLst>
          </p:cNvPr>
          <p:cNvGraphicFramePr>
            <a:graphicFrameLocks noGrp="1"/>
          </p:cNvGraphicFramePr>
          <p:nvPr>
            <p:extLst>
              <p:ext uri="{D42A27DB-BD31-4B8C-83A1-F6EECF244321}">
                <p14:modId xmlns:p14="http://schemas.microsoft.com/office/powerpoint/2010/main" val="4174410677"/>
              </p:ext>
            </p:extLst>
          </p:nvPr>
        </p:nvGraphicFramePr>
        <p:xfrm>
          <a:off x="5046662" y="1178143"/>
          <a:ext cx="4370388" cy="3821659"/>
        </p:xfrm>
        <a:graphic>
          <a:graphicData uri="http://schemas.openxmlformats.org/drawingml/2006/table">
            <a:tbl>
              <a:tblPr/>
              <a:tblGrid>
                <a:gridCol w="3641089">
                  <a:extLst>
                    <a:ext uri="{9D8B030D-6E8A-4147-A177-3AD203B41FA5}">
                      <a16:colId xmlns:a16="http://schemas.microsoft.com/office/drawing/2014/main" val="20000"/>
                    </a:ext>
                  </a:extLst>
                </a:gridCol>
                <a:gridCol w="729299">
                  <a:extLst>
                    <a:ext uri="{9D8B030D-6E8A-4147-A177-3AD203B41FA5}">
                      <a16:colId xmlns:a16="http://schemas.microsoft.com/office/drawing/2014/main" val="20001"/>
                    </a:ext>
                  </a:extLst>
                </a:gridCol>
              </a:tblGrid>
              <a:tr h="659801">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0" marR="0" lvl="0" indent="0" algn="l" defTabSz="914400" rtl="0" eaLnBrk="1" fontAlgn="base" latinLnBrk="1" hangingPunct="1">
                        <a:lnSpc>
                          <a:spcPct val="100000"/>
                        </a:lnSpc>
                        <a:spcBef>
                          <a:spcPct val="40000"/>
                        </a:spcBef>
                        <a:spcAft>
                          <a:spcPct val="0"/>
                        </a:spcAft>
                        <a:buClr>
                          <a:schemeClr val="tx2"/>
                        </a:buClr>
                        <a:buSzPct val="85000"/>
                        <a:buFont typeface="Wingdings" pitchFamily="2" charset="2"/>
                        <a:buNone/>
                        <a:tabLst/>
                        <a:defRPr/>
                      </a:pP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KPMG</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는 재무실사와 관련하여 다음과 같은 업무 범위를 예상하고 있습니다</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 </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특별한 언급이 없는 한 </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2018</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년</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 2019</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년</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 2020</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년</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 2021</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년을 대상으로 실사 업무를 수행할 것이며</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 </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대상회사의 별도재무제표를 대상으로 실사 업무를 수행할 것입니다</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a:t>
                      </a:r>
                    </a:p>
                  </a:txBody>
                  <a:tcPr marL="54000" marR="54000" marT="54000" marB="54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338D"/>
                    </a:solidFill>
                  </a:tcPr>
                </a:tc>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0" marR="0" lvl="0" indent="0" algn="ctr" defTabSz="914400" rtl="0" eaLnBrk="1" fontAlgn="base" latinLnBrk="1" hangingPunct="1">
                        <a:lnSpc>
                          <a:spcPct val="90000"/>
                        </a:lnSpc>
                        <a:spcBef>
                          <a:spcPct val="40000"/>
                        </a:spcBef>
                        <a:spcAft>
                          <a:spcPct val="0"/>
                        </a:spcAft>
                        <a:buClr>
                          <a:schemeClr val="tx2"/>
                        </a:buClr>
                        <a:buSzPct val="85000"/>
                        <a:buFont typeface="Wingdings" pitchFamily="2" charset="2"/>
                        <a:buNone/>
                        <a:tabLst/>
                      </a:pPr>
                      <a:r>
                        <a:rPr kumimoji="1" lang="en-AU" altLang="ko-KR" sz="900" b="1" i="0" u="none" strike="noStrike" cap="none" normalizeH="0" baseline="0">
                          <a:ln>
                            <a:noFill/>
                          </a:ln>
                          <a:solidFill>
                            <a:schemeClr val="bg1"/>
                          </a:solidFill>
                          <a:effectLst/>
                          <a:latin typeface="Arial" panose="020B0604020202020204" pitchFamily="34" charset="0"/>
                          <a:ea typeface="+mj-ea"/>
                          <a:cs typeface="Arial" panose="020B0604020202020204" pitchFamily="34" charset="0"/>
                        </a:rPr>
                        <a:t>Completed</a:t>
                      </a:r>
                    </a:p>
                  </a:txBody>
                  <a:tcPr marL="54000" marR="54000" marT="54000" marB="54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04757">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3.3   </a:t>
                      </a:r>
                      <a:r>
                        <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매입채무</a:t>
                      </a:r>
                      <a:r>
                        <a:rPr kumimoji="1" lang="en-US" altLang="ko-KR"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 </a:t>
                      </a:r>
                      <a:r>
                        <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미지급금 및 기타 유동부채 구성 및 성격 요약</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r>
                        <a:rPr kumimoji="1" lang="en-AU" altLang="ko-KR" sz="900" b="1" i="0" u="none" strike="noStrike" kern="1200" cap="none" normalizeH="0" baseline="30000">
                          <a:ln>
                            <a:noFill/>
                          </a:ln>
                          <a:solidFill>
                            <a:srgbClr val="00338D"/>
                          </a:solidFill>
                          <a:effectLst/>
                          <a:latin typeface="Arial" panose="020B0604020202020204" pitchFamily="34" charset="0"/>
                          <a:ea typeface="+mj-ea"/>
                          <a:cs typeface="Arial" panose="020B0604020202020204" pitchFamily="34" charset="0"/>
                          <a:sym typeface="Wingdings" pitchFamily="2" charset="2"/>
                        </a:rPr>
                        <a:t>1</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1961597"/>
                  </a:ext>
                </a:extLst>
              </a:tr>
              <a:tr h="304757">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3.4   </a:t>
                      </a:r>
                      <a:r>
                        <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퇴직급여설정기준에 대하여 파악</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r>
                        <a:rPr kumimoji="1" lang="en-AU" altLang="ko-KR" sz="900" b="1" i="0" u="none" strike="noStrike" kern="1200" cap="none" normalizeH="0" baseline="30000">
                          <a:ln>
                            <a:noFill/>
                          </a:ln>
                          <a:solidFill>
                            <a:srgbClr val="00338D"/>
                          </a:solidFill>
                          <a:effectLst/>
                          <a:latin typeface="Arial" panose="020B0604020202020204" pitchFamily="34" charset="0"/>
                          <a:ea typeface="+mj-ea"/>
                          <a:cs typeface="Arial" panose="020B0604020202020204" pitchFamily="34" charset="0"/>
                          <a:sym typeface="Wingdings" pitchFamily="2" charset="2"/>
                        </a:rPr>
                        <a:t>1</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25037196"/>
                  </a:ext>
                </a:extLst>
              </a:tr>
              <a:tr h="304757">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3.5  </a:t>
                      </a:r>
                      <a:r>
                        <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다음을 포함하여 대상회사와 은행과의 관계에 대하여 파악</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endPar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8568">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차입조건</a:t>
                      </a:r>
                      <a:r>
                        <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 </a:t>
                      </a: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계약 등에 관한 사항 등 차입약정</a:t>
                      </a:r>
                      <a:endPar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r>
                        <a:rPr kumimoji="1" lang="en-AU" altLang="ko-KR" sz="900" b="1" i="0" u="none" strike="noStrike" kern="1200" cap="none" normalizeH="0" baseline="30000">
                          <a:ln>
                            <a:noFill/>
                          </a:ln>
                          <a:solidFill>
                            <a:srgbClr val="00338D"/>
                          </a:solidFill>
                          <a:effectLst/>
                          <a:latin typeface="Arial" panose="020B0604020202020204" pitchFamily="34" charset="0"/>
                          <a:ea typeface="+mj-ea"/>
                          <a:cs typeface="Arial" panose="020B0604020202020204" pitchFamily="34" charset="0"/>
                          <a:sym typeface="Wingdings" pitchFamily="2" charset="2"/>
                        </a:rPr>
                        <a:t>1</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28568">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우발부채</a:t>
                      </a:r>
                      <a:endPar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30419009"/>
                  </a:ext>
                </a:extLst>
              </a:tr>
              <a:tr h="380947">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3.6   </a:t>
                      </a:r>
                      <a:r>
                        <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기타 경영상의 주요 사항 또는 다음과 관련된 우발 채무에 대하여 경영진에게 질의</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endPar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917886"/>
                  </a:ext>
                </a:extLst>
              </a:tr>
              <a:tr h="266663">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사용제한자산</a:t>
                      </a:r>
                      <a:endPar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8238086"/>
                  </a:ext>
                </a:extLst>
              </a:tr>
              <a:tr h="266663">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부외부채</a:t>
                      </a:r>
                      <a:endPar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44136742"/>
                  </a:ext>
                </a:extLst>
              </a:tr>
              <a:tr h="266663">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인센티브 지급사항 및 퇴직보상금제도</a:t>
                      </a:r>
                      <a:endPar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N/A</a:t>
                      </a:r>
                      <a:r>
                        <a:rPr kumimoji="1" lang="en-AU" altLang="ko-KR" sz="900" b="1" i="0" u="none" strike="noStrike" kern="1200" cap="none" normalizeH="0" baseline="30000">
                          <a:ln>
                            <a:noFill/>
                          </a:ln>
                          <a:solidFill>
                            <a:srgbClr val="00338D"/>
                          </a:solidFill>
                          <a:effectLst/>
                          <a:latin typeface="Arial" panose="020B0604020202020204" pitchFamily="34" charset="0"/>
                          <a:ea typeface="+mj-ea"/>
                          <a:cs typeface="Arial" panose="020B0604020202020204" pitchFamily="34" charset="0"/>
                          <a:sym typeface="Wingdings" pitchFamily="2" charset="2"/>
                        </a:rPr>
                        <a:t>2</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12422254"/>
                  </a:ext>
                </a:extLst>
              </a:tr>
              <a:tr h="342852">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계류중인 소송사건 또는 규제기관</a:t>
                      </a:r>
                      <a:r>
                        <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 </a:t>
                      </a: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기타 공공기관에 의해 조사중인 사건</a:t>
                      </a:r>
                      <a:endPar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43377408"/>
                  </a:ext>
                </a:extLst>
              </a:tr>
              <a:tr h="266663">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자본적 지출 계획</a:t>
                      </a:r>
                      <a:r>
                        <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t>
                      </a: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계약상 또는 </a:t>
                      </a:r>
                      <a:r>
                        <a:rPr kumimoji="1" lang="ko-KR" altLang="en-US" sz="900" b="0" i="0" u="none" strike="noStrike" kern="1200" cap="none" spc="0" normalizeH="0" baseline="0" noProof="0" err="1">
                          <a:ln>
                            <a:noFill/>
                          </a:ln>
                          <a:solidFill>
                            <a:srgbClr val="00338D"/>
                          </a:solidFill>
                          <a:effectLst/>
                          <a:uLnTx/>
                          <a:uFillTx/>
                          <a:latin typeface="Arial" panose="020B0604020202020204" pitchFamily="34" charset="0"/>
                          <a:ea typeface="+mn-ea"/>
                          <a:cs typeface="Arial" panose="020B0604020202020204" pitchFamily="34" charset="0"/>
                        </a:rPr>
                        <a:t>계약외</a:t>
                      </a: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지출</a:t>
                      </a:r>
                      <a:r>
                        <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n-ea"/>
                          <a:cs typeface="Arial" panose="020B0604020202020204" pitchFamily="34" charset="0"/>
                          <a:sym typeface="Wingdings" pitchFamily="2" charset="2"/>
                        </a:rPr>
                        <a:t>N/A</a:t>
                      </a:r>
                      <a:r>
                        <a:rPr kumimoji="1" lang="en-AU" altLang="ko-KR" sz="900" b="1" i="0" u="none" strike="noStrike" kern="1200" cap="none" normalizeH="0" baseline="30000">
                          <a:ln>
                            <a:noFill/>
                          </a:ln>
                          <a:solidFill>
                            <a:srgbClr val="00338D"/>
                          </a:solidFill>
                          <a:effectLst/>
                          <a:latin typeface="Arial" panose="020B0604020202020204" pitchFamily="34" charset="0"/>
                          <a:ea typeface="+mn-ea"/>
                          <a:cs typeface="Arial" panose="020B0604020202020204" pitchFamily="34" charset="0"/>
                          <a:sym typeface="Wingdings" pitchFamily="2" charset="2"/>
                        </a:rPr>
                        <a:t>2</a:t>
                      </a:r>
                      <a:endPar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14221656"/>
                  </a:ext>
                </a:extLst>
              </a:tr>
            </a:tbl>
          </a:graphicData>
        </a:graphic>
      </p:graphicFrame>
      <p:sp>
        <p:nvSpPr>
          <p:cNvPr id="6" name="직사각형 119">
            <a:extLst>
              <a:ext uri="{FF2B5EF4-FFF2-40B4-BE49-F238E27FC236}">
                <a16:creationId xmlns:a16="http://schemas.microsoft.com/office/drawing/2014/main" id="{419450BD-D97F-474C-B79B-CB4005B1F28A}"/>
              </a:ext>
            </a:extLst>
          </p:cNvPr>
          <p:cNvSpPr/>
          <p:nvPr/>
        </p:nvSpPr>
        <p:spPr bwMode="auto">
          <a:xfrm>
            <a:off x="488950" y="5103093"/>
            <a:ext cx="2225867" cy="284693"/>
          </a:xfrm>
          <a:prstGeom prst="rect">
            <a:avLst/>
          </a:prstGeom>
          <a:noFill/>
          <a:ln w="9525" cap="flat" cmpd="sng" algn="ctr">
            <a:noFill/>
            <a:prstDash val="solid"/>
            <a:round/>
            <a:headEnd type="none" w="med" len="med"/>
            <a:tailEnd type="none" w="med" len="med"/>
          </a:ln>
          <a:effectLst/>
        </p:spPr>
        <p:txBody>
          <a:bodyPr lIns="0" tIns="0" rIns="0" bIns="0" rtlCol="0" anchor="ctr">
            <a:spAutoFit/>
          </a:bodyPr>
          <a:lstStyle/>
          <a:p>
            <a:pP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Note 1: </a:t>
            </a:r>
            <a:r>
              <a:rPr lang="ko-KR" altLang="en-US" sz="800">
                <a:solidFill>
                  <a:prstClr val="black"/>
                </a:solidFill>
                <a:latin typeface="Arial" panose="020B0604020202020204" pitchFamily="34" charset="0"/>
                <a:ea typeface="+mj-ea"/>
                <a:cs typeface="Arial" panose="020B0604020202020204" pitchFamily="34" charset="0"/>
              </a:rPr>
              <a:t>제공 자료의 한계로 분석상의 한계 존재</a:t>
            </a:r>
            <a:endParaRPr lang="en-US" altLang="ko-KR" sz="800">
              <a:solidFill>
                <a:prstClr val="black"/>
              </a:solidFill>
              <a:latin typeface="Arial" panose="020B0604020202020204" pitchFamily="34" charset="0"/>
              <a:ea typeface="+mj-ea"/>
              <a:cs typeface="Arial" panose="020B0604020202020204" pitchFamily="34" charset="0"/>
            </a:endParaRPr>
          </a:p>
          <a:p>
            <a:pPr defTabSz="826710">
              <a:spcBef>
                <a:spcPts val="300"/>
              </a:spcBef>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Note 2: </a:t>
            </a:r>
            <a:r>
              <a:rPr lang="ko-KR" altLang="en-US" sz="800">
                <a:solidFill>
                  <a:prstClr val="black"/>
                </a:solidFill>
                <a:latin typeface="Arial" panose="020B0604020202020204" pitchFamily="34" charset="0"/>
                <a:ea typeface="+mj-ea"/>
                <a:cs typeface="Arial" panose="020B0604020202020204" pitchFamily="34" charset="0"/>
              </a:rPr>
              <a:t>자료 미제공으로 분석 불가</a:t>
            </a:r>
            <a:endParaRPr lang="en-US" altLang="ko-KR" sz="80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9902203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Revenue Breakdown</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Appendices</a:t>
            </a:r>
          </a:p>
        </p:txBody>
      </p:sp>
      <p:sp>
        <p:nvSpPr>
          <p:cNvPr id="16" name="직사각형 119">
            <a:extLst>
              <a:ext uri="{FF2B5EF4-FFF2-40B4-BE49-F238E27FC236}">
                <a16:creationId xmlns:a16="http://schemas.microsoft.com/office/drawing/2014/main" id="{F7D16BCA-88BE-4ABB-A534-79157A8A3390}"/>
              </a:ext>
            </a:extLst>
          </p:cNvPr>
          <p:cNvSpPr/>
          <p:nvPr/>
        </p:nvSpPr>
        <p:spPr bwMode="auto">
          <a:xfrm>
            <a:off x="6966782" y="851232"/>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6" name="직사각형 5">
            <a:extLst>
              <a:ext uri="{FF2B5EF4-FFF2-40B4-BE49-F238E27FC236}">
                <a16:creationId xmlns:a16="http://schemas.microsoft.com/office/drawing/2014/main" id="{13E144D5-DB98-4BF1-867E-0FD8B905E922}"/>
              </a:ext>
            </a:extLst>
          </p:cNvPr>
          <p:cNvSpPr/>
          <p:nvPr/>
        </p:nvSpPr>
        <p:spPr>
          <a:xfrm>
            <a:off x="293297" y="6006768"/>
            <a:ext cx="8825535" cy="685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graphicFrame>
        <p:nvGraphicFramePr>
          <p:cNvPr id="7" name="표 6">
            <a:extLst>
              <a:ext uri="{FF2B5EF4-FFF2-40B4-BE49-F238E27FC236}">
                <a16:creationId xmlns:a16="http://schemas.microsoft.com/office/drawing/2014/main" id="{8BBA1D37-D7DF-402F-90C1-2C90B4B25ACD}"/>
              </a:ext>
            </a:extLst>
          </p:cNvPr>
          <p:cNvGraphicFramePr>
            <a:graphicFrameLocks noGrp="1"/>
          </p:cNvGraphicFramePr>
          <p:nvPr>
            <p:extLst>
              <p:ext uri="{D42A27DB-BD31-4B8C-83A1-F6EECF244321}">
                <p14:modId xmlns:p14="http://schemas.microsoft.com/office/powerpoint/2010/main" val="1316222364"/>
              </p:ext>
            </p:extLst>
          </p:nvPr>
        </p:nvGraphicFramePr>
        <p:xfrm>
          <a:off x="601199" y="1083600"/>
          <a:ext cx="8591451" cy="5372100"/>
        </p:xfrm>
        <a:graphic>
          <a:graphicData uri="http://schemas.openxmlformats.org/drawingml/2006/table">
            <a:tbl>
              <a:tblPr/>
              <a:tblGrid>
                <a:gridCol w="114575">
                  <a:extLst>
                    <a:ext uri="{9D8B030D-6E8A-4147-A177-3AD203B41FA5}">
                      <a16:colId xmlns:a16="http://schemas.microsoft.com/office/drawing/2014/main" val="1718124159"/>
                    </a:ext>
                  </a:extLst>
                </a:gridCol>
                <a:gridCol w="114575">
                  <a:extLst>
                    <a:ext uri="{9D8B030D-6E8A-4147-A177-3AD203B41FA5}">
                      <a16:colId xmlns:a16="http://schemas.microsoft.com/office/drawing/2014/main" val="303978660"/>
                    </a:ext>
                  </a:extLst>
                </a:gridCol>
                <a:gridCol w="1087957">
                  <a:extLst>
                    <a:ext uri="{9D8B030D-6E8A-4147-A177-3AD203B41FA5}">
                      <a16:colId xmlns:a16="http://schemas.microsoft.com/office/drawing/2014/main" val="2412495985"/>
                    </a:ext>
                  </a:extLst>
                </a:gridCol>
                <a:gridCol w="777112">
                  <a:extLst>
                    <a:ext uri="{9D8B030D-6E8A-4147-A177-3AD203B41FA5}">
                      <a16:colId xmlns:a16="http://schemas.microsoft.com/office/drawing/2014/main" val="2466505821"/>
                    </a:ext>
                  </a:extLst>
                </a:gridCol>
                <a:gridCol w="777112">
                  <a:extLst>
                    <a:ext uri="{9D8B030D-6E8A-4147-A177-3AD203B41FA5}">
                      <a16:colId xmlns:a16="http://schemas.microsoft.com/office/drawing/2014/main" val="3886284909"/>
                    </a:ext>
                  </a:extLst>
                </a:gridCol>
                <a:gridCol w="777112">
                  <a:extLst>
                    <a:ext uri="{9D8B030D-6E8A-4147-A177-3AD203B41FA5}">
                      <a16:colId xmlns:a16="http://schemas.microsoft.com/office/drawing/2014/main" val="1656171332"/>
                    </a:ext>
                  </a:extLst>
                </a:gridCol>
                <a:gridCol w="777112">
                  <a:extLst>
                    <a:ext uri="{9D8B030D-6E8A-4147-A177-3AD203B41FA5}">
                      <a16:colId xmlns:a16="http://schemas.microsoft.com/office/drawing/2014/main" val="832348631"/>
                    </a:ext>
                  </a:extLst>
                </a:gridCol>
                <a:gridCol w="140168">
                  <a:extLst>
                    <a:ext uri="{9D8B030D-6E8A-4147-A177-3AD203B41FA5}">
                      <a16:colId xmlns:a16="http://schemas.microsoft.com/office/drawing/2014/main" val="2217278397"/>
                    </a:ext>
                  </a:extLst>
                </a:gridCol>
                <a:gridCol w="777112">
                  <a:extLst>
                    <a:ext uri="{9D8B030D-6E8A-4147-A177-3AD203B41FA5}">
                      <a16:colId xmlns:a16="http://schemas.microsoft.com/office/drawing/2014/main" val="2023069051"/>
                    </a:ext>
                  </a:extLst>
                </a:gridCol>
                <a:gridCol w="777112">
                  <a:extLst>
                    <a:ext uri="{9D8B030D-6E8A-4147-A177-3AD203B41FA5}">
                      <a16:colId xmlns:a16="http://schemas.microsoft.com/office/drawing/2014/main" val="121237406"/>
                    </a:ext>
                  </a:extLst>
                </a:gridCol>
                <a:gridCol w="777112">
                  <a:extLst>
                    <a:ext uri="{9D8B030D-6E8A-4147-A177-3AD203B41FA5}">
                      <a16:colId xmlns:a16="http://schemas.microsoft.com/office/drawing/2014/main" val="108698181"/>
                    </a:ext>
                  </a:extLst>
                </a:gridCol>
                <a:gridCol w="777112">
                  <a:extLst>
                    <a:ext uri="{9D8B030D-6E8A-4147-A177-3AD203B41FA5}">
                      <a16:colId xmlns:a16="http://schemas.microsoft.com/office/drawing/2014/main" val="696697073"/>
                    </a:ext>
                  </a:extLst>
                </a:gridCol>
                <a:gridCol w="140168">
                  <a:extLst>
                    <a:ext uri="{9D8B030D-6E8A-4147-A177-3AD203B41FA5}">
                      <a16:colId xmlns:a16="http://schemas.microsoft.com/office/drawing/2014/main" val="4182136201"/>
                    </a:ext>
                  </a:extLst>
                </a:gridCol>
                <a:gridCol w="777112">
                  <a:extLst>
                    <a:ext uri="{9D8B030D-6E8A-4147-A177-3AD203B41FA5}">
                      <a16:colId xmlns:a16="http://schemas.microsoft.com/office/drawing/2014/main" val="3803614973"/>
                    </a:ext>
                  </a:extLst>
                </a:gridCol>
              </a:tblGrid>
              <a:tr h="97952">
                <a:tc gridSpan="5">
                  <a:txBody>
                    <a:bodyPr/>
                    <a:lstStyle/>
                    <a:p>
                      <a:pPr algn="l" fontAlgn="ctr"/>
                      <a:r>
                        <a:rPr lang="en-US" sz="750" b="1" i="0" u="none" strike="noStrike">
                          <a:solidFill>
                            <a:srgbClr val="FFFFFF"/>
                          </a:solidFill>
                          <a:effectLst/>
                          <a:latin typeface="Arial" panose="020B0604020202020204" pitchFamily="34" charset="0"/>
                          <a:ea typeface="맑은 고딕" panose="020B0503020000020004" pitchFamily="50" charset="-127"/>
                        </a:rPr>
                        <a:t>Revenue By Channel, By Brand</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ctr" fontAlgn="ctr"/>
                      <a:r>
                        <a:rPr lang="ko-KR" altLang="en-US" sz="6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5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5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gridSpan="2">
                  <a:txBody>
                    <a:bodyPr/>
                    <a:lstStyle/>
                    <a:p>
                      <a:pPr algn="l" fontAlgn="ctr"/>
                      <a:r>
                        <a:rPr lang="en-US" sz="750" b="1" i="0" u="none" strike="noStrike">
                          <a:solidFill>
                            <a:srgbClr val="FFFFFF"/>
                          </a:solidFill>
                          <a:effectLst/>
                          <a:latin typeface="Arial" panose="020B0604020202020204" pitchFamily="34" charset="0"/>
                          <a:ea typeface="맑은 고딕" panose="020B0503020000020004" pitchFamily="50" charset="-127"/>
                        </a:rPr>
                        <a:t>Growth%</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5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5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750" b="1" i="0" u="none" strike="noStrike">
                          <a:solidFill>
                            <a:srgbClr val="FFFFFF"/>
                          </a:solidFill>
                          <a:effectLst/>
                          <a:latin typeface="Arial" panose="020B0604020202020204" pitchFamily="34" charset="0"/>
                          <a:ea typeface="맑은 고딕" panose="020B0503020000020004" pitchFamily="50" charset="-127"/>
                        </a:rPr>
                        <a:t>CAGR</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645512289"/>
                  </a:ext>
                </a:extLst>
              </a:tr>
              <a:tr h="97952">
                <a:tc>
                  <a:txBody>
                    <a:bodyPr/>
                    <a:lstStyle/>
                    <a:p>
                      <a:pPr algn="l" fontAlgn="ctr"/>
                      <a:r>
                        <a:rPr lang="ko-KR" altLang="en-US" sz="75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750" b="0"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750" b="0"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endParaRPr lang="en-US" altLang="ko-KR"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368849673"/>
                  </a:ext>
                </a:extLst>
              </a:tr>
              <a:tr h="97952">
                <a:tc gridSpan="3">
                  <a:txBody>
                    <a:bodyPr/>
                    <a:lstStyle/>
                    <a:p>
                      <a:pPr algn="l" fontAlgn="ctr"/>
                      <a:r>
                        <a:rPr lang="en-US" sz="75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75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5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5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50" b="0" i="0" u="none" strike="noStrike">
                          <a:solidFill>
                            <a:srgbClr val="000000"/>
                          </a:solidFill>
                          <a:effectLst/>
                          <a:latin typeface="Arial" panose="020B0604020202020204" pitchFamily="34" charset="0"/>
                          <a:ea typeface="맑은 고딕" panose="020B0503020000020004" pitchFamily="50" charset="-127"/>
                        </a:rPr>
                        <a:t>3M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75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5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50" b="0" i="0" u="none" strike="noStrike">
                          <a:solidFill>
                            <a:srgbClr val="000000"/>
                          </a:solidFill>
                          <a:effectLst/>
                          <a:latin typeface="Arial" panose="020B0604020202020204" pitchFamily="34" charset="0"/>
                          <a:ea typeface="맑은 고딕" panose="020B0503020000020004" pitchFamily="50" charset="-127"/>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50" b="0" i="0" u="none" strike="noStrike">
                          <a:solidFill>
                            <a:srgbClr val="000000"/>
                          </a:solidFill>
                          <a:effectLst/>
                          <a:latin typeface="Arial" panose="020B0604020202020204" pitchFamily="34" charset="0"/>
                          <a:ea typeface="맑은 고딕" panose="020B0503020000020004" pitchFamily="50" charset="-127"/>
                        </a:rPr>
                        <a:t>3M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endParaRPr 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23132933"/>
                  </a:ext>
                </a:extLst>
              </a:tr>
              <a:tr h="97952">
                <a:tc gridSpan="3">
                  <a:txBody>
                    <a:bodyPr/>
                    <a:lstStyle/>
                    <a:p>
                      <a:pPr algn="l" fontAlgn="ct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제품매출</a:t>
                      </a:r>
                      <a:endParaRPr lang="ko-KR" altLang="en-US" sz="75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102,296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91,008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70,960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14,787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1"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068463394"/>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대리점</a:t>
                      </a:r>
                      <a:endParaRPr lang="ko-KR" altLang="en-US" sz="75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33,560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23,900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19,592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3,918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1"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(24%)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986445321"/>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섹시쿠키</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2,873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2,380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1,265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292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(47%)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(34%)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171986633"/>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보디가드</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9,020</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6,168</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6,488</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1,263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5%</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66002216"/>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예스</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11,468</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7,643</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6,146</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1,593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(33%)</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94389615"/>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리바이스</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5,073</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5,120</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5,118</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810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(0%)</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(37%)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15148793"/>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err="1">
                          <a:solidFill>
                            <a:srgbClr val="000000"/>
                          </a:solidFill>
                          <a:effectLst/>
                          <a:latin typeface="맑은 고딕" panose="020B0503020000020004" pitchFamily="50" charset="-127"/>
                          <a:ea typeface="맑은 고딕" panose="020B0503020000020004" pitchFamily="50" charset="-127"/>
                        </a:rPr>
                        <a:t>멀티샵</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1,794</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1,065</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237</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(137)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(41%)</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(78%)</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(332%)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(64%)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17170952"/>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퍼스트올로</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3,332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1,523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338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96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(54%)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(78%)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(68%)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42767266"/>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직영점</a:t>
                      </a:r>
                      <a:endParaRPr lang="ko-KR" altLang="en-US" sz="75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11,016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10,367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8,211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1,524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1"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(26%)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410458712"/>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섹시쿠키</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1,724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1,521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1,277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246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488593079"/>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보디가드</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579</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541</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534</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135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(7%)</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59188335"/>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예스</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1,379</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1,577</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1,398</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255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27169819"/>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리바이스</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2,963</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2,575</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2,221</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416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57472473"/>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멀티샵</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1,282</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1,004</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178</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(82%)</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(63%)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43970346"/>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퍼스트올로</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3,090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3,148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2,603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473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14715476"/>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백화점</a:t>
                      </a:r>
                      <a:endParaRPr lang="ko-KR" altLang="en-US" sz="75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7,144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4,780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4,658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904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1"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(33%)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902271430"/>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섹시쿠키</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865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739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(182)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(125%)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1"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979612927"/>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보디가드</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1,386</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365</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(74%)</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(98%)</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(92%)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62671455"/>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예스</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1,198</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291</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(76%)</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(99%)</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(95%)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76759820"/>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리바이스</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2,103</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2,142</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1,822</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326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95191482"/>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컨셉샵</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1,375</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994</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3,000</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578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202%</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48%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79476166"/>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제임스딘</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216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248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(97%)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(83%)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084549541"/>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온라인</a:t>
                      </a:r>
                      <a:endParaRPr lang="ko-KR" altLang="en-US" sz="75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2,925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3,642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2,936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693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1"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24%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867569942"/>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섹시쿠키</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690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874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559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91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(36%)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639814307"/>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보디가드</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407</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636</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531</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56%</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(16%)</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89237225"/>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예스</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1,110</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1,122</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743</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175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(34%)</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704466"/>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리바이스</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99</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251</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521</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169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152%</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108%</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30%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129%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95700745"/>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바디기어</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218</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387</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78%</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(95%)</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(71%)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95191222"/>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웹비즈니스</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111</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105</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581</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136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453%</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128%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17545511"/>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퍼스트올로</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(62%)</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29256912"/>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제임스딘</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279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263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(106%)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(173%)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1"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623879692"/>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홈쇼핑</a:t>
                      </a:r>
                      <a:endParaRPr lang="ko-KR" altLang="en-US" sz="75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6,560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10,048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11,946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2,849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1"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53%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35%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165452680"/>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리바이스</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7,802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2,717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39%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1"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566892373"/>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신유통</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6,560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10,048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4,144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132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53%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(59%)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(87%)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565177976"/>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일반점</a:t>
                      </a:r>
                      <a:endParaRPr lang="ko-KR" altLang="en-US" sz="75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14,018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14,422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13,829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3,118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1"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438532147"/>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할인점</a:t>
                      </a:r>
                      <a:endParaRPr lang="ko-KR" altLang="en-US" sz="75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24,864</a:t>
                      </a:r>
                    </a:p>
                  </a:txBody>
                  <a:tcPr marL="36000" marR="36000" marT="0" marB="0" anchor="ctr">
                    <a:lnL>
                      <a:noFill/>
                    </a:lnL>
                    <a:lnR>
                      <a:noFill/>
                    </a:lnR>
                    <a:lnT>
                      <a:noFill/>
                    </a:lnT>
                    <a:lnB>
                      <a:noFill/>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20,141</a:t>
                      </a:r>
                    </a:p>
                  </a:txBody>
                  <a:tcPr marL="36000" marR="36000" marT="0" marB="0" anchor="ctr">
                    <a:lnL>
                      <a:noFill/>
                    </a:lnL>
                    <a:lnR>
                      <a:noFill/>
                    </a:lnR>
                    <a:lnT>
                      <a:noFill/>
                    </a:lnT>
                    <a:lnB>
                      <a:noFill/>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11,666</a:t>
                      </a:r>
                    </a:p>
                  </a:txBody>
                  <a:tcPr marL="36000" marR="36000" marT="0" marB="0" anchor="ctr">
                    <a:lnL>
                      <a:noFill/>
                    </a:lnL>
                    <a:lnR>
                      <a:noFill/>
                    </a:lnR>
                    <a:lnT>
                      <a:noFill/>
                    </a:lnT>
                    <a:lnB>
                      <a:noFill/>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1,981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1"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a:noFill/>
                    </a:lnR>
                    <a:lnT>
                      <a:noFill/>
                    </a:lnT>
                    <a:lnB>
                      <a:noFill/>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(42%)</a:t>
                      </a:r>
                    </a:p>
                  </a:txBody>
                  <a:tcPr marL="36000" marR="36000" marT="0" marB="0" anchor="ctr">
                    <a:lnL>
                      <a:noFill/>
                    </a:lnL>
                    <a:lnR>
                      <a:noFill/>
                    </a:lnR>
                    <a:lnT>
                      <a:noFill/>
                    </a:lnT>
                    <a:lnB>
                      <a:noFill/>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75858866"/>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상설</a:t>
                      </a:r>
                      <a:endParaRPr lang="ko-KR" altLang="en-US" sz="75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2,482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2,016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106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1"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(46%)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(61%)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rPr>
                        <a:t>(34%)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25654116"/>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컨셉샵</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373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547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557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106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47%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312311274"/>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신유통</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2,109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1,469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528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(30%)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(64%)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(50%)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17149633"/>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해외</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4,150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3,221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306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(90%)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(73%)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201231834"/>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기타</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479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406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282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(31%)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057256713"/>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마트</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459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362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257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802039574"/>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로스</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123%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(42%)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(63%)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557660481"/>
                  </a:ext>
                </a:extLst>
              </a:tr>
              <a:tr h="97952">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상품매출차감</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(4,903)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(1,935)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(3,552)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(369)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sz="75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(61%)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84%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(58%)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97259763"/>
                  </a:ext>
                </a:extLst>
              </a:tr>
            </a:tbl>
          </a:graphicData>
        </a:graphic>
      </p:graphicFrame>
    </p:spTree>
    <p:extLst>
      <p:ext uri="{BB962C8B-B14F-4D97-AF65-F5344CB8AC3E}">
        <p14:creationId xmlns:p14="http://schemas.microsoft.com/office/powerpoint/2010/main" val="3426448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Detailed FS (1/2)</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Appendices</a:t>
            </a:r>
          </a:p>
        </p:txBody>
      </p:sp>
      <p:sp>
        <p:nvSpPr>
          <p:cNvPr id="16" name="직사각형 119">
            <a:extLst>
              <a:ext uri="{FF2B5EF4-FFF2-40B4-BE49-F238E27FC236}">
                <a16:creationId xmlns:a16="http://schemas.microsoft.com/office/drawing/2014/main" id="{F7D16BCA-88BE-4ABB-A534-79157A8A3390}"/>
              </a:ext>
            </a:extLst>
          </p:cNvPr>
          <p:cNvSpPr/>
          <p:nvPr/>
        </p:nvSpPr>
        <p:spPr bwMode="auto">
          <a:xfrm>
            <a:off x="6966782" y="851232"/>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graphicFrame>
        <p:nvGraphicFramePr>
          <p:cNvPr id="3" name="표 2">
            <a:extLst>
              <a:ext uri="{FF2B5EF4-FFF2-40B4-BE49-F238E27FC236}">
                <a16:creationId xmlns:a16="http://schemas.microsoft.com/office/drawing/2014/main" id="{31A36430-A313-4160-878B-1F46196623FF}"/>
              </a:ext>
            </a:extLst>
          </p:cNvPr>
          <p:cNvGraphicFramePr>
            <a:graphicFrameLocks noGrp="1"/>
          </p:cNvGraphicFramePr>
          <p:nvPr>
            <p:extLst>
              <p:ext uri="{D42A27DB-BD31-4B8C-83A1-F6EECF244321}">
                <p14:modId xmlns:p14="http://schemas.microsoft.com/office/powerpoint/2010/main" val="984547669"/>
              </p:ext>
            </p:extLst>
          </p:nvPr>
        </p:nvGraphicFramePr>
        <p:xfrm>
          <a:off x="601200" y="1083600"/>
          <a:ext cx="4140001" cy="5157520"/>
        </p:xfrm>
        <a:graphic>
          <a:graphicData uri="http://schemas.openxmlformats.org/drawingml/2006/table">
            <a:tbl>
              <a:tblPr/>
              <a:tblGrid>
                <a:gridCol w="110429">
                  <a:extLst>
                    <a:ext uri="{9D8B030D-6E8A-4147-A177-3AD203B41FA5}">
                      <a16:colId xmlns:a16="http://schemas.microsoft.com/office/drawing/2014/main" val="3154865509"/>
                    </a:ext>
                  </a:extLst>
                </a:gridCol>
                <a:gridCol w="110429">
                  <a:extLst>
                    <a:ext uri="{9D8B030D-6E8A-4147-A177-3AD203B41FA5}">
                      <a16:colId xmlns:a16="http://schemas.microsoft.com/office/drawing/2014/main" val="1289782881"/>
                    </a:ext>
                  </a:extLst>
                </a:gridCol>
                <a:gridCol w="110429">
                  <a:extLst>
                    <a:ext uri="{9D8B030D-6E8A-4147-A177-3AD203B41FA5}">
                      <a16:colId xmlns:a16="http://schemas.microsoft.com/office/drawing/2014/main" val="2231670783"/>
                    </a:ext>
                  </a:extLst>
                </a:gridCol>
                <a:gridCol w="1359774">
                  <a:extLst>
                    <a:ext uri="{9D8B030D-6E8A-4147-A177-3AD203B41FA5}">
                      <a16:colId xmlns:a16="http://schemas.microsoft.com/office/drawing/2014/main" val="3061716497"/>
                    </a:ext>
                  </a:extLst>
                </a:gridCol>
                <a:gridCol w="612235">
                  <a:extLst>
                    <a:ext uri="{9D8B030D-6E8A-4147-A177-3AD203B41FA5}">
                      <a16:colId xmlns:a16="http://schemas.microsoft.com/office/drawing/2014/main" val="692850965"/>
                    </a:ext>
                  </a:extLst>
                </a:gridCol>
                <a:gridCol w="612235">
                  <a:extLst>
                    <a:ext uri="{9D8B030D-6E8A-4147-A177-3AD203B41FA5}">
                      <a16:colId xmlns:a16="http://schemas.microsoft.com/office/drawing/2014/main" val="3345293032"/>
                    </a:ext>
                  </a:extLst>
                </a:gridCol>
                <a:gridCol w="612235">
                  <a:extLst>
                    <a:ext uri="{9D8B030D-6E8A-4147-A177-3AD203B41FA5}">
                      <a16:colId xmlns:a16="http://schemas.microsoft.com/office/drawing/2014/main" val="2881236004"/>
                    </a:ext>
                  </a:extLst>
                </a:gridCol>
                <a:gridCol w="612235">
                  <a:extLst>
                    <a:ext uri="{9D8B030D-6E8A-4147-A177-3AD203B41FA5}">
                      <a16:colId xmlns:a16="http://schemas.microsoft.com/office/drawing/2014/main" val="2582869205"/>
                    </a:ext>
                  </a:extLst>
                </a:gridCol>
              </a:tblGrid>
              <a:tr h="120430">
                <a:tc gridSpan="4">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BS</a:t>
                      </a:r>
                    </a:p>
                  </a:txBody>
                  <a:tcPr marL="36000" marR="36000" marT="7018"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algn="l" fontAlgn="ctr"/>
                      <a:r>
                        <a:rPr lang="ko-KR" altLang="en-US" sz="7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l" fontAlgn="ctr"/>
                      <a:r>
                        <a:rPr lang="ko-KR" altLang="en-US" sz="7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55316854"/>
                  </a:ext>
                </a:extLst>
              </a:tr>
              <a:tr h="12043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7018" marB="0" anchor="ctr">
                    <a:lnL>
                      <a:noFill/>
                    </a:lnL>
                    <a:lnR>
                      <a:noFill/>
                    </a:lnR>
                    <a:lnT>
                      <a:noFill/>
                    </a:lnT>
                    <a:lnB>
                      <a:noFill/>
                    </a:lnB>
                  </a:tcPr>
                </a:tc>
                <a:tc>
                  <a:txBody>
                    <a:bodyPr/>
                    <a:lstStyle/>
                    <a:p>
                      <a:pPr algn="l" fontAlgn="ctr"/>
                      <a:endPar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7018" marB="0" anchor="ctr">
                    <a:lnL>
                      <a:noFill/>
                    </a:lnL>
                    <a:lnR>
                      <a:noFill/>
                    </a:lnR>
                    <a:lnT>
                      <a:noFill/>
                    </a:lnT>
                    <a:lnB>
                      <a:noFill/>
                    </a:lnB>
                  </a:tcPr>
                </a:tc>
                <a:tc>
                  <a:txBody>
                    <a:bodyPr/>
                    <a:lstStyle/>
                    <a:p>
                      <a:pPr algn="l" fontAlgn="ctr"/>
                      <a:endPar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7018"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7018"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7018"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7018"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7018"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81328578"/>
                  </a:ext>
                </a:extLst>
              </a:tr>
              <a:tr h="120430">
                <a:tc gridSpan="4">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7018"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7018"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7018"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7018"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May.16</a:t>
                      </a:r>
                      <a:r>
                        <a:rPr lang="en-US" sz="8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7018"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55515049"/>
                  </a:ext>
                </a:extLst>
              </a:tr>
              <a:tr h="12043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자산</a:t>
                      </a:r>
                    </a:p>
                  </a:txBody>
                  <a:tcPr marL="36000" marR="36000" marT="7018"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112,522</a:t>
                      </a:r>
                    </a:p>
                  </a:txBody>
                  <a:tcPr marL="36000" marR="36000" marT="7018"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112,265</a:t>
                      </a:r>
                    </a:p>
                  </a:txBody>
                  <a:tcPr marL="36000" marR="36000" marT="7018"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70,188</a:t>
                      </a:r>
                    </a:p>
                  </a:txBody>
                  <a:tcPr marL="36000" marR="36000" marT="7018"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65,871</a:t>
                      </a:r>
                    </a:p>
                  </a:txBody>
                  <a:tcPr marL="36000" marR="36000" marT="7018"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99455260"/>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유동자산</a:t>
                      </a:r>
                    </a:p>
                  </a:txBody>
                  <a:tcPr marL="36000" marR="36000" marT="7018"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75,141</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76,020</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44,938</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41,819</a:t>
                      </a:r>
                    </a:p>
                  </a:txBody>
                  <a:tcPr marL="36000" marR="36000" marT="7018"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98892747"/>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현금및현금성자산</a:t>
                      </a:r>
                    </a:p>
                  </a:txBody>
                  <a:tcPr marL="36000" marR="36000" marT="7018"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1,988</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4,223</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3,167</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3,609</a:t>
                      </a:r>
                    </a:p>
                  </a:txBody>
                  <a:tcPr marL="36000" marR="36000" marT="7018"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642710946"/>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전도금</a:t>
                      </a:r>
                    </a:p>
                  </a:txBody>
                  <a:tcPr marL="36000" marR="36000" marT="7018"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7018"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7018"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7018"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7018"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894649840"/>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당좌예금</a:t>
                      </a:r>
                    </a:p>
                  </a:txBody>
                  <a:tcPr marL="36000" marR="36000" marT="7018"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7018"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64492684"/>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현금</a:t>
                      </a:r>
                    </a:p>
                  </a:txBody>
                  <a:tcPr marL="36000" marR="36000" marT="7018"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a:t>
                      </a:r>
                    </a:p>
                  </a:txBody>
                  <a:tcPr marL="36000" marR="36000" marT="7018"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97845754"/>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보통예금</a:t>
                      </a:r>
                    </a:p>
                  </a:txBody>
                  <a:tcPr marL="36000" marR="36000" marT="7018"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1,984</a:t>
                      </a:r>
                    </a:p>
                  </a:txBody>
                  <a:tcPr marL="36000" marR="36000" marT="7018"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4,222</a:t>
                      </a:r>
                    </a:p>
                  </a:txBody>
                  <a:tcPr marL="36000" marR="36000" marT="7018"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3,115</a:t>
                      </a:r>
                    </a:p>
                  </a:txBody>
                  <a:tcPr marL="36000" marR="36000" marT="7018"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3,430</a:t>
                      </a:r>
                    </a:p>
                  </a:txBody>
                  <a:tcPr marL="36000" marR="36000" marT="7018"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127883074"/>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7018"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17,114</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12,521</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8,008</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7,510</a:t>
                      </a:r>
                    </a:p>
                  </a:txBody>
                  <a:tcPr marL="36000" marR="36000" marT="7018"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64906376"/>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전자결제채권</a:t>
                      </a:r>
                    </a:p>
                  </a:txBody>
                  <a:tcPr marL="36000" marR="36000" marT="7018"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939</a:t>
                      </a:r>
                    </a:p>
                  </a:txBody>
                  <a:tcPr marL="36000" marR="36000" marT="7018"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958</a:t>
                      </a:r>
                    </a:p>
                  </a:txBody>
                  <a:tcPr marL="36000" marR="36000" marT="7018"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367</a:t>
                      </a:r>
                    </a:p>
                  </a:txBody>
                  <a:tcPr marL="36000" marR="36000" marT="7018"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368</a:t>
                      </a:r>
                    </a:p>
                  </a:txBody>
                  <a:tcPr marL="36000" marR="36000" marT="7018"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576638974"/>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외상매출금</a:t>
                      </a:r>
                    </a:p>
                  </a:txBody>
                  <a:tcPr marL="36000" marR="36000" marT="7018"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17,416</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13,086</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8,001</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7,306</a:t>
                      </a:r>
                    </a:p>
                  </a:txBody>
                  <a:tcPr marL="36000" marR="36000" marT="7018"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35260632"/>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대손충당금</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외상매출금</a:t>
                      </a:r>
                    </a:p>
                  </a:txBody>
                  <a:tcPr marL="36000" marR="36000" marT="7018"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(1,345)</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(1,614)</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(436)</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a:t>
                      </a:r>
                    </a:p>
                  </a:txBody>
                  <a:tcPr marL="36000" marR="36000" marT="7018"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5213213"/>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받을어음</a:t>
                      </a:r>
                    </a:p>
                  </a:txBody>
                  <a:tcPr marL="36000" marR="36000" marT="7018"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7018"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a:t>
                      </a:r>
                    </a:p>
                  </a:txBody>
                  <a:tcPr marL="36000" marR="36000" marT="7018"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a:t>
                      </a:r>
                    </a:p>
                  </a:txBody>
                  <a:tcPr marL="36000" marR="36000" marT="7018"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a:t>
                      </a:r>
                    </a:p>
                  </a:txBody>
                  <a:tcPr marL="36000" marR="36000" marT="7018"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13289057"/>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계약자산</a:t>
                      </a:r>
                    </a:p>
                  </a:txBody>
                  <a:tcPr marL="36000" marR="36000" marT="7018"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7018"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37829137"/>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계약자산</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예상고객환불</a:t>
                      </a:r>
                    </a:p>
                  </a:txBody>
                  <a:tcPr marL="36000" marR="36000" marT="7018"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7018"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95454195"/>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7018"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45,944</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35,085</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25,203</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23,567</a:t>
                      </a:r>
                    </a:p>
                  </a:txBody>
                  <a:tcPr marL="36000" marR="36000" marT="7018"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87040796"/>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상품</a:t>
                      </a:r>
                    </a:p>
                  </a:txBody>
                  <a:tcPr marL="36000" marR="36000" marT="7018"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a:t>
                      </a:r>
                    </a:p>
                  </a:txBody>
                  <a:tcPr marL="36000" marR="36000" marT="7018"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678</a:t>
                      </a:r>
                    </a:p>
                  </a:txBody>
                  <a:tcPr marL="36000" marR="36000" marT="7018"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478</a:t>
                      </a:r>
                    </a:p>
                  </a:txBody>
                  <a:tcPr marL="36000" marR="36000" marT="7018"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412</a:t>
                      </a:r>
                    </a:p>
                  </a:txBody>
                  <a:tcPr marL="36000" marR="36000" marT="7018"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966470587"/>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평가충당금</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상품</a:t>
                      </a:r>
                    </a:p>
                  </a:txBody>
                  <a:tcPr marL="36000" marR="36000" marT="7018"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a:t>
                      </a:r>
                    </a:p>
                  </a:txBody>
                  <a:tcPr marL="36000" marR="36000" marT="7018"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67135035"/>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제품</a:t>
                      </a:r>
                    </a:p>
                  </a:txBody>
                  <a:tcPr marL="36000" marR="36000" marT="7018"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45,747</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39,430</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38,656</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37,055</a:t>
                      </a:r>
                    </a:p>
                  </a:txBody>
                  <a:tcPr marL="36000" marR="36000" marT="7018"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07521657"/>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평가충당금</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제품</a:t>
                      </a:r>
                    </a:p>
                  </a:txBody>
                  <a:tcPr marL="36000" marR="36000" marT="7018"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(6,172)</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(9,559)</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(15,764)</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(15,244)</a:t>
                      </a:r>
                    </a:p>
                  </a:txBody>
                  <a:tcPr marL="36000" marR="36000" marT="7018"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80087139"/>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원재료</a:t>
                      </a:r>
                    </a:p>
                  </a:txBody>
                  <a:tcPr marL="36000" marR="36000" marT="7018"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260</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7018"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816452"/>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부재료</a:t>
                      </a:r>
                    </a:p>
                  </a:txBody>
                  <a:tcPr marL="36000" marR="36000" marT="7018"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7018"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22283322"/>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재공품</a:t>
                      </a:r>
                    </a:p>
                  </a:txBody>
                  <a:tcPr marL="36000" marR="36000" marT="7018"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5,395</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3,955</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1,488</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1,300</a:t>
                      </a:r>
                    </a:p>
                  </a:txBody>
                  <a:tcPr marL="36000" marR="36000" marT="7018"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62958482"/>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미착품</a:t>
                      </a:r>
                    </a:p>
                  </a:txBody>
                  <a:tcPr marL="36000" marR="36000" marT="7018"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327</a:t>
                      </a:r>
                    </a:p>
                  </a:txBody>
                  <a:tcPr marL="36000" marR="36000" marT="7018"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434</a:t>
                      </a:r>
                    </a:p>
                  </a:txBody>
                  <a:tcPr marL="36000" marR="36000" marT="7018"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286</a:t>
                      </a:r>
                    </a:p>
                  </a:txBody>
                  <a:tcPr marL="36000" marR="36000" marT="7018"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a:t>
                      </a:r>
                    </a:p>
                  </a:txBody>
                  <a:tcPr marL="36000" marR="36000" marT="7018"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8927892"/>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기타유동금융자산</a:t>
                      </a:r>
                    </a:p>
                  </a:txBody>
                  <a:tcPr marL="36000" marR="36000" marT="7018"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8,496</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18,995</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4,816</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3,137</a:t>
                      </a:r>
                    </a:p>
                  </a:txBody>
                  <a:tcPr marL="36000" marR="36000" marT="7018"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15092608"/>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미수수익</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a:t>
                      </a:r>
                    </a:p>
                  </a:txBody>
                  <a:tcPr marL="36000" marR="36000" marT="7018"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7018"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427</a:t>
                      </a:r>
                    </a:p>
                  </a:txBody>
                  <a:tcPr marL="36000" marR="36000" marT="7018"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1,720</a:t>
                      </a:r>
                    </a:p>
                  </a:txBody>
                  <a:tcPr marL="36000" marR="36000" marT="7018"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a:t>
                      </a:r>
                    </a:p>
                  </a:txBody>
                  <a:tcPr marL="36000" marR="36000" marT="7018"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990691844"/>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단기금융상품</a:t>
                      </a:r>
                    </a:p>
                  </a:txBody>
                  <a:tcPr marL="36000" marR="36000" marT="7018"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1,208</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1,208</a:t>
                      </a:r>
                    </a:p>
                  </a:txBody>
                  <a:tcPr marL="36000" marR="36000" marT="7018"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95884727"/>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미수금</a:t>
                      </a:r>
                    </a:p>
                  </a:txBody>
                  <a:tcPr marL="36000" marR="36000" marT="7018"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1,178</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362</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1,705</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1,835</a:t>
                      </a:r>
                    </a:p>
                  </a:txBody>
                  <a:tcPr marL="36000" marR="36000" marT="7018"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96618763"/>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대손충당금</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미수금</a:t>
                      </a:r>
                    </a:p>
                  </a:txBody>
                  <a:tcPr marL="36000" marR="36000" marT="7018"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(380)</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7018"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83927071"/>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단기대여금</a:t>
                      </a:r>
                    </a:p>
                  </a:txBody>
                  <a:tcPr marL="36000" marR="36000" marT="7018"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6,689</a:t>
                      </a:r>
                    </a:p>
                  </a:txBody>
                  <a:tcPr marL="36000" marR="36000" marT="7018"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17,223</a:t>
                      </a:r>
                    </a:p>
                  </a:txBody>
                  <a:tcPr marL="36000" marR="36000" marT="7018"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a:t>
                      </a:r>
                    </a:p>
                  </a:txBody>
                  <a:tcPr marL="36000" marR="36000" marT="7018"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7018"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88357753"/>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FVPL</a:t>
                      </a:r>
                    </a:p>
                  </a:txBody>
                  <a:tcPr marL="36000" marR="36000" marT="7018"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a:t>
                      </a:r>
                    </a:p>
                  </a:txBody>
                  <a:tcPr marL="36000" marR="36000" marT="7018"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2,852</a:t>
                      </a:r>
                    </a:p>
                  </a:txBody>
                  <a:tcPr marL="36000" marR="36000" marT="7018"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2,852</a:t>
                      </a:r>
                    </a:p>
                  </a:txBody>
                  <a:tcPr marL="36000" marR="36000" marT="7018"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2,852</a:t>
                      </a:r>
                    </a:p>
                  </a:txBody>
                  <a:tcPr marL="36000" marR="36000" marT="7018"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992066974"/>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기타유동자산</a:t>
                      </a:r>
                    </a:p>
                  </a:txBody>
                  <a:tcPr marL="36000" marR="36000" marT="7018"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509</a:t>
                      </a:r>
                    </a:p>
                  </a:txBody>
                  <a:tcPr marL="36000" marR="36000" marT="7018"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2,275</a:t>
                      </a:r>
                    </a:p>
                  </a:txBody>
                  <a:tcPr marL="36000" marR="36000" marT="7018"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845</a:t>
                      </a:r>
                    </a:p>
                  </a:txBody>
                  <a:tcPr marL="36000" marR="36000" marT="7018"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1,103</a:t>
                      </a:r>
                    </a:p>
                  </a:txBody>
                  <a:tcPr marL="36000" marR="36000" marT="7018"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17010027"/>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선급금</a:t>
                      </a:r>
                    </a:p>
                  </a:txBody>
                  <a:tcPr marL="36000" marR="36000" marT="7018"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a:t>
                      </a:r>
                    </a:p>
                  </a:txBody>
                  <a:tcPr marL="36000" marR="36000" marT="7018"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1,398</a:t>
                      </a:r>
                    </a:p>
                  </a:txBody>
                  <a:tcPr marL="36000" marR="36000" marT="7018"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a:t>
                      </a:r>
                    </a:p>
                  </a:txBody>
                  <a:tcPr marL="36000" marR="36000" marT="7018"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226</a:t>
                      </a:r>
                    </a:p>
                  </a:txBody>
                  <a:tcPr marL="36000" marR="36000" marT="7018"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067736575"/>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선급비용</a:t>
                      </a:r>
                    </a:p>
                  </a:txBody>
                  <a:tcPr marL="36000" marR="36000" marT="7018"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347</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877</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434</a:t>
                      </a:r>
                    </a:p>
                  </a:txBody>
                  <a:tcPr marL="36000" marR="36000" marT="7018"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7018"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48699174"/>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부가세대급금</a:t>
                      </a:r>
                    </a:p>
                  </a:txBody>
                  <a:tcPr marL="36000" marR="36000" marT="7018"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7018"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7018"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a:t>
                      </a:r>
                    </a:p>
                  </a:txBody>
                  <a:tcPr marL="36000" marR="36000" marT="7018"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871</a:t>
                      </a:r>
                    </a:p>
                  </a:txBody>
                  <a:tcPr marL="36000" marR="36000" marT="7018"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89300473"/>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당기법인세자산</a:t>
                      </a:r>
                    </a:p>
                  </a:txBody>
                  <a:tcPr marL="36000" marR="36000" marT="7018"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7018"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7018"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305831078"/>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선급법인세</a:t>
                      </a:r>
                    </a:p>
                  </a:txBody>
                  <a:tcPr marL="36000" marR="36000" marT="7018"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7018"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7018"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7018"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7018"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460319766"/>
                  </a:ext>
                </a:extLst>
              </a:tr>
              <a:tr h="12043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018"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당기법인세자산</a:t>
                      </a:r>
                    </a:p>
                  </a:txBody>
                  <a:tcPr marL="36000" marR="36000" marT="7018"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7018"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7018"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7018"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90446508"/>
                  </a:ext>
                </a:extLst>
              </a:tr>
            </a:tbl>
          </a:graphicData>
        </a:graphic>
      </p:graphicFrame>
      <p:graphicFrame>
        <p:nvGraphicFramePr>
          <p:cNvPr id="5" name="표 4">
            <a:extLst>
              <a:ext uri="{FF2B5EF4-FFF2-40B4-BE49-F238E27FC236}">
                <a16:creationId xmlns:a16="http://schemas.microsoft.com/office/drawing/2014/main" id="{06626DCD-D1E9-4050-95AB-4EBBD138F26C}"/>
              </a:ext>
            </a:extLst>
          </p:cNvPr>
          <p:cNvGraphicFramePr>
            <a:graphicFrameLocks noGrp="1"/>
          </p:cNvGraphicFramePr>
          <p:nvPr>
            <p:extLst>
              <p:ext uri="{D42A27DB-BD31-4B8C-83A1-F6EECF244321}">
                <p14:modId xmlns:p14="http://schemas.microsoft.com/office/powerpoint/2010/main" val="813116340"/>
              </p:ext>
            </p:extLst>
          </p:nvPr>
        </p:nvGraphicFramePr>
        <p:xfrm>
          <a:off x="5052651" y="1082878"/>
          <a:ext cx="4139998" cy="4754880"/>
        </p:xfrm>
        <a:graphic>
          <a:graphicData uri="http://schemas.openxmlformats.org/drawingml/2006/table">
            <a:tbl>
              <a:tblPr/>
              <a:tblGrid>
                <a:gridCol w="107131">
                  <a:extLst>
                    <a:ext uri="{9D8B030D-6E8A-4147-A177-3AD203B41FA5}">
                      <a16:colId xmlns:a16="http://schemas.microsoft.com/office/drawing/2014/main" val="3538976072"/>
                    </a:ext>
                  </a:extLst>
                </a:gridCol>
                <a:gridCol w="107131">
                  <a:extLst>
                    <a:ext uri="{9D8B030D-6E8A-4147-A177-3AD203B41FA5}">
                      <a16:colId xmlns:a16="http://schemas.microsoft.com/office/drawing/2014/main" val="1301049359"/>
                    </a:ext>
                  </a:extLst>
                </a:gridCol>
                <a:gridCol w="109877">
                  <a:extLst>
                    <a:ext uri="{9D8B030D-6E8A-4147-A177-3AD203B41FA5}">
                      <a16:colId xmlns:a16="http://schemas.microsoft.com/office/drawing/2014/main" val="2951338196"/>
                    </a:ext>
                  </a:extLst>
                </a:gridCol>
                <a:gridCol w="1406439">
                  <a:extLst>
                    <a:ext uri="{9D8B030D-6E8A-4147-A177-3AD203B41FA5}">
                      <a16:colId xmlns:a16="http://schemas.microsoft.com/office/drawing/2014/main" val="888988310"/>
                    </a:ext>
                  </a:extLst>
                </a:gridCol>
                <a:gridCol w="602355">
                  <a:extLst>
                    <a:ext uri="{9D8B030D-6E8A-4147-A177-3AD203B41FA5}">
                      <a16:colId xmlns:a16="http://schemas.microsoft.com/office/drawing/2014/main" val="1312252917"/>
                    </a:ext>
                  </a:extLst>
                </a:gridCol>
                <a:gridCol w="602355">
                  <a:extLst>
                    <a:ext uri="{9D8B030D-6E8A-4147-A177-3AD203B41FA5}">
                      <a16:colId xmlns:a16="http://schemas.microsoft.com/office/drawing/2014/main" val="1982132200"/>
                    </a:ext>
                  </a:extLst>
                </a:gridCol>
                <a:gridCol w="602355">
                  <a:extLst>
                    <a:ext uri="{9D8B030D-6E8A-4147-A177-3AD203B41FA5}">
                      <a16:colId xmlns:a16="http://schemas.microsoft.com/office/drawing/2014/main" val="2500869791"/>
                    </a:ext>
                  </a:extLst>
                </a:gridCol>
                <a:gridCol w="602355">
                  <a:extLst>
                    <a:ext uri="{9D8B030D-6E8A-4147-A177-3AD203B41FA5}">
                      <a16:colId xmlns:a16="http://schemas.microsoft.com/office/drawing/2014/main" val="3660118842"/>
                    </a:ext>
                  </a:extLst>
                </a:gridCol>
              </a:tblGrid>
              <a:tr h="118045">
                <a:tc gridSpan="4">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BS</a:t>
                      </a: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계속</a:t>
                      </a:r>
                      <a:r>
                        <a:rPr lang="en-US" altLang="ko-KR"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endPar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939180566"/>
                  </a:ext>
                </a:extLst>
              </a:tr>
              <a:tr h="118045">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22542369"/>
                  </a:ext>
                </a:extLst>
              </a:tr>
              <a:tr h="118045">
                <a:tc gridSpan="4">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May.16</a:t>
                      </a:r>
                      <a:r>
                        <a:rPr lang="en-US" sz="8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35917796"/>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a:noFill/>
                    </a:lnB>
                  </a:tcPr>
                </a:tc>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비유동자산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37,381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36,245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24,053</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853892149"/>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26,646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18,878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12,570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11,454</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824099235"/>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3,901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3,245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3,605</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270744845"/>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3,053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3,564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3,564</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17535642"/>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감가상각누계액</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(1,923)</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4837945"/>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698</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259034182"/>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감가상각누계액</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(643)</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124867315"/>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국고보조금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2919877"/>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차량운반구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521</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91881819"/>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감가상각누계액</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(520)</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123787800"/>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26,275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26,512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24,822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24,784</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777156857"/>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비품</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감가상각누계액</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(22,835)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(22,749)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(22,206)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(22,288)</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79963772"/>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건설중인자산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480025255"/>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사용권자산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31,244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21,850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14,121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13,331</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35994286"/>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사용권자산</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감가상각누계액</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(12,790)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(9,553)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(7,089)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(7,266)</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60428135"/>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사용권자산</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손상차손누계액</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(2,516)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(2,408)</a:t>
                      </a:r>
                    </a:p>
                  </a:txBody>
                  <a:tcPr marL="36000" marR="3600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601553477"/>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투자부동산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3,653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3,551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3,525</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85678100"/>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IP)</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668</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212346889"/>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IP)</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2,993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2,993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2,993</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553964418"/>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감가상각누계액</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(IP)</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a:t>
                      </a:r>
                    </a:p>
                  </a:txBody>
                  <a:tcPr marL="36000" marR="3600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229477940"/>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기타무형자산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214</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76769178"/>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회원권</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214</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012281610"/>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임차권리금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8816499"/>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기타의무형자산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96604139"/>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종속기업투자등</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3,237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3,774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3,774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3,774</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20076918"/>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종속기업투자주식</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3,774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3,774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3,774</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282884866"/>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관계기업투자주식</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536775205"/>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기타비유동금융자산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6,927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6,726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3,640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3,585</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999606234"/>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대여금</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570033706"/>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장기금융상품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68231944"/>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매도가능증권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137104050"/>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임차보증금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6,843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6,904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3,834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3,498</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005869136"/>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현재가치</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임차보증금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77149509"/>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예치보증금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235</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50799073"/>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전신전화가입권</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07613217"/>
                  </a:ext>
                </a:extLst>
              </a:tr>
              <a:tr h="1180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FVPL</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44861973"/>
                  </a:ext>
                </a:extLst>
              </a:tr>
            </a:tbl>
          </a:graphicData>
        </a:graphic>
      </p:graphicFrame>
      <p:sp>
        <p:nvSpPr>
          <p:cNvPr id="11" name="직사각형 119">
            <a:extLst>
              <a:ext uri="{FF2B5EF4-FFF2-40B4-BE49-F238E27FC236}">
                <a16:creationId xmlns:a16="http://schemas.microsoft.com/office/drawing/2014/main" id="{E2DD25CB-028C-45C4-81C5-4CB6E8C09BCD}"/>
              </a:ext>
            </a:extLst>
          </p:cNvPr>
          <p:cNvSpPr/>
          <p:nvPr/>
        </p:nvSpPr>
        <p:spPr bwMode="auto">
          <a:xfrm>
            <a:off x="5052651" y="5946293"/>
            <a:ext cx="2225867" cy="123111"/>
          </a:xfrm>
          <a:prstGeom prst="rect">
            <a:avLst/>
          </a:prstGeom>
          <a:noFill/>
          <a:ln w="9525" cap="flat" cmpd="sng" algn="ctr">
            <a:noFill/>
            <a:prstDash val="solid"/>
            <a:round/>
            <a:headEnd type="none" w="med" len="med"/>
            <a:tailEnd type="none" w="med" len="med"/>
          </a:ln>
          <a:effectLst/>
        </p:spPr>
        <p:txBody>
          <a:bodyPr lIns="0" tIns="0" rIns="0" bIns="0" rtlCol="0" anchor="ctr">
            <a:spAutoFit/>
          </a:bodyPr>
          <a:lstStyle/>
          <a:p>
            <a:pP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Note 1: </a:t>
            </a:r>
            <a:r>
              <a:rPr lang="ko-KR" altLang="en-US" sz="800">
                <a:solidFill>
                  <a:prstClr val="black"/>
                </a:solidFill>
                <a:latin typeface="Arial" panose="020B0604020202020204" pitchFamily="34" charset="0"/>
                <a:ea typeface="+mj-ea"/>
                <a:cs typeface="Arial" panose="020B0604020202020204" pitchFamily="34" charset="0"/>
              </a:rPr>
              <a:t>회사 제시 조사보고서상 금액을 준용함</a:t>
            </a:r>
            <a:endParaRPr lang="en-US" altLang="ko-KR" sz="80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174593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제목 2">
            <a:extLst>
              <a:ext uri="{FF2B5EF4-FFF2-40B4-BE49-F238E27FC236}">
                <a16:creationId xmlns:a16="http://schemas.microsoft.com/office/drawing/2014/main" id="{D5CC0388-8169-4FE9-98CD-0809A2736CC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P/L Overview</a:t>
            </a:r>
          </a:p>
        </p:txBody>
      </p:sp>
      <p:sp>
        <p:nvSpPr>
          <p:cNvPr id="83" name="제목 2">
            <a:extLst>
              <a:ext uri="{FF2B5EF4-FFF2-40B4-BE49-F238E27FC236}">
                <a16:creationId xmlns:a16="http://schemas.microsoft.com/office/drawing/2014/main" id="{3AD7705A-186A-40DD-86C0-121D8913363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Understanding of target</a:t>
            </a:r>
          </a:p>
        </p:txBody>
      </p:sp>
      <p:sp>
        <p:nvSpPr>
          <p:cNvPr id="12" name="Segnaposto testo 7">
            <a:extLst>
              <a:ext uri="{FF2B5EF4-FFF2-40B4-BE49-F238E27FC236}">
                <a16:creationId xmlns:a16="http://schemas.microsoft.com/office/drawing/2014/main" id="{6F61BE55-57CF-47E6-9520-0BEF40B90657}"/>
              </a:ext>
            </a:extLst>
          </p:cNvPr>
          <p:cNvSpPr txBox="1">
            <a:spLocks/>
          </p:cNvSpPr>
          <p:nvPr/>
        </p:nvSpPr>
        <p:spPr bwMode="gray">
          <a:xfrm>
            <a:off x="5056187" y="1156609"/>
            <a:ext cx="4370387" cy="5098141"/>
          </a:xfrm>
          <a:prstGeom prst="rect">
            <a:avLst/>
          </a:prstGeom>
        </p:spPr>
        <p:txBody>
          <a:bodyPr vert="horz" lIns="0" tIns="0" rIns="0" bIns="0" rtlCol="0">
            <a:noAutofit/>
          </a:bodyPr>
          <a:lstStyle>
            <a:lvl1pPr marL="0" indent="0" algn="l" defTabSz="914400" rtl="0" eaLnBrk="1" latinLnBrk="1" hangingPunct="1">
              <a:lnSpc>
                <a:spcPct val="100000"/>
              </a:lnSpc>
              <a:spcBef>
                <a:spcPts val="600"/>
              </a:spcBef>
              <a:buFont typeface="Arial" pitchFamily="34" charset="0"/>
              <a:buNone/>
              <a:defRPr lang="en-US" sz="900" b="1" kern="1200" noProof="0" dirty="0" smtClean="0">
                <a:solidFill>
                  <a:srgbClr val="00338D"/>
                </a:solidFill>
                <a:latin typeface="Arial"/>
                <a:ea typeface="+mn-ea"/>
                <a:cs typeface="Arial" pitchFamily="34" charset="0"/>
              </a:defRPr>
            </a:lvl1pPr>
            <a:lvl2pPr marL="0" indent="0" algn="l" defTabSz="914400" rtl="0" eaLnBrk="1" latinLnBrk="1" hangingPunct="1">
              <a:lnSpc>
                <a:spcPct val="100000"/>
              </a:lnSpc>
              <a:spcBef>
                <a:spcPts val="600"/>
              </a:spcBef>
              <a:buFont typeface="Arial" pitchFamily="34" charset="0"/>
              <a:buNone/>
              <a:defRPr lang="en-US" sz="900" b="0" kern="1200" noProof="0" dirty="0" smtClean="0">
                <a:solidFill>
                  <a:schemeClr val="tx1"/>
                </a:solidFill>
                <a:latin typeface="Arial"/>
                <a:ea typeface="+mn-ea"/>
                <a:cs typeface="Arial" pitchFamily="34" charset="0"/>
              </a:defRPr>
            </a:lvl2pPr>
            <a:lvl3pPr marL="177800" indent="-177800" algn="l" defTabSz="914400" rtl="0" eaLnBrk="1" latinLnBrk="1"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Arial"/>
                <a:ea typeface="+mn-ea"/>
                <a:cs typeface="Arial" pitchFamily="34" charset="0"/>
              </a:defRPr>
            </a:lvl3pPr>
            <a:lvl4pPr marL="355600" indent="-177800" algn="l" defTabSz="914400" rtl="0" eaLnBrk="1" latinLnBrk="1"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Arial"/>
                <a:ea typeface="+mn-ea"/>
                <a:cs typeface="Arial" pitchFamily="34" charset="0"/>
              </a:defRPr>
            </a:lvl4pPr>
            <a:lvl5pPr marL="534988" indent="-174625" algn="l" defTabSz="914400" rtl="0" eaLnBrk="1" latinLnBrk="1" hangingPunct="1">
              <a:lnSpc>
                <a:spcPct val="100000"/>
              </a:lnSpc>
              <a:spcBef>
                <a:spcPts val="600"/>
              </a:spcBef>
              <a:buClr>
                <a:srgbClr val="97989A"/>
              </a:buClr>
              <a:buFont typeface="Arial" pitchFamily="34" charset="0"/>
              <a:buChar char="■"/>
              <a:defRPr lang="en-GB" sz="900" b="0" kern="1200" baseline="0" noProof="0" dirty="0" smtClean="0">
                <a:solidFill>
                  <a:schemeClr val="tx1"/>
                </a:solidFill>
                <a:latin typeface="Arial"/>
                <a:ea typeface="+mn-ea"/>
                <a:cs typeface="Arial" pitchFamily="34" charset="0"/>
              </a:defRPr>
            </a:lvl5pPr>
            <a:lvl6pPr marL="720725" indent="-185738" algn="l" defTabSz="914400" rtl="0" eaLnBrk="1" latinLnBrk="1" hangingPunct="1">
              <a:lnSpc>
                <a:spcPct val="110000"/>
              </a:lnSpc>
              <a:spcBef>
                <a:spcPts val="600"/>
              </a:spcBef>
              <a:buClr>
                <a:srgbClr val="97989A"/>
              </a:buClr>
              <a:buFont typeface="Arial" pitchFamily="34" charset="0"/>
              <a:buChar char="–"/>
              <a:defRPr lang="en-GB" sz="900" kern="1200" dirty="0" smtClean="0">
                <a:solidFill>
                  <a:schemeClr val="tx1"/>
                </a:solidFill>
                <a:latin typeface="Arial" pitchFamily="34" charset="0"/>
                <a:ea typeface="+mn-ea"/>
                <a:cs typeface="Arial" pitchFamily="34" charset="0"/>
              </a:defRPr>
            </a:lvl6pPr>
            <a:lvl7pPr marL="895350" indent="-174625" algn="l" defTabSz="914400" rtl="0" eaLnBrk="1" latinLnBrk="1"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7pPr>
            <a:lvl8pPr marL="1081088" indent="-185738" algn="l" defTabSz="914400" rtl="0" eaLnBrk="1" latinLnBrk="1"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mn-cs"/>
              </a:defRPr>
            </a:lvl8pPr>
            <a:lvl9pPr marL="1255713" indent="-174625" algn="l" defTabSz="914400" rtl="0" eaLnBrk="1" latinLnBrk="1"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9pPr>
          </a:lstStyle>
          <a:p>
            <a:pPr marL="180975" lvl="0" indent="-180975" algn="just" latinLnBrk="0">
              <a:lnSpc>
                <a:spcPts val="900"/>
              </a:lnSpc>
              <a:defRPr/>
            </a:pPr>
            <a:r>
              <a:rPr lang="ko-KR" altLang="en-US">
                <a:solidFill>
                  <a:schemeClr val="tx1"/>
                </a:solidFill>
              </a:rPr>
              <a:t>매출액</a:t>
            </a:r>
            <a:endParaRPr lang="en-US" altLang="ko-KR">
              <a:solidFill>
                <a:schemeClr val="tx1"/>
              </a:solidFill>
            </a:endParaRPr>
          </a:p>
          <a:p>
            <a:pPr lvl="2" algn="just">
              <a:buClr>
                <a:srgbClr val="00338D"/>
              </a:buClr>
              <a:buSzPct val="85000"/>
              <a:defRPr/>
            </a:pPr>
            <a:r>
              <a:rPr lang="ko-KR" altLang="en-US"/>
              <a:t>회사의 매출액은 </a:t>
            </a:r>
            <a:r>
              <a:rPr lang="en-US" altLang="ko-KR"/>
              <a:t>2018</a:t>
            </a:r>
            <a:r>
              <a:rPr lang="ko-KR" altLang="en-US"/>
              <a:t>년 </a:t>
            </a:r>
            <a:r>
              <a:rPr lang="en-US" altLang="ko-KR"/>
              <a:t>1,283</a:t>
            </a:r>
            <a:r>
              <a:rPr lang="ko-KR" altLang="en-US"/>
              <a:t>억원에서 </a:t>
            </a:r>
            <a:r>
              <a:rPr lang="en-US" altLang="ko-KR"/>
              <a:t>2021</a:t>
            </a:r>
            <a:r>
              <a:rPr lang="ko-KR" altLang="en-US"/>
              <a:t>년 </a:t>
            </a:r>
            <a:r>
              <a:rPr lang="en-US" altLang="ko-KR"/>
              <a:t>900</a:t>
            </a:r>
            <a:r>
              <a:rPr lang="ko-KR" altLang="en-US"/>
              <a:t>억원으로 약 </a:t>
            </a:r>
            <a:r>
              <a:rPr lang="en-US" altLang="ko-KR"/>
              <a:t>29.8% </a:t>
            </a:r>
            <a:r>
              <a:rPr lang="ko-KR" altLang="en-US"/>
              <a:t>감소하였음</a:t>
            </a:r>
            <a:endParaRPr lang="en-US" altLang="ko-KR"/>
          </a:p>
          <a:p>
            <a:pPr lvl="2" algn="just">
              <a:buClr>
                <a:srgbClr val="00338D"/>
              </a:buClr>
              <a:buSzPct val="85000"/>
              <a:defRPr/>
            </a:pPr>
            <a:r>
              <a:rPr lang="ko-KR" altLang="en-US"/>
              <a:t>이는 대부분 제품 매출의 감소에서 기인하며</a:t>
            </a:r>
            <a:r>
              <a:rPr lang="en-US" altLang="ko-KR"/>
              <a:t>, Covid-19</a:t>
            </a:r>
            <a:r>
              <a:rPr lang="ko-KR" altLang="en-US"/>
              <a:t>로 인해 제품 매출 감소는 특히 대리점</a:t>
            </a:r>
            <a:r>
              <a:rPr lang="en-US" altLang="ko-KR"/>
              <a:t>, </a:t>
            </a:r>
            <a:r>
              <a:rPr lang="ko-KR" altLang="en-US"/>
              <a:t>할인점 등의 </a:t>
            </a:r>
            <a:r>
              <a:rPr lang="en-US" altLang="ko-KR"/>
              <a:t>Channel</a:t>
            </a:r>
            <a:r>
              <a:rPr lang="ko-KR" altLang="en-US"/>
              <a:t>에서 크게 나타난 것으로 분석됨</a:t>
            </a:r>
            <a:endParaRPr lang="en-US" altLang="ko-KR"/>
          </a:p>
          <a:p>
            <a:pPr lvl="2" algn="just">
              <a:buClr>
                <a:srgbClr val="00338D"/>
              </a:buClr>
              <a:buSzPct val="85000"/>
              <a:defRPr/>
            </a:pPr>
            <a:r>
              <a:rPr lang="ko-KR" altLang="en-US"/>
              <a:t>또한</a:t>
            </a:r>
            <a:r>
              <a:rPr lang="en-US" altLang="ko-KR"/>
              <a:t>, </a:t>
            </a:r>
            <a:r>
              <a:rPr lang="ko-KR" altLang="en-US"/>
              <a:t>회사가 속한 산업의 특성상 광고선전비와 매출액과의 연관성이 적지 않은 바</a:t>
            </a:r>
            <a:r>
              <a:rPr lang="en-US" altLang="ko-KR"/>
              <a:t>, 2020</a:t>
            </a:r>
            <a:r>
              <a:rPr lang="ko-KR" altLang="en-US"/>
              <a:t>년 이후 운영자금 부족 등으로 인한 광고선전비 지출액의 감소 또한 매출 감소에 영향이 있을 것으로 판단됨</a:t>
            </a:r>
            <a:endParaRPr lang="en-US" altLang="ko-KR"/>
          </a:p>
          <a:p>
            <a:pPr marL="180975" lvl="0" indent="-180975" algn="just" latinLnBrk="0">
              <a:lnSpc>
                <a:spcPts val="900"/>
              </a:lnSpc>
              <a:spcBef>
                <a:spcPts val="1200"/>
              </a:spcBef>
              <a:defRPr/>
            </a:pPr>
            <a:r>
              <a:rPr lang="ko-KR" altLang="en-US">
                <a:solidFill>
                  <a:schemeClr val="tx1"/>
                </a:solidFill>
              </a:rPr>
              <a:t>매출원가 및 </a:t>
            </a:r>
            <a:r>
              <a:rPr lang="ko-KR" altLang="en-US" err="1">
                <a:solidFill>
                  <a:schemeClr val="tx1"/>
                </a:solidFill>
              </a:rPr>
              <a:t>판매비와관리비</a:t>
            </a:r>
            <a:endParaRPr lang="en-US" altLang="ko-KR">
              <a:solidFill>
                <a:schemeClr val="tx1"/>
              </a:solidFill>
            </a:endParaRPr>
          </a:p>
          <a:p>
            <a:pPr lvl="2" algn="just">
              <a:buClr>
                <a:srgbClr val="00338D"/>
              </a:buClr>
              <a:buSzPct val="85000"/>
              <a:defRPr/>
            </a:pPr>
            <a:r>
              <a:rPr lang="ko-KR" altLang="en-US"/>
              <a:t>회사는 제품에 대한 기획 디자인을 직접 수행하고 원부재료를 구입하여 자회사 및 협력업체를 통한 임가공생산방식으로 제품을 생산함</a:t>
            </a:r>
            <a:endParaRPr lang="en-US" altLang="ko-KR"/>
          </a:p>
          <a:p>
            <a:pPr lvl="2" algn="just">
              <a:buClr>
                <a:srgbClr val="00338D"/>
              </a:buClr>
              <a:buSzPct val="85000"/>
              <a:defRPr/>
            </a:pPr>
            <a:r>
              <a:rPr lang="ko-KR" altLang="en-US"/>
              <a:t>임가공생산방식의 특성상 재료비 및 외주가공비 비중이 크며 </a:t>
            </a:r>
            <a:r>
              <a:rPr lang="en-US" altLang="ko-KR"/>
              <a:t>2021</a:t>
            </a:r>
            <a:r>
              <a:rPr lang="ko-KR" altLang="en-US"/>
              <a:t>년 기준으로 매출원가 중 </a:t>
            </a:r>
            <a:r>
              <a:rPr lang="en-US" altLang="ko-KR"/>
              <a:t>63.4%</a:t>
            </a:r>
            <a:r>
              <a:rPr lang="ko-KR" altLang="en-US"/>
              <a:t>를 차지함</a:t>
            </a:r>
            <a:endParaRPr lang="en-US" altLang="ko-KR"/>
          </a:p>
          <a:p>
            <a:pPr lvl="2" algn="just">
              <a:buClr>
                <a:srgbClr val="00338D"/>
              </a:buClr>
              <a:buSzPct val="85000"/>
              <a:defRPr/>
            </a:pPr>
            <a:r>
              <a:rPr lang="ko-KR" altLang="en-US"/>
              <a:t>그 외 회사의 매출원가는 인건비</a:t>
            </a:r>
            <a:r>
              <a:rPr lang="en-US" altLang="ko-KR"/>
              <a:t>, </a:t>
            </a:r>
            <a:r>
              <a:rPr lang="ko-KR" altLang="en-US"/>
              <a:t>포장비</a:t>
            </a:r>
            <a:r>
              <a:rPr lang="en-US" altLang="ko-KR"/>
              <a:t>, </a:t>
            </a:r>
            <a:r>
              <a:rPr lang="ko-KR" altLang="en-US"/>
              <a:t>운반비 등으로 이루어져 있음</a:t>
            </a:r>
            <a:r>
              <a:rPr lang="en-US" altLang="ko-KR"/>
              <a:t>. </a:t>
            </a:r>
            <a:r>
              <a:rPr lang="ko-KR" altLang="en-US"/>
              <a:t>조사보고서에 따르면 </a:t>
            </a:r>
            <a:r>
              <a:rPr lang="en-US" altLang="ko-KR"/>
              <a:t>2021</a:t>
            </a:r>
            <a:r>
              <a:rPr lang="ko-KR" altLang="en-US"/>
              <a:t>년의 경우 접대비 </a:t>
            </a:r>
            <a:r>
              <a:rPr lang="en-US" altLang="ko-KR"/>
              <a:t>1,641</a:t>
            </a:r>
            <a:r>
              <a:rPr lang="ko-KR" altLang="en-US"/>
              <a:t>백만원</a:t>
            </a:r>
            <a:r>
              <a:rPr lang="en-US" altLang="ko-KR"/>
              <a:t>, </a:t>
            </a:r>
            <a:r>
              <a:rPr lang="ko-KR" altLang="en-US"/>
              <a:t>운반비 </a:t>
            </a:r>
            <a:r>
              <a:rPr lang="en-US" altLang="ko-KR"/>
              <a:t>76</a:t>
            </a:r>
            <a:r>
              <a:rPr lang="ko-KR" altLang="en-US"/>
              <a:t>백만원이 가공매출을 통해 발생하였음</a:t>
            </a:r>
            <a:r>
              <a:rPr lang="en-US" altLang="ko-KR"/>
              <a:t>. </a:t>
            </a:r>
            <a:r>
              <a:rPr lang="ko-KR" altLang="en-US"/>
              <a:t>이에 따라 </a:t>
            </a:r>
            <a:r>
              <a:rPr lang="en-US" altLang="ko-KR"/>
              <a:t>2021</a:t>
            </a:r>
            <a:r>
              <a:rPr lang="ko-KR" altLang="en-US"/>
              <a:t>년 기타제조경비의 금액이 증가하였음</a:t>
            </a:r>
            <a:endParaRPr lang="en-US" altLang="ko-KR"/>
          </a:p>
          <a:p>
            <a:pPr lvl="2" algn="just">
              <a:buClr>
                <a:srgbClr val="00338D"/>
              </a:buClr>
              <a:buSzPct val="85000"/>
              <a:defRPr/>
            </a:pPr>
            <a:r>
              <a:rPr lang="ko-KR" altLang="en-US"/>
              <a:t>직영점</a:t>
            </a:r>
            <a:r>
              <a:rPr lang="en-US" altLang="ko-KR"/>
              <a:t>, </a:t>
            </a:r>
            <a:r>
              <a:rPr lang="ko-KR" altLang="en-US"/>
              <a:t>쇼핑몰</a:t>
            </a:r>
            <a:r>
              <a:rPr lang="en-US" altLang="ko-KR"/>
              <a:t>, </a:t>
            </a:r>
            <a:r>
              <a:rPr lang="ko-KR" altLang="en-US"/>
              <a:t>백화점</a:t>
            </a:r>
            <a:r>
              <a:rPr lang="en-US" altLang="ko-KR"/>
              <a:t>, </a:t>
            </a:r>
            <a:r>
              <a:rPr lang="ko-KR" altLang="en-US"/>
              <a:t>온라인 등 여러 판매채널에게 제품판매에 따른 수수료를 지급하고 있으며 제품 판매촉진을 위해 광고비를 지출함에 따라 </a:t>
            </a:r>
            <a:r>
              <a:rPr lang="en-US" altLang="ko-KR"/>
              <a:t>2021</a:t>
            </a:r>
            <a:r>
              <a:rPr lang="ko-KR" altLang="en-US"/>
              <a:t>년 기준 판매수수료 및 광고선전비는 판매관리비의 </a:t>
            </a:r>
            <a:r>
              <a:rPr lang="en-US" altLang="ko-KR"/>
              <a:t>56.4%</a:t>
            </a:r>
            <a:r>
              <a:rPr lang="ko-KR" altLang="en-US"/>
              <a:t>를 차지함</a:t>
            </a:r>
            <a:endParaRPr lang="en-US" altLang="ko-KR"/>
          </a:p>
          <a:p>
            <a:pPr lvl="2" algn="just">
              <a:buClr>
                <a:srgbClr val="00338D"/>
              </a:buClr>
              <a:buSzPct val="85000"/>
              <a:defRPr/>
            </a:pPr>
            <a:r>
              <a:rPr lang="ko-KR" altLang="en-US"/>
              <a:t>그 외 판매관리비는 직영점</a:t>
            </a:r>
            <a:r>
              <a:rPr lang="en-US" altLang="ko-KR"/>
              <a:t>, </a:t>
            </a:r>
            <a:r>
              <a:rPr lang="ko-KR" altLang="en-US" err="1"/>
              <a:t>준직영점</a:t>
            </a:r>
            <a:r>
              <a:rPr lang="en-US" altLang="ko-KR"/>
              <a:t> </a:t>
            </a:r>
            <a:r>
              <a:rPr lang="ko-KR" altLang="en-US"/>
              <a:t>그리고 본사 임차에 따른 사용권자산 감가상각비와 인건비</a:t>
            </a:r>
            <a:r>
              <a:rPr lang="en-US" altLang="ko-KR"/>
              <a:t>(</a:t>
            </a:r>
            <a:r>
              <a:rPr lang="ko-KR" altLang="en-US"/>
              <a:t>급여</a:t>
            </a:r>
            <a:r>
              <a:rPr lang="en-US" altLang="ko-KR"/>
              <a:t>, </a:t>
            </a:r>
            <a:r>
              <a:rPr lang="ko-KR" altLang="en-US"/>
              <a:t>퇴직급여</a:t>
            </a:r>
            <a:r>
              <a:rPr lang="en-US" altLang="ko-KR"/>
              <a:t>, </a:t>
            </a:r>
            <a:r>
              <a:rPr lang="ko-KR" altLang="en-US"/>
              <a:t>복리후생비</a:t>
            </a:r>
            <a:r>
              <a:rPr lang="en-US" altLang="ko-KR"/>
              <a:t>)</a:t>
            </a:r>
            <a:r>
              <a:rPr lang="ko-KR" altLang="en-US"/>
              <a:t>와 건물 사용에 따른 </a:t>
            </a:r>
            <a:r>
              <a:rPr lang="ko-KR" altLang="en-US" err="1"/>
              <a:t>수도광열비로</a:t>
            </a:r>
            <a:r>
              <a:rPr lang="ko-KR" altLang="en-US"/>
              <a:t> 구성됨</a:t>
            </a:r>
            <a:endParaRPr lang="en-US" altLang="ko-KR"/>
          </a:p>
          <a:p>
            <a:pPr lvl="2" algn="just">
              <a:buClr>
                <a:srgbClr val="00338D"/>
              </a:buClr>
              <a:buSzPct val="85000"/>
              <a:defRPr/>
            </a:pPr>
            <a:r>
              <a:rPr lang="ko-KR" altLang="en-US"/>
              <a:t>지급수수료는 일용직급여 지급 및 점포 보안용역비</a:t>
            </a:r>
            <a:r>
              <a:rPr lang="en-US" altLang="ko-KR"/>
              <a:t>, </a:t>
            </a:r>
            <a:r>
              <a:rPr lang="ko-KR" altLang="en-US"/>
              <a:t>특허</a:t>
            </a:r>
            <a:r>
              <a:rPr lang="en-US" altLang="ko-KR"/>
              <a:t>, </a:t>
            </a:r>
            <a:r>
              <a:rPr lang="ko-KR" altLang="en-US"/>
              <a:t>법률</a:t>
            </a:r>
            <a:r>
              <a:rPr lang="en-US" altLang="ko-KR"/>
              <a:t>, </a:t>
            </a:r>
            <a:r>
              <a:rPr lang="ko-KR" altLang="en-US"/>
              <a:t>회계세무 자문료 등으로 구성됨</a:t>
            </a:r>
            <a:endParaRPr lang="en-US" altLang="ko-KR"/>
          </a:p>
          <a:p>
            <a:pPr marL="180975" lvl="0" indent="-180975" algn="just" latinLnBrk="0">
              <a:lnSpc>
                <a:spcPts val="900"/>
              </a:lnSpc>
              <a:spcBef>
                <a:spcPts val="1200"/>
              </a:spcBef>
              <a:buClr>
                <a:srgbClr val="00338D"/>
              </a:buClr>
              <a:defRPr/>
            </a:pPr>
            <a:r>
              <a:rPr lang="ko-KR" altLang="en-US" err="1">
                <a:solidFill>
                  <a:schemeClr val="tx1"/>
                </a:solidFill>
              </a:rPr>
              <a:t>영업외손익</a:t>
            </a:r>
            <a:endParaRPr lang="en-US" altLang="ko-KR">
              <a:solidFill>
                <a:schemeClr val="tx1"/>
              </a:solidFill>
            </a:endParaRPr>
          </a:p>
          <a:p>
            <a:pPr lvl="2" algn="just">
              <a:buClr>
                <a:srgbClr val="00338D"/>
              </a:buClr>
              <a:buSzPct val="85000"/>
              <a:defRPr/>
            </a:pPr>
            <a:r>
              <a:rPr lang="ko-KR" altLang="en-US"/>
              <a:t>회사 </a:t>
            </a:r>
            <a:r>
              <a:rPr lang="ko-KR" altLang="en-US" err="1"/>
              <a:t>영업외손익의</a:t>
            </a:r>
            <a:r>
              <a:rPr lang="ko-KR" altLang="en-US"/>
              <a:t> 경우 </a:t>
            </a:r>
            <a:r>
              <a:rPr lang="en-US" altLang="ko-KR"/>
              <a:t>2020</a:t>
            </a:r>
            <a:r>
              <a:rPr lang="ko-KR" altLang="en-US"/>
              <a:t>년에 사용권자산 손상인식으로 인하여 영업외비용이 증가하였으며 </a:t>
            </a:r>
            <a:r>
              <a:rPr lang="en-US" altLang="ko-KR"/>
              <a:t>2021</a:t>
            </a:r>
            <a:r>
              <a:rPr lang="ko-KR" altLang="en-US"/>
              <a:t>년 불법행위미수금 전액을 대손 인식함에 따라 영업외비용이 크게 증가함</a:t>
            </a:r>
            <a:endParaRPr lang="en-US" altLang="ko-KR"/>
          </a:p>
          <a:p>
            <a:pPr lvl="2" algn="just">
              <a:buClr>
                <a:srgbClr val="00338D"/>
              </a:buClr>
              <a:buSzPct val="85000"/>
              <a:defRPr/>
            </a:pPr>
            <a:r>
              <a:rPr lang="ko-KR" altLang="en-US"/>
              <a:t>기타포괄손익은 퇴직급여충당부채 계리평가로 인한 보험수리적 손익 및 지분법 자본변동으로 구성됨</a:t>
            </a:r>
            <a:endParaRPr lang="en-US" altLang="ko-KR"/>
          </a:p>
        </p:txBody>
      </p:sp>
      <p:graphicFrame>
        <p:nvGraphicFramePr>
          <p:cNvPr id="14" name="표 13">
            <a:extLst>
              <a:ext uri="{FF2B5EF4-FFF2-40B4-BE49-F238E27FC236}">
                <a16:creationId xmlns:a16="http://schemas.microsoft.com/office/drawing/2014/main" id="{A6306A6C-22EC-4104-B10A-6E5ECFCC694C}"/>
              </a:ext>
            </a:extLst>
          </p:cNvPr>
          <p:cNvGraphicFramePr>
            <a:graphicFrameLocks noGrp="1"/>
          </p:cNvGraphicFramePr>
          <p:nvPr>
            <p:extLst>
              <p:ext uri="{D42A27DB-BD31-4B8C-83A1-F6EECF244321}">
                <p14:modId xmlns:p14="http://schemas.microsoft.com/office/powerpoint/2010/main" val="1382213982"/>
              </p:ext>
            </p:extLst>
          </p:nvPr>
        </p:nvGraphicFramePr>
        <p:xfrm>
          <a:off x="496800" y="1156609"/>
          <a:ext cx="4319999" cy="4998720"/>
        </p:xfrm>
        <a:graphic>
          <a:graphicData uri="http://schemas.openxmlformats.org/drawingml/2006/table">
            <a:tbl>
              <a:tblPr/>
              <a:tblGrid>
                <a:gridCol w="117929">
                  <a:extLst>
                    <a:ext uri="{9D8B030D-6E8A-4147-A177-3AD203B41FA5}">
                      <a16:colId xmlns:a16="http://schemas.microsoft.com/office/drawing/2014/main" val="2524700616"/>
                    </a:ext>
                  </a:extLst>
                </a:gridCol>
                <a:gridCol w="106354">
                  <a:extLst>
                    <a:ext uri="{9D8B030D-6E8A-4147-A177-3AD203B41FA5}">
                      <a16:colId xmlns:a16="http://schemas.microsoft.com/office/drawing/2014/main" val="11391452"/>
                    </a:ext>
                  </a:extLst>
                </a:gridCol>
                <a:gridCol w="1207888">
                  <a:extLst>
                    <a:ext uri="{9D8B030D-6E8A-4147-A177-3AD203B41FA5}">
                      <a16:colId xmlns:a16="http://schemas.microsoft.com/office/drawing/2014/main" val="3798257640"/>
                    </a:ext>
                  </a:extLst>
                </a:gridCol>
                <a:gridCol w="721957">
                  <a:extLst>
                    <a:ext uri="{9D8B030D-6E8A-4147-A177-3AD203B41FA5}">
                      <a16:colId xmlns:a16="http://schemas.microsoft.com/office/drawing/2014/main" val="3294104434"/>
                    </a:ext>
                  </a:extLst>
                </a:gridCol>
                <a:gridCol w="721957">
                  <a:extLst>
                    <a:ext uri="{9D8B030D-6E8A-4147-A177-3AD203B41FA5}">
                      <a16:colId xmlns:a16="http://schemas.microsoft.com/office/drawing/2014/main" val="751375688"/>
                    </a:ext>
                  </a:extLst>
                </a:gridCol>
                <a:gridCol w="721957">
                  <a:extLst>
                    <a:ext uri="{9D8B030D-6E8A-4147-A177-3AD203B41FA5}">
                      <a16:colId xmlns:a16="http://schemas.microsoft.com/office/drawing/2014/main" val="3147005158"/>
                    </a:ext>
                  </a:extLst>
                </a:gridCol>
                <a:gridCol w="721957">
                  <a:extLst>
                    <a:ext uri="{9D8B030D-6E8A-4147-A177-3AD203B41FA5}">
                      <a16:colId xmlns:a16="http://schemas.microsoft.com/office/drawing/2014/main" val="534982118"/>
                    </a:ext>
                  </a:extLst>
                </a:gridCol>
              </a:tblGrid>
              <a:tr h="112287">
                <a:tc gridSpan="4">
                  <a:txBody>
                    <a:bodyPr/>
                    <a:lstStyle/>
                    <a:p>
                      <a:pPr algn="l" fontAlgn="ctr"/>
                      <a:r>
                        <a:rPr lang="en-US" sz="800" b="1" i="0" u="none" strike="noStrike">
                          <a:solidFill>
                            <a:srgbClr val="FFFFFF"/>
                          </a:solidFill>
                          <a:effectLst/>
                          <a:latin typeface="Arial" panose="020B0604020202020204" pitchFamily="34" charset="0"/>
                          <a:ea typeface="+mn-ea"/>
                          <a:cs typeface="Arial" panose="020B0604020202020204" pitchFamily="34" charset="0"/>
                        </a:rPr>
                        <a:t>Profit and Loss Statement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ctr"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035088121"/>
                  </a:ext>
                </a:extLst>
              </a:tr>
              <a:tr h="112287">
                <a:tc>
                  <a:txBody>
                    <a:bodyPr/>
                    <a:lstStyle/>
                    <a:p>
                      <a:pPr algn="l"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1" i="0" u="none" strike="noStrike">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1" i="0" u="none" strike="noStrike">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2019</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57887119"/>
                  </a:ext>
                </a:extLst>
              </a:tr>
              <a:tr h="112287">
                <a:tc gridSpan="3">
                  <a:txBody>
                    <a:bodyPr/>
                    <a:lstStyle/>
                    <a:p>
                      <a:pPr algn="l" fontAlgn="ctr"/>
                      <a:r>
                        <a:rPr lang="en-US" sz="800" b="0" i="0" u="none" strike="noStrike">
                          <a:solidFill>
                            <a:srgbClr val="000000"/>
                          </a:solidFill>
                          <a:effectLst/>
                          <a:latin typeface="Arial" panose="020B0604020202020204" pitchFamily="34" charset="0"/>
                          <a:ea typeface="+mn-ea"/>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0" i="0" u="none" strike="noStrike">
                          <a:solidFill>
                            <a:srgbClr val="000000"/>
                          </a:solidFill>
                          <a:effectLst/>
                          <a:latin typeface="Arial" panose="020B0604020202020204" pitchFamily="34" charset="0"/>
                          <a:ea typeface="+mn-ea"/>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mn-ea"/>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mn-ea"/>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mn-ea"/>
                          <a:cs typeface="Arial" panose="020B0604020202020204" pitchFamily="34" charset="0"/>
                        </a:rPr>
                        <a:t>4M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71382919"/>
                  </a:ext>
                </a:extLst>
              </a:tr>
              <a:tr h="112287">
                <a:tc gridSpan="3">
                  <a:txBody>
                    <a:bodyPr/>
                    <a:lstStyle/>
                    <a:p>
                      <a:pPr algn="l" fontAlgn="ctr"/>
                      <a:r>
                        <a:rPr lang="ko-KR" altLang="en-US" sz="800" b="1" i="0" u="none" strike="noStrike">
                          <a:solidFill>
                            <a:srgbClr val="000000"/>
                          </a:solidFill>
                          <a:effectLst/>
                          <a:latin typeface="Arial" panose="020B0604020202020204" pitchFamily="34" charset="0"/>
                          <a:ea typeface="+mn-ea"/>
                          <a:cs typeface="Arial" panose="020B0604020202020204" pitchFamily="34" charset="0"/>
                        </a:rPr>
                        <a:t>매출</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126,695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111,683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90,097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25,757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142926141"/>
                  </a:ext>
                </a:extLst>
              </a:tr>
              <a:tr h="11228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상품매출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6,020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718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1,538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226620235"/>
                  </a:ext>
                </a:extLst>
              </a:tr>
              <a:tr h="11228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제품매출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121,276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111,354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88,694 </a:t>
                      </a:r>
                    </a:p>
                  </a:txBody>
                  <a:tcPr marL="36000" marR="36000" marT="0" marB="0" anchor="ctr">
                    <a:lnL>
                      <a:noFill/>
                    </a:lnL>
                    <a:lnR>
                      <a:noFill/>
                    </a:lnR>
                    <a:lnT>
                      <a:noFill/>
                    </a:lnT>
                    <a:lnB>
                      <a:noFill/>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8053568"/>
                  </a:ext>
                </a:extLst>
              </a:tr>
              <a:tr h="11228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기타매출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187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287 </a:t>
                      </a:r>
                    </a:p>
                  </a:txBody>
                  <a:tcPr marL="36000" marR="36000" marT="0" marB="0" anchor="ctr">
                    <a:lnL>
                      <a:noFill/>
                    </a:lnL>
                    <a:lnR>
                      <a:noFill/>
                    </a:lnR>
                    <a:lnT>
                      <a:noFill/>
                    </a:lnT>
                    <a:lnB>
                      <a:noFill/>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10871044"/>
                  </a:ext>
                </a:extLst>
              </a:tr>
              <a:tr h="11228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판매장려금 및 에누리 </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(600)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(575)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(423)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39203484"/>
                  </a:ext>
                </a:extLst>
              </a:tr>
              <a:tr h="112287">
                <a:tc gridSpan="3">
                  <a:txBody>
                    <a:bodyPr/>
                    <a:lstStyle/>
                    <a:p>
                      <a:pPr algn="l" fontAlgn="ctr"/>
                      <a:r>
                        <a:rPr lang="ko-KR" altLang="en-US" sz="800" b="1" i="0" u="none" strike="noStrike">
                          <a:solidFill>
                            <a:srgbClr val="000000"/>
                          </a:solidFill>
                          <a:effectLst/>
                          <a:latin typeface="Arial" panose="020B0604020202020204" pitchFamily="34" charset="0"/>
                          <a:ea typeface="+mn-ea"/>
                          <a:cs typeface="Arial" panose="020B0604020202020204" pitchFamily="34" charset="0"/>
                        </a:rPr>
                        <a:t>매출원가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65,853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66,658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46,180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13,369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373441273"/>
                  </a:ext>
                </a:extLst>
              </a:tr>
              <a:tr h="11228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상품매출원가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5,604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802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1,385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75535392"/>
                  </a:ext>
                </a:extLst>
              </a:tr>
              <a:tr h="11228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제품매출원가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60,250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65,857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44,795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047357331"/>
                  </a:ext>
                </a:extLst>
              </a:tr>
              <a:tr h="11228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재료비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14,353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12,714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6,758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147145512"/>
                  </a:ext>
                </a:extLst>
              </a:tr>
              <a:tr h="11228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인건비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7,329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7,027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3,736 </a:t>
                      </a:r>
                    </a:p>
                  </a:txBody>
                  <a:tcPr marL="36000" marR="36000" marT="0" marB="0" anchor="ctr">
                    <a:lnL>
                      <a:noFill/>
                    </a:lnL>
                    <a:lnR>
                      <a:noFill/>
                    </a:lnR>
                    <a:lnT>
                      <a:noFill/>
                    </a:lnT>
                    <a:lnB>
                      <a:noFill/>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6363960"/>
                  </a:ext>
                </a:extLst>
              </a:tr>
              <a:tr h="11228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외주가공비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37,337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32,430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21,649 </a:t>
                      </a:r>
                    </a:p>
                  </a:txBody>
                  <a:tcPr marL="36000" marR="36000" marT="0" marB="0" anchor="ctr">
                    <a:lnL>
                      <a:noFill/>
                    </a:lnL>
                    <a:lnR>
                      <a:noFill/>
                    </a:lnR>
                    <a:lnT>
                      <a:noFill/>
                    </a:lnT>
                    <a:lnB>
                      <a:noFill/>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32459790"/>
                  </a:ext>
                </a:extLst>
              </a:tr>
              <a:tr h="11228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소모품비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1,902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1,583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764 </a:t>
                      </a:r>
                    </a:p>
                  </a:txBody>
                  <a:tcPr marL="36000" marR="36000" marT="0" marB="0" anchor="ctr">
                    <a:lnL>
                      <a:noFill/>
                    </a:lnL>
                    <a:lnR>
                      <a:noFill/>
                    </a:lnR>
                    <a:lnT>
                      <a:noFill/>
                    </a:lnT>
                    <a:lnB>
                      <a:noFill/>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80647280"/>
                  </a:ext>
                </a:extLst>
              </a:tr>
              <a:tr h="11228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포장비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488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360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317 </a:t>
                      </a:r>
                    </a:p>
                  </a:txBody>
                  <a:tcPr marL="36000" marR="36000" marT="0" marB="0" anchor="ctr">
                    <a:lnL>
                      <a:noFill/>
                    </a:lnL>
                    <a:lnR>
                      <a:noFill/>
                    </a:lnR>
                    <a:lnT>
                      <a:noFill/>
                    </a:lnT>
                    <a:lnB>
                      <a:noFill/>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46914763"/>
                  </a:ext>
                </a:extLst>
              </a:tr>
              <a:tr h="11228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기타제조경비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597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605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2,136 </a:t>
                      </a:r>
                    </a:p>
                  </a:txBody>
                  <a:tcPr marL="36000" marR="36000" marT="0" marB="0" anchor="ctr">
                    <a:lnL>
                      <a:noFill/>
                    </a:lnL>
                    <a:lnR>
                      <a:noFill/>
                    </a:lnR>
                    <a:lnT>
                      <a:noFill/>
                    </a:lnT>
                    <a:lnB>
                      <a:noFill/>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3488585"/>
                  </a:ext>
                </a:extLst>
              </a:tr>
              <a:tr h="11228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재고변동 </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(1,755)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11,138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9,436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84907972"/>
                  </a:ext>
                </a:extLst>
              </a:tr>
              <a:tr h="112287">
                <a:tc gridSpan="3">
                  <a:txBody>
                    <a:bodyPr/>
                    <a:lstStyle/>
                    <a:p>
                      <a:pPr algn="l" fontAlgn="ctr"/>
                      <a:r>
                        <a:rPr lang="ko-KR" altLang="en-US" sz="800" b="1" i="0" u="none" strike="noStrike">
                          <a:solidFill>
                            <a:srgbClr val="000000"/>
                          </a:solidFill>
                          <a:effectLst/>
                          <a:latin typeface="Arial" panose="020B0604020202020204" pitchFamily="34" charset="0"/>
                          <a:ea typeface="+mn-ea"/>
                          <a:cs typeface="Arial" panose="020B0604020202020204" pitchFamily="34" charset="0"/>
                        </a:rPr>
                        <a:t>매출총이익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60,842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45,025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43,917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12,388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323478450"/>
                  </a:ext>
                </a:extLst>
              </a:tr>
              <a:tr h="112287">
                <a:tc>
                  <a:txBody>
                    <a:bodyPr/>
                    <a:lstStyle/>
                    <a:p>
                      <a:pPr algn="l" fontAlgn="ctr"/>
                      <a:r>
                        <a:rPr lang="ko-KR" altLang="en-US" sz="800" b="0" i="1"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2">
                  <a:txBody>
                    <a:bodyPr/>
                    <a:lstStyle/>
                    <a:p>
                      <a:pPr algn="l" fontAlgn="ctr"/>
                      <a:r>
                        <a:rPr lang="en-US" sz="800" b="0" i="1" u="none" strike="noStrike">
                          <a:solidFill>
                            <a:srgbClr val="000000"/>
                          </a:solidFill>
                          <a:effectLst/>
                          <a:latin typeface="Arial" panose="020B0604020202020204" pitchFamily="34" charset="0"/>
                          <a:ea typeface="+mn-ea"/>
                          <a:cs typeface="Arial" panose="020B0604020202020204" pitchFamily="34" charset="0"/>
                        </a:rPr>
                        <a:t>GP%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1" u="none" strike="noStrike">
                          <a:solidFill>
                            <a:srgbClr val="000000"/>
                          </a:solidFill>
                          <a:effectLst/>
                          <a:latin typeface="Arial" panose="020B0604020202020204" pitchFamily="34" charset="0"/>
                          <a:ea typeface="+mn-ea"/>
                          <a:cs typeface="Arial" panose="020B0604020202020204" pitchFamily="34" charset="0"/>
                        </a:rPr>
                        <a:t>48.0%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mn-ea"/>
                          <a:cs typeface="Arial" panose="020B0604020202020204" pitchFamily="34" charset="0"/>
                        </a:rPr>
                        <a:t>40.3%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mn-ea"/>
                          <a:cs typeface="Arial" panose="020B0604020202020204" pitchFamily="34" charset="0"/>
                        </a:rPr>
                        <a:t>48.7%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44881244"/>
                  </a:ext>
                </a:extLst>
              </a:tr>
              <a:tr h="112287">
                <a:tc gridSpan="3">
                  <a:txBody>
                    <a:bodyPr/>
                    <a:lstStyle/>
                    <a:p>
                      <a:pPr algn="l" fontAlgn="ctr"/>
                      <a:r>
                        <a:rPr lang="ko-KR" altLang="en-US" sz="800" b="1" i="0" u="none" strike="noStrike">
                          <a:solidFill>
                            <a:srgbClr val="000000"/>
                          </a:solidFill>
                          <a:effectLst/>
                          <a:latin typeface="Arial" panose="020B0604020202020204" pitchFamily="34" charset="0"/>
                          <a:ea typeface="+mn-ea"/>
                          <a:cs typeface="Arial" panose="020B0604020202020204" pitchFamily="34" charset="0"/>
                        </a:rPr>
                        <a:t>판매관리비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70,043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67,608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55,242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15,722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646364565"/>
                  </a:ext>
                </a:extLst>
              </a:tr>
              <a:tr h="112287">
                <a:tc>
                  <a:txBody>
                    <a:bodyPr/>
                    <a:lstStyle/>
                    <a:p>
                      <a:pPr algn="l" fontAlgn="ctr"/>
                      <a:r>
                        <a:rPr lang="ko-KR" altLang="en-US" sz="800" b="0" i="1"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gridSpan="2">
                  <a:txBody>
                    <a:bodyPr/>
                    <a:lstStyle/>
                    <a:p>
                      <a:pPr algn="l" fontAlgn="ctr"/>
                      <a:r>
                        <a:rPr lang="en-US" sz="800" b="0" i="1" u="none" strike="noStrike">
                          <a:solidFill>
                            <a:srgbClr val="000000"/>
                          </a:solidFill>
                          <a:effectLst/>
                          <a:latin typeface="Arial" panose="020B0604020202020204" pitchFamily="34" charset="0"/>
                          <a:ea typeface="+mn-ea"/>
                          <a:cs typeface="Arial" panose="020B0604020202020204" pitchFamily="34" charset="0"/>
                        </a:rPr>
                        <a:t>SG&amp;A% </a:t>
                      </a:r>
                    </a:p>
                  </a:txBody>
                  <a:tcPr marL="36000" marR="36000" marT="0" marB="0" anchor="ctr">
                    <a:lnL>
                      <a:noFill/>
                    </a:lnL>
                    <a:lnR>
                      <a:noFill/>
                    </a:lnR>
                    <a:lnT>
                      <a:noFill/>
                    </a:lnT>
                    <a:lnB>
                      <a:noFill/>
                    </a:lnB>
                  </a:tcPr>
                </a:tc>
                <a:tc hMerge="1">
                  <a:txBody>
                    <a:bodyPr/>
                    <a:lstStyle/>
                    <a:p>
                      <a:pPr latinLnBrk="1"/>
                      <a:endParaRPr lang="ko-KR" altLang="en-US"/>
                    </a:p>
                  </a:txBody>
                  <a:tcPr/>
                </a:tc>
                <a:tc>
                  <a:txBody>
                    <a:bodyPr/>
                    <a:lstStyle/>
                    <a:p>
                      <a:pPr algn="r" fontAlgn="ctr"/>
                      <a:r>
                        <a:rPr lang="en-US" altLang="ko-KR" sz="800" b="0" i="1" u="none" strike="noStrike">
                          <a:solidFill>
                            <a:srgbClr val="000000"/>
                          </a:solidFill>
                          <a:effectLst/>
                          <a:latin typeface="Arial" panose="020B0604020202020204" pitchFamily="34" charset="0"/>
                          <a:ea typeface="+mn-ea"/>
                          <a:cs typeface="Arial" panose="020B0604020202020204" pitchFamily="34" charset="0"/>
                        </a:rPr>
                        <a:t>55.3%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mn-ea"/>
                          <a:cs typeface="Arial" panose="020B0604020202020204" pitchFamily="34" charset="0"/>
                        </a:rPr>
                        <a:t>60.5%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mn-ea"/>
                          <a:cs typeface="Arial" panose="020B0604020202020204" pitchFamily="34" charset="0"/>
                        </a:rPr>
                        <a:t>61.3%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537351619"/>
                  </a:ext>
                </a:extLst>
              </a:tr>
              <a:tr h="11228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인건비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13,028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12,565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8,791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89159716"/>
                  </a:ext>
                </a:extLst>
              </a:tr>
              <a:tr h="11228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판매수수료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35,380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30,173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25,246 </a:t>
                      </a:r>
                    </a:p>
                  </a:txBody>
                  <a:tcPr marL="36000" marR="36000" marT="0" marB="0" anchor="ctr">
                    <a:lnL>
                      <a:noFill/>
                    </a:lnL>
                    <a:lnR>
                      <a:noFill/>
                    </a:lnR>
                    <a:lnT>
                      <a:noFill/>
                    </a:lnT>
                    <a:lnB>
                      <a:noFill/>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11709675"/>
                  </a:ext>
                </a:extLst>
              </a:tr>
              <a:tr h="11228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광고선전비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4,416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5,078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3,974 </a:t>
                      </a:r>
                    </a:p>
                  </a:txBody>
                  <a:tcPr marL="36000" marR="36000" marT="0" marB="0" anchor="ctr">
                    <a:lnL>
                      <a:noFill/>
                    </a:lnL>
                    <a:lnR>
                      <a:noFill/>
                    </a:lnR>
                    <a:lnT>
                      <a:noFill/>
                    </a:lnT>
                    <a:lnB>
                      <a:noFill/>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90644144"/>
                  </a:ext>
                </a:extLst>
              </a:tr>
              <a:tr h="11228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운반비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1,253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1,508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1,352 </a:t>
                      </a:r>
                    </a:p>
                  </a:txBody>
                  <a:tcPr marL="36000" marR="36000" marT="0" marB="0" anchor="ctr">
                    <a:lnL>
                      <a:noFill/>
                    </a:lnL>
                    <a:lnR>
                      <a:noFill/>
                    </a:lnR>
                    <a:lnT>
                      <a:noFill/>
                    </a:lnT>
                    <a:lnB>
                      <a:noFill/>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4913069"/>
                  </a:ext>
                </a:extLst>
              </a:tr>
              <a:tr h="11228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감가상각비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8,163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8,324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6,835 </a:t>
                      </a:r>
                    </a:p>
                  </a:txBody>
                  <a:tcPr marL="36000" marR="36000" marT="0" marB="0" anchor="ctr">
                    <a:lnL>
                      <a:noFill/>
                    </a:lnL>
                    <a:lnR>
                      <a:noFill/>
                    </a:lnR>
                    <a:lnT>
                      <a:noFill/>
                    </a:lnT>
                    <a:lnB>
                      <a:noFill/>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09837497"/>
                  </a:ext>
                </a:extLst>
              </a:tr>
              <a:tr h="11228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지급수수료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4,782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5,130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7,407 </a:t>
                      </a:r>
                    </a:p>
                  </a:txBody>
                  <a:tcPr marL="36000" marR="36000" marT="0" marB="0" anchor="ctr">
                    <a:lnL>
                      <a:noFill/>
                    </a:lnL>
                    <a:lnR>
                      <a:noFill/>
                    </a:lnR>
                    <a:lnT>
                      <a:noFill/>
                    </a:lnT>
                    <a:lnB>
                      <a:noFill/>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46307793"/>
                  </a:ext>
                </a:extLst>
              </a:tr>
              <a:tr h="11228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수도광열비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995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1,052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830 </a:t>
                      </a:r>
                    </a:p>
                  </a:txBody>
                  <a:tcPr marL="36000" marR="36000" marT="0" marB="0" anchor="ctr">
                    <a:lnL>
                      <a:noFill/>
                    </a:lnL>
                    <a:lnR>
                      <a:noFill/>
                    </a:lnR>
                    <a:lnT>
                      <a:noFill/>
                    </a:lnT>
                    <a:lnB>
                      <a:noFill/>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74526481"/>
                  </a:ext>
                </a:extLst>
              </a:tr>
              <a:tr h="11228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기타판관비 </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2,027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3,777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808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54244906"/>
                  </a:ext>
                </a:extLst>
              </a:tr>
              <a:tr h="112287">
                <a:tc gridSpan="3">
                  <a:txBody>
                    <a:bodyPr/>
                    <a:lstStyle/>
                    <a:p>
                      <a:pPr algn="l" fontAlgn="ctr"/>
                      <a:r>
                        <a:rPr lang="ko-KR" altLang="en-US" sz="800" b="1" i="0" u="none" strike="noStrike">
                          <a:solidFill>
                            <a:srgbClr val="000000"/>
                          </a:solidFill>
                          <a:effectLst/>
                          <a:latin typeface="Arial" panose="020B0604020202020204" pitchFamily="34" charset="0"/>
                          <a:ea typeface="+mn-ea"/>
                          <a:cs typeface="Arial" panose="020B0604020202020204" pitchFamily="34" charset="0"/>
                        </a:rPr>
                        <a:t>영업이익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(9,201)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(22,583)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(11,326)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(3,334)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533857407"/>
                  </a:ext>
                </a:extLst>
              </a:tr>
              <a:tr h="112287">
                <a:tc>
                  <a:txBody>
                    <a:bodyPr/>
                    <a:lstStyle/>
                    <a:p>
                      <a:pPr algn="l" fontAlgn="ctr"/>
                      <a:r>
                        <a:rPr lang="ko-KR" altLang="en-US" sz="800" b="0" i="1"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2">
                  <a:txBody>
                    <a:bodyPr/>
                    <a:lstStyle/>
                    <a:p>
                      <a:pPr algn="l" fontAlgn="ctr"/>
                      <a:r>
                        <a:rPr lang="en-US" sz="800" b="0" i="1" u="none" strike="noStrike">
                          <a:solidFill>
                            <a:srgbClr val="000000"/>
                          </a:solidFill>
                          <a:effectLst/>
                          <a:latin typeface="Arial" panose="020B0604020202020204" pitchFamily="34" charset="0"/>
                          <a:ea typeface="+mn-ea"/>
                          <a:cs typeface="Arial" panose="020B0604020202020204" pitchFamily="34" charset="0"/>
                        </a:rPr>
                        <a:t>EBIT%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1" u="none" strike="noStrike">
                          <a:solidFill>
                            <a:srgbClr val="000000"/>
                          </a:solidFill>
                          <a:effectLst/>
                          <a:latin typeface="Arial" panose="020B0604020202020204" pitchFamily="34" charset="0"/>
                          <a:ea typeface="+mn-ea"/>
                          <a:cs typeface="Arial" panose="020B0604020202020204" pitchFamily="34" charset="0"/>
                        </a:rPr>
                        <a:t>(7.3%)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mn-ea"/>
                          <a:cs typeface="Arial" panose="020B0604020202020204" pitchFamily="34" charset="0"/>
                        </a:rPr>
                        <a:t>(20.2%)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mn-ea"/>
                          <a:cs typeface="Arial" panose="020B0604020202020204" pitchFamily="34" charset="0"/>
                        </a:rPr>
                        <a:t>(12.6%)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94033203"/>
                  </a:ext>
                </a:extLst>
              </a:tr>
              <a:tr h="112287">
                <a:tc gridSpan="3">
                  <a:txBody>
                    <a:bodyPr/>
                    <a:lstStyle/>
                    <a:p>
                      <a:pPr algn="l" fontAlgn="ctr"/>
                      <a:r>
                        <a:rPr lang="ko-KR" altLang="en-US" sz="800" b="1" i="0" u="none" strike="noStrike">
                          <a:solidFill>
                            <a:srgbClr val="000000"/>
                          </a:solidFill>
                          <a:effectLst/>
                          <a:latin typeface="Arial" panose="020B0604020202020204" pitchFamily="34" charset="0"/>
                          <a:ea typeface="+mn-ea"/>
                          <a:cs typeface="Arial" panose="020B0604020202020204" pitchFamily="34" charset="0"/>
                        </a:rPr>
                        <a:t>영업외수익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901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2,684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2,145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endPar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81603119"/>
                  </a:ext>
                </a:extLst>
              </a:tr>
              <a:tr h="112287">
                <a:tc gridSpan="3">
                  <a:txBody>
                    <a:bodyPr/>
                    <a:lstStyle/>
                    <a:p>
                      <a:pPr algn="l" fontAlgn="ctr"/>
                      <a:r>
                        <a:rPr lang="ko-KR" altLang="en-US" sz="800" b="1" i="0" u="none" strike="noStrike">
                          <a:solidFill>
                            <a:srgbClr val="000000"/>
                          </a:solidFill>
                          <a:effectLst/>
                          <a:latin typeface="Arial" panose="020B0604020202020204" pitchFamily="34" charset="0"/>
                          <a:ea typeface="+mn-ea"/>
                          <a:cs typeface="Arial" panose="020B0604020202020204" pitchFamily="34" charset="0"/>
                        </a:rPr>
                        <a:t>영업외비용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2,197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4,476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33,263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endPar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34760778"/>
                  </a:ext>
                </a:extLst>
              </a:tr>
              <a:tr h="112287">
                <a:tc gridSpan="3">
                  <a:txBody>
                    <a:bodyPr/>
                    <a:lstStyle/>
                    <a:p>
                      <a:pPr algn="l" fontAlgn="ctr"/>
                      <a:r>
                        <a:rPr lang="ko-KR" altLang="en-US" sz="800" b="1" i="0" u="none" strike="noStrike" err="1">
                          <a:solidFill>
                            <a:srgbClr val="000000"/>
                          </a:solidFill>
                          <a:effectLst/>
                          <a:latin typeface="Arial" panose="020B0604020202020204" pitchFamily="34" charset="0"/>
                          <a:ea typeface="+mn-ea"/>
                          <a:cs typeface="Arial" panose="020B0604020202020204" pitchFamily="34" charset="0"/>
                        </a:rPr>
                        <a:t>법인세비용차감전이익</a:t>
                      </a:r>
                      <a:r>
                        <a:rPr lang="ko-KR" altLang="en-US" sz="8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(10,497)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(24,375)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(42,444)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endPar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06415195"/>
                  </a:ext>
                </a:extLst>
              </a:tr>
              <a:tr h="112287">
                <a:tc gridSpan="3">
                  <a:txBody>
                    <a:bodyPr/>
                    <a:lstStyle/>
                    <a:p>
                      <a:pPr algn="l" fontAlgn="ctr"/>
                      <a:r>
                        <a:rPr lang="ko-KR" altLang="en-US" sz="800" b="1" i="0" u="none" strike="noStrike">
                          <a:solidFill>
                            <a:srgbClr val="000000"/>
                          </a:solidFill>
                          <a:effectLst/>
                          <a:latin typeface="Arial" panose="020B0604020202020204" pitchFamily="34" charset="0"/>
                          <a:ea typeface="+mn-ea"/>
                          <a:cs typeface="Arial" panose="020B0604020202020204" pitchFamily="34" charset="0"/>
                        </a:rPr>
                        <a:t>법인세비용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(158)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endPar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06869114"/>
                  </a:ext>
                </a:extLst>
              </a:tr>
              <a:tr h="112287">
                <a:tc gridSpan="3">
                  <a:txBody>
                    <a:bodyPr/>
                    <a:lstStyle/>
                    <a:p>
                      <a:pPr algn="l" fontAlgn="ctr"/>
                      <a:r>
                        <a:rPr lang="ko-KR" altLang="en-US" sz="800" b="1" i="0" u="none" strike="noStrike" err="1">
                          <a:solidFill>
                            <a:srgbClr val="000000"/>
                          </a:solidFill>
                          <a:effectLst/>
                          <a:latin typeface="Arial" panose="020B0604020202020204" pitchFamily="34" charset="0"/>
                          <a:ea typeface="+mn-ea"/>
                          <a:cs typeface="Arial" panose="020B0604020202020204" pitchFamily="34" charset="0"/>
                        </a:rPr>
                        <a:t>당기순손익</a:t>
                      </a:r>
                      <a:r>
                        <a:rPr lang="ko-KR" altLang="en-US" sz="8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(10,338)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(24,295)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(42,444)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endPar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60884831"/>
                  </a:ext>
                </a:extLst>
              </a:tr>
              <a:tr h="112287">
                <a:tc gridSpan="3">
                  <a:txBody>
                    <a:bodyPr/>
                    <a:lstStyle/>
                    <a:p>
                      <a:pPr algn="l" fontAlgn="ctr"/>
                      <a:r>
                        <a:rPr lang="ko-KR" altLang="en-US" sz="800" b="1" i="0" u="none" strike="noStrike">
                          <a:solidFill>
                            <a:srgbClr val="000000"/>
                          </a:solidFill>
                          <a:effectLst/>
                          <a:latin typeface="Arial" panose="020B0604020202020204" pitchFamily="34" charset="0"/>
                          <a:ea typeface="+mn-ea"/>
                          <a:cs typeface="Arial" panose="020B0604020202020204" pitchFamily="34" charset="0"/>
                        </a:rPr>
                        <a:t>기타포괄손익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202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(421)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812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endPar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287919731"/>
                  </a:ext>
                </a:extLst>
              </a:tr>
              <a:tr h="112287">
                <a:tc gridSpan="3">
                  <a:txBody>
                    <a:bodyPr/>
                    <a:lstStyle/>
                    <a:p>
                      <a:pPr algn="l" fontAlgn="ctr"/>
                      <a:r>
                        <a:rPr lang="ko-KR" altLang="en-US" sz="800" b="1" i="0" u="none" strike="noStrike">
                          <a:solidFill>
                            <a:srgbClr val="000000"/>
                          </a:solidFill>
                          <a:effectLst/>
                          <a:latin typeface="Arial" panose="020B0604020202020204" pitchFamily="34" charset="0"/>
                          <a:ea typeface="+mn-ea"/>
                          <a:cs typeface="Arial" panose="020B0604020202020204" pitchFamily="34" charset="0"/>
                        </a:rPr>
                        <a:t>총포괄손익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(10,136)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(24,716)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(41,632)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endPar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316308575"/>
                  </a:ext>
                </a:extLst>
              </a:tr>
              <a:tr h="112287">
                <a:tc gridSpan="3">
                  <a:txBody>
                    <a:bodyPr/>
                    <a:lstStyle/>
                    <a:p>
                      <a:pPr algn="l" fontAlgn="ctr"/>
                      <a:r>
                        <a:rPr lang="en-US" sz="800" b="1" i="0" u="none" strike="noStrike">
                          <a:solidFill>
                            <a:srgbClr val="000000"/>
                          </a:solidFill>
                          <a:effectLst/>
                          <a:latin typeface="Arial" panose="020B0604020202020204" pitchFamily="34" charset="0"/>
                          <a:ea typeface="+mn-ea"/>
                          <a:cs typeface="Arial" panose="020B0604020202020204" pitchFamily="34" charset="0"/>
                        </a:rPr>
                        <a:t>EBITDA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(1,028)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(14,247)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(4,476)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endPar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319448906"/>
                  </a:ext>
                </a:extLst>
              </a:tr>
              <a:tr h="112287">
                <a:tc>
                  <a:txBody>
                    <a:bodyPr/>
                    <a:lstStyle/>
                    <a:p>
                      <a:pPr algn="l" fontAlgn="ctr"/>
                      <a:r>
                        <a:rPr lang="ko-KR" altLang="en-US" sz="800" b="0" i="1"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gridSpan="2">
                  <a:txBody>
                    <a:bodyPr/>
                    <a:lstStyle/>
                    <a:p>
                      <a:pPr algn="l" fontAlgn="ctr"/>
                      <a:r>
                        <a:rPr lang="en-US" sz="800" b="0" i="1" u="none" strike="noStrike">
                          <a:solidFill>
                            <a:srgbClr val="000000"/>
                          </a:solidFill>
                          <a:effectLst/>
                          <a:latin typeface="Arial" panose="020B0604020202020204" pitchFamily="34" charset="0"/>
                          <a:ea typeface="+mn-ea"/>
                          <a:cs typeface="Arial" panose="020B0604020202020204" pitchFamily="34" charset="0"/>
                        </a:rPr>
                        <a:t>EBITDA%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1" u="none" strike="noStrike">
                          <a:solidFill>
                            <a:srgbClr val="000000"/>
                          </a:solidFill>
                          <a:effectLst/>
                          <a:latin typeface="Arial" panose="020B0604020202020204" pitchFamily="34" charset="0"/>
                          <a:ea typeface="+mn-ea"/>
                          <a:cs typeface="Arial" panose="020B0604020202020204" pitchFamily="34" charset="0"/>
                        </a:rPr>
                        <a:t>(0.8%)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mn-ea"/>
                          <a:cs typeface="Arial" panose="020B0604020202020204" pitchFamily="34" charset="0"/>
                        </a:rPr>
                        <a:t>(12.8%)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mn-ea"/>
                          <a:cs typeface="Arial" panose="020B0604020202020204" pitchFamily="34" charset="0"/>
                        </a:rPr>
                        <a:t>(5.0%)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endPar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35178993"/>
                  </a:ext>
                </a:extLst>
              </a:tr>
            </a:tbl>
          </a:graphicData>
        </a:graphic>
      </p:graphicFrame>
      <p:sp>
        <p:nvSpPr>
          <p:cNvPr id="10" name="직사각형 119">
            <a:extLst>
              <a:ext uri="{FF2B5EF4-FFF2-40B4-BE49-F238E27FC236}">
                <a16:creationId xmlns:a16="http://schemas.microsoft.com/office/drawing/2014/main" id="{6299D9FA-E7B2-4B3B-859F-375339A8F21C}"/>
              </a:ext>
            </a:extLst>
          </p:cNvPr>
          <p:cNvSpPr/>
          <p:nvPr/>
        </p:nvSpPr>
        <p:spPr bwMode="auto">
          <a:xfrm>
            <a:off x="2590935" y="96705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463863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Detailed FS (2/2)</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Appendices</a:t>
            </a:r>
          </a:p>
        </p:txBody>
      </p:sp>
      <p:sp>
        <p:nvSpPr>
          <p:cNvPr id="16" name="직사각형 119">
            <a:extLst>
              <a:ext uri="{FF2B5EF4-FFF2-40B4-BE49-F238E27FC236}">
                <a16:creationId xmlns:a16="http://schemas.microsoft.com/office/drawing/2014/main" id="{F7D16BCA-88BE-4ABB-A534-79157A8A3390}"/>
              </a:ext>
            </a:extLst>
          </p:cNvPr>
          <p:cNvSpPr/>
          <p:nvPr/>
        </p:nvSpPr>
        <p:spPr bwMode="auto">
          <a:xfrm>
            <a:off x="6966782" y="851232"/>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6" name="직사각형 5">
            <a:extLst>
              <a:ext uri="{FF2B5EF4-FFF2-40B4-BE49-F238E27FC236}">
                <a16:creationId xmlns:a16="http://schemas.microsoft.com/office/drawing/2014/main" id="{13E144D5-DB98-4BF1-867E-0FD8B905E922}"/>
              </a:ext>
            </a:extLst>
          </p:cNvPr>
          <p:cNvSpPr/>
          <p:nvPr/>
        </p:nvSpPr>
        <p:spPr>
          <a:xfrm>
            <a:off x="293298" y="6006768"/>
            <a:ext cx="7686136" cy="685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graphicFrame>
        <p:nvGraphicFramePr>
          <p:cNvPr id="4" name="표 3">
            <a:extLst>
              <a:ext uri="{FF2B5EF4-FFF2-40B4-BE49-F238E27FC236}">
                <a16:creationId xmlns:a16="http://schemas.microsoft.com/office/drawing/2014/main" id="{95FB2534-B608-4C6E-8706-6111EC5BC65C}"/>
              </a:ext>
            </a:extLst>
          </p:cNvPr>
          <p:cNvGraphicFramePr>
            <a:graphicFrameLocks noGrp="1"/>
          </p:cNvGraphicFramePr>
          <p:nvPr>
            <p:extLst>
              <p:ext uri="{D42A27DB-BD31-4B8C-83A1-F6EECF244321}">
                <p14:modId xmlns:p14="http://schemas.microsoft.com/office/powerpoint/2010/main" val="1364023905"/>
              </p:ext>
            </p:extLst>
          </p:nvPr>
        </p:nvGraphicFramePr>
        <p:xfrm>
          <a:off x="601200" y="1083600"/>
          <a:ext cx="4140184" cy="5608320"/>
        </p:xfrm>
        <a:graphic>
          <a:graphicData uri="http://schemas.openxmlformats.org/drawingml/2006/table">
            <a:tbl>
              <a:tblPr/>
              <a:tblGrid>
                <a:gridCol w="97400">
                  <a:extLst>
                    <a:ext uri="{9D8B030D-6E8A-4147-A177-3AD203B41FA5}">
                      <a16:colId xmlns:a16="http://schemas.microsoft.com/office/drawing/2014/main" val="827801426"/>
                    </a:ext>
                  </a:extLst>
                </a:gridCol>
                <a:gridCol w="123306">
                  <a:extLst>
                    <a:ext uri="{9D8B030D-6E8A-4147-A177-3AD203B41FA5}">
                      <a16:colId xmlns:a16="http://schemas.microsoft.com/office/drawing/2014/main" val="1128770003"/>
                    </a:ext>
                  </a:extLst>
                </a:gridCol>
                <a:gridCol w="1184958">
                  <a:extLst>
                    <a:ext uri="{9D8B030D-6E8A-4147-A177-3AD203B41FA5}">
                      <a16:colId xmlns:a16="http://schemas.microsoft.com/office/drawing/2014/main" val="3820423769"/>
                    </a:ext>
                  </a:extLst>
                </a:gridCol>
                <a:gridCol w="683630">
                  <a:extLst>
                    <a:ext uri="{9D8B030D-6E8A-4147-A177-3AD203B41FA5}">
                      <a16:colId xmlns:a16="http://schemas.microsoft.com/office/drawing/2014/main" val="1887149060"/>
                    </a:ext>
                  </a:extLst>
                </a:gridCol>
                <a:gridCol w="683630">
                  <a:extLst>
                    <a:ext uri="{9D8B030D-6E8A-4147-A177-3AD203B41FA5}">
                      <a16:colId xmlns:a16="http://schemas.microsoft.com/office/drawing/2014/main" val="1144501326"/>
                    </a:ext>
                  </a:extLst>
                </a:gridCol>
                <a:gridCol w="683630">
                  <a:extLst>
                    <a:ext uri="{9D8B030D-6E8A-4147-A177-3AD203B41FA5}">
                      <a16:colId xmlns:a16="http://schemas.microsoft.com/office/drawing/2014/main" val="3247242976"/>
                    </a:ext>
                  </a:extLst>
                </a:gridCol>
                <a:gridCol w="683630">
                  <a:extLst>
                    <a:ext uri="{9D8B030D-6E8A-4147-A177-3AD203B41FA5}">
                      <a16:colId xmlns:a16="http://schemas.microsoft.com/office/drawing/2014/main" val="1377906748"/>
                    </a:ext>
                  </a:extLst>
                </a:gridCol>
              </a:tblGrid>
              <a:tr h="86863">
                <a:tc gridSpan="3">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PL</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976256719"/>
                  </a:ext>
                </a:extLst>
              </a:tr>
              <a:tr h="86863">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70667248"/>
                  </a:ext>
                </a:extLst>
              </a:tr>
              <a:tr h="86863">
                <a:tc gridSpan="3">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4M</a:t>
                      </a:r>
                      <a:r>
                        <a:rPr lang="en-US" sz="8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34252814"/>
                  </a:ext>
                </a:extLst>
              </a:tr>
              <a:tr h="86863">
                <a:tc gridSpan="3">
                  <a:txBody>
                    <a:bodyPr/>
                    <a:lstStyle/>
                    <a:p>
                      <a:pPr algn="l" fontAlgn="b"/>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126,695</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111,683</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90,097</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25,757</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302745365"/>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상품매출</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6,020</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718</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1,538</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01327133"/>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제품매출</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121,276</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111,354</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88,694</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082209376"/>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수출매출</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52825964"/>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판매장려금</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(575)</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(423)</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33890104"/>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기타수입</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12287164"/>
                  </a:ext>
                </a:extLst>
              </a:tr>
              <a:tr h="86863">
                <a:tc gridSpan="3">
                  <a:txBody>
                    <a:bodyPr/>
                    <a:lstStyle/>
                    <a:p>
                      <a:pPr algn="l" fontAlgn="b"/>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65,853</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66,658</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46,180</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13,369</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932772037"/>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상품매출원가</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5,604</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802</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1,385</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936767150"/>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기초재고</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678</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885227968"/>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당기매입</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5,472</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2,295</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1,732</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6442989"/>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타계정으로</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970</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547</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17794623"/>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기말재고액</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678</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478</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26628565"/>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제품매출원가</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60,250</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65,857</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44,795</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42909312"/>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기초재고</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41,411</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45,747</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39,430</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271758924"/>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당기제품제조원가</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62,308</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56,159</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37,826</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67135100"/>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타계정에서</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2,278</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3,381</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6,195</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643263285"/>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기말재고액</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45,747</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39,430</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38,656</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3514836"/>
                  </a:ext>
                </a:extLst>
              </a:tr>
              <a:tr h="86863">
                <a:tc gridSpan="3">
                  <a:txBody>
                    <a:bodyPr/>
                    <a:lstStyle/>
                    <a:p>
                      <a:pPr algn="l" fontAlgn="b"/>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매출총이익</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60,842</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45,025</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43,917</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12,388</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78449671"/>
                  </a:ext>
                </a:extLst>
              </a:tr>
              <a:tr h="86863">
                <a:tc gridSpan="3">
                  <a:txBody>
                    <a:bodyPr/>
                    <a:lstStyle/>
                    <a:p>
                      <a:pPr algn="l" fontAlgn="b"/>
                      <a:r>
                        <a:rPr lang="ko-KR" altLang="en-US" sz="800" b="1"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판매비와관리비</a:t>
                      </a: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70,043</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67,608</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55,242</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15,722</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04863779"/>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임원급여</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551</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442</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452</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668052847"/>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직원급여</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9,661</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8,984</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6,264</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38792815"/>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퇴직급여</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860</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2,185</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1,075</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912873518"/>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복리후생비</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1,956</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954</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999</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474070235"/>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여비교통비</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682</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413</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723297273"/>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접대비</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449</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56271142"/>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통신비</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641</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516</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541</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798815455"/>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수도광열비</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995</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1,052</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830</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69626175"/>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세금과공과</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520</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571</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545</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07096895"/>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감가상각비</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8,163</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8,324</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6,835</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015132304"/>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지급임차료</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158528980"/>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수선비</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771674291"/>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보험료</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48592006"/>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차량유지비</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956634745"/>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운반비</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1,253</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1,508</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1,352</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26340259"/>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교육훈련비</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986131424"/>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도서인쇄비</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46360253"/>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소모품비</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471</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476</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303</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01318733"/>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지급수수료</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4,782</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5,130</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7,407</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85843696"/>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광고선전비</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4,416</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5,078</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3,974</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12612903"/>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대손상각비</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(1,205)</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854</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(1,173)</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703272517"/>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판매수수료</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35,380</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30,173</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25,246</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720725176"/>
                  </a:ext>
                </a:extLst>
              </a:tr>
              <a:tr h="86863">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복구충당부채전입액</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425</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5102152"/>
                  </a:ext>
                </a:extLst>
              </a:tr>
              <a:tr h="86863">
                <a:tc gridSpan="3">
                  <a:txBody>
                    <a:bodyPr/>
                    <a:lstStyle/>
                    <a:p>
                      <a:pPr algn="l" fontAlgn="b"/>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영업손익</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(9,201)</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(22,583)</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(11,326)</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(3,334)</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76395003"/>
                  </a:ext>
                </a:extLst>
              </a:tr>
            </a:tbl>
          </a:graphicData>
        </a:graphic>
      </p:graphicFrame>
      <p:graphicFrame>
        <p:nvGraphicFramePr>
          <p:cNvPr id="8" name="표 7">
            <a:extLst>
              <a:ext uri="{FF2B5EF4-FFF2-40B4-BE49-F238E27FC236}">
                <a16:creationId xmlns:a16="http://schemas.microsoft.com/office/drawing/2014/main" id="{91DF72B5-FB22-422E-A203-D17D4046F07A}"/>
              </a:ext>
            </a:extLst>
          </p:cNvPr>
          <p:cNvGraphicFramePr>
            <a:graphicFrameLocks noGrp="1"/>
          </p:cNvGraphicFramePr>
          <p:nvPr>
            <p:extLst>
              <p:ext uri="{D42A27DB-BD31-4B8C-83A1-F6EECF244321}">
                <p14:modId xmlns:p14="http://schemas.microsoft.com/office/powerpoint/2010/main" val="1578881781"/>
              </p:ext>
            </p:extLst>
          </p:nvPr>
        </p:nvGraphicFramePr>
        <p:xfrm>
          <a:off x="5054400" y="1083600"/>
          <a:ext cx="4147140" cy="5047309"/>
        </p:xfrm>
        <a:graphic>
          <a:graphicData uri="http://schemas.openxmlformats.org/drawingml/2006/table">
            <a:tbl>
              <a:tblPr/>
              <a:tblGrid>
                <a:gridCol w="97400">
                  <a:extLst>
                    <a:ext uri="{9D8B030D-6E8A-4147-A177-3AD203B41FA5}">
                      <a16:colId xmlns:a16="http://schemas.microsoft.com/office/drawing/2014/main" val="3939484229"/>
                    </a:ext>
                  </a:extLst>
                </a:gridCol>
                <a:gridCol w="759326">
                  <a:extLst>
                    <a:ext uri="{9D8B030D-6E8A-4147-A177-3AD203B41FA5}">
                      <a16:colId xmlns:a16="http://schemas.microsoft.com/office/drawing/2014/main" val="3818761537"/>
                    </a:ext>
                  </a:extLst>
                </a:gridCol>
                <a:gridCol w="759326">
                  <a:extLst>
                    <a:ext uri="{9D8B030D-6E8A-4147-A177-3AD203B41FA5}">
                      <a16:colId xmlns:a16="http://schemas.microsoft.com/office/drawing/2014/main" val="2642568534"/>
                    </a:ext>
                  </a:extLst>
                </a:gridCol>
                <a:gridCol w="632772">
                  <a:extLst>
                    <a:ext uri="{9D8B030D-6E8A-4147-A177-3AD203B41FA5}">
                      <a16:colId xmlns:a16="http://schemas.microsoft.com/office/drawing/2014/main" val="1032785352"/>
                    </a:ext>
                  </a:extLst>
                </a:gridCol>
                <a:gridCol w="632772">
                  <a:extLst>
                    <a:ext uri="{9D8B030D-6E8A-4147-A177-3AD203B41FA5}">
                      <a16:colId xmlns:a16="http://schemas.microsoft.com/office/drawing/2014/main" val="3846750616"/>
                    </a:ext>
                  </a:extLst>
                </a:gridCol>
                <a:gridCol w="632772">
                  <a:extLst>
                    <a:ext uri="{9D8B030D-6E8A-4147-A177-3AD203B41FA5}">
                      <a16:colId xmlns:a16="http://schemas.microsoft.com/office/drawing/2014/main" val="4218758258"/>
                    </a:ext>
                  </a:extLst>
                </a:gridCol>
                <a:gridCol w="632772">
                  <a:extLst>
                    <a:ext uri="{9D8B030D-6E8A-4147-A177-3AD203B41FA5}">
                      <a16:colId xmlns:a16="http://schemas.microsoft.com/office/drawing/2014/main" val="3775329435"/>
                    </a:ext>
                  </a:extLst>
                </a:gridCol>
              </a:tblGrid>
              <a:tr h="94727">
                <a:tc gridSpan="3">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PL</a:t>
                      </a: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계속</a:t>
                      </a:r>
                      <a:r>
                        <a:rPr lang="en-US" altLang="ko-KR"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endPar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918698497"/>
                  </a:ext>
                </a:extLst>
              </a:tr>
              <a:tr h="94727">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21872146"/>
                  </a:ext>
                </a:extLst>
              </a:tr>
              <a:tr h="94727">
                <a:tc gridSpan="3">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4M</a:t>
                      </a:r>
                      <a:r>
                        <a:rPr lang="en-US" sz="8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44221683"/>
                  </a:ext>
                </a:extLst>
              </a:tr>
              <a:tr h="94727">
                <a:tc gridSpan="3">
                  <a:txBody>
                    <a:bodyPr/>
                    <a:lstStyle/>
                    <a:p>
                      <a:pPr algn="l" fontAlgn="b"/>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기타수익</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288</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1,189</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376</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875128199"/>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임대료수입</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648449353"/>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유형자산처분이익</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336</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63063375"/>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투자자산처분이익</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776650135"/>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대손충당금환입</a:t>
                      </a: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58477409"/>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잡이익</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251</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741</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369</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8511410"/>
                  </a:ext>
                </a:extLst>
              </a:tr>
              <a:tr h="94727">
                <a:tc gridSpan="3">
                  <a:txBody>
                    <a:bodyPr/>
                    <a:lstStyle/>
                    <a:p>
                      <a:pPr algn="l" fontAlgn="b"/>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기타비용</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1,390</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3,428</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32,283</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11872812"/>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유형자산처분손실</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232</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929232548"/>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투자자산처분손실</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245110906"/>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기타의대손상각비</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31,061</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828257523"/>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잡손실</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459</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717</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743</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5679986"/>
                  </a:ext>
                </a:extLst>
              </a:tr>
              <a:tr h="170509">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관계기업투자주식손상차손</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115</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235801783"/>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종속기업투자손상차손</a:t>
                      </a: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26067964"/>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지분법손실</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22917161"/>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자산손상차손</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599</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2,370</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247</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22610235"/>
                  </a:ext>
                </a:extLst>
              </a:tr>
              <a:tr h="94727">
                <a:tc gridSpan="3">
                  <a:txBody>
                    <a:bodyPr/>
                    <a:lstStyle/>
                    <a:p>
                      <a:pPr algn="l" fontAlgn="b"/>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금융수익</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614</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1,495</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1,769</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70488770"/>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이자수익</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419</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969</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1,754</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067784895"/>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외환차익</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199413451"/>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외화환산이익</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178</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14111486"/>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파생상품평가이익</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65127676"/>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FVPL</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평가이익</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734114655"/>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배당수익</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70968601"/>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금융자산처분이익</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70730727"/>
                  </a:ext>
                </a:extLst>
              </a:tr>
              <a:tr h="94727">
                <a:tc gridSpan="3">
                  <a:txBody>
                    <a:bodyPr/>
                    <a:lstStyle/>
                    <a:p>
                      <a:pPr algn="l" fontAlgn="b"/>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금융비용</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807</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1,048</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980</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16430117"/>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외환차손</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395472278"/>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외화환산손실</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852</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145584946"/>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이자비용</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837</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219934816"/>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파생상품평가손실</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27982453"/>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파생상품거래손실</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48250488"/>
                  </a:ext>
                </a:extLst>
              </a:tr>
              <a:tr h="94727">
                <a:tc gridSpan="3">
                  <a:txBody>
                    <a:bodyPr/>
                    <a:lstStyle/>
                    <a:p>
                      <a:pPr algn="l" fontAlgn="b"/>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법인세비용차감전순손실</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(10,497)</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(24,375)</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(42,444)</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6461549"/>
                  </a:ext>
                </a:extLst>
              </a:tr>
              <a:tr h="94727">
                <a:tc gridSpan="3">
                  <a:txBody>
                    <a:bodyPr/>
                    <a:lstStyle/>
                    <a:p>
                      <a:pPr algn="l" fontAlgn="b"/>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법인세</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(158)</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02343540"/>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법인세비용</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(158)</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51615316"/>
                  </a:ext>
                </a:extLst>
              </a:tr>
              <a:tr h="94727">
                <a:tc gridSpan="3">
                  <a:txBody>
                    <a:bodyPr/>
                    <a:lstStyle/>
                    <a:p>
                      <a:pPr algn="l" fontAlgn="b"/>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당기순손실</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(10,338)</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(24,295)</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(42,444)</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75383648"/>
                  </a:ext>
                </a:extLst>
              </a:tr>
              <a:tr h="94727">
                <a:tc gridSpan="3">
                  <a:txBody>
                    <a:bodyPr/>
                    <a:lstStyle/>
                    <a:p>
                      <a:pPr algn="l" fontAlgn="b"/>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기타포괄손익</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(421)</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812</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950596789"/>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보험수리적손실</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(438)</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43998626"/>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보험수리적이익</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812</a:t>
                      </a:r>
                    </a:p>
                  </a:txBody>
                  <a:tcPr marL="36000" marR="36000" marT="0"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236865"/>
                  </a:ext>
                </a:extLst>
              </a:tr>
              <a:tr h="94727">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지분법자본변동</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5996747"/>
                  </a:ext>
                </a:extLst>
              </a:tr>
              <a:tr h="94727">
                <a:tc gridSpan="3">
                  <a:txBody>
                    <a:bodyPr/>
                    <a:lstStyle/>
                    <a:p>
                      <a:pPr algn="l" fontAlgn="b"/>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총포괄손익</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(10,136)</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(24,716)</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(41,632)</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b">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74779188"/>
                  </a:ext>
                </a:extLst>
              </a:tr>
            </a:tbl>
          </a:graphicData>
        </a:graphic>
      </p:graphicFrame>
      <p:sp>
        <p:nvSpPr>
          <p:cNvPr id="13" name="직사각형 119">
            <a:extLst>
              <a:ext uri="{FF2B5EF4-FFF2-40B4-BE49-F238E27FC236}">
                <a16:creationId xmlns:a16="http://schemas.microsoft.com/office/drawing/2014/main" id="{43343624-47E8-4C6D-83D9-31F92D5E54E7}"/>
              </a:ext>
            </a:extLst>
          </p:cNvPr>
          <p:cNvSpPr/>
          <p:nvPr/>
        </p:nvSpPr>
        <p:spPr bwMode="auto">
          <a:xfrm>
            <a:off x="5052651" y="6238546"/>
            <a:ext cx="2225867" cy="123111"/>
          </a:xfrm>
          <a:prstGeom prst="rect">
            <a:avLst/>
          </a:prstGeom>
          <a:noFill/>
          <a:ln w="9525" cap="flat" cmpd="sng" algn="ctr">
            <a:noFill/>
            <a:prstDash val="solid"/>
            <a:round/>
            <a:headEnd type="none" w="med" len="med"/>
            <a:tailEnd type="none" w="med" len="med"/>
          </a:ln>
          <a:effectLst/>
        </p:spPr>
        <p:txBody>
          <a:bodyPr lIns="0" tIns="0" rIns="0" bIns="0" rtlCol="0" anchor="ctr">
            <a:spAutoFit/>
          </a:bodyPr>
          <a:lstStyle/>
          <a:p>
            <a:pP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Note 1: </a:t>
            </a:r>
            <a:r>
              <a:rPr lang="ko-KR" altLang="en-US" sz="800">
                <a:solidFill>
                  <a:prstClr val="black"/>
                </a:solidFill>
                <a:latin typeface="Arial" panose="020B0604020202020204" pitchFamily="34" charset="0"/>
                <a:ea typeface="+mj-ea"/>
                <a:cs typeface="Arial" panose="020B0604020202020204" pitchFamily="34" charset="0"/>
              </a:rPr>
              <a:t>회사 제시 조사보고서상 금액을 준용함</a:t>
            </a:r>
            <a:endParaRPr lang="en-US" altLang="ko-KR" sz="80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0879124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
          <p:cNvSpPr>
            <a:spLocks/>
          </p:cNvSpPr>
          <p:nvPr/>
        </p:nvSpPr>
        <p:spPr bwMode="auto">
          <a:xfrm>
            <a:off x="672108" y="2750337"/>
            <a:ext cx="581620" cy="546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spAutoFit/>
          </a:bodyPr>
          <a:lstStyle/>
          <a:p>
            <a:pPr algn="ctr" defTabSz="844073">
              <a:defRPr/>
            </a:pPr>
            <a:r>
              <a:rPr lang="en-US" altLang="en-US" sz="3300" b="1">
                <a:solidFill>
                  <a:srgbClr val="000000"/>
                </a:solidFill>
                <a:latin typeface="Arial"/>
              </a:rPr>
              <a:t>02</a:t>
            </a:r>
          </a:p>
        </p:txBody>
      </p:sp>
      <p:sp>
        <p:nvSpPr>
          <p:cNvPr id="12" name="제목 11"/>
          <p:cNvSpPr>
            <a:spLocks noGrp="1"/>
          </p:cNvSpPr>
          <p:nvPr>
            <p:ph type="title"/>
          </p:nvPr>
        </p:nvSpPr>
        <p:spPr>
          <a:xfrm>
            <a:off x="1511881" y="2441422"/>
            <a:ext cx="4212909" cy="1114948"/>
          </a:xfrm>
        </p:spPr>
        <p:txBody>
          <a:bodyPr anchor="ctr"/>
          <a:lstStyle/>
          <a:p>
            <a:pPr>
              <a:lnSpc>
                <a:spcPct val="100000"/>
              </a:lnSpc>
            </a:pPr>
            <a:r>
              <a:rPr lang="en-US" altLang="ko-KR" sz="5000" b="1">
                <a:latin typeface="+mj-lt"/>
                <a:ea typeface="맑은 고딕" panose="020B0503020000020004" pitchFamily="50" charset="-127"/>
              </a:rPr>
              <a:t>Valuation</a:t>
            </a:r>
            <a:endParaRPr lang="ko-KR" altLang="en-US" sz="5000" b="1">
              <a:latin typeface="+mj-lt"/>
              <a:ea typeface="맑은 고딕" panose="020B0503020000020004" pitchFamily="50" charset="-127"/>
            </a:endParaRPr>
          </a:p>
        </p:txBody>
      </p:sp>
    </p:spTree>
    <p:extLst>
      <p:ext uri="{BB962C8B-B14F-4D97-AF65-F5344CB8AC3E}">
        <p14:creationId xmlns:p14="http://schemas.microsoft.com/office/powerpoint/2010/main" val="9167567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
          <p:cNvSpPr>
            <a:spLocks/>
          </p:cNvSpPr>
          <p:nvPr/>
        </p:nvSpPr>
        <p:spPr bwMode="auto">
          <a:xfrm>
            <a:off x="672108" y="2750337"/>
            <a:ext cx="581620" cy="546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spAutoFit/>
          </a:bodyPr>
          <a:lstStyle/>
          <a:p>
            <a:pPr algn="ctr" defTabSz="844073">
              <a:defRPr/>
            </a:pPr>
            <a:r>
              <a:rPr lang="en-US" altLang="en-US" sz="3300" b="1">
                <a:solidFill>
                  <a:srgbClr val="000000"/>
                </a:solidFill>
                <a:latin typeface="Arial"/>
              </a:rPr>
              <a:t>03</a:t>
            </a:r>
          </a:p>
        </p:txBody>
      </p:sp>
      <p:sp>
        <p:nvSpPr>
          <p:cNvPr id="12" name="제목 11"/>
          <p:cNvSpPr>
            <a:spLocks noGrp="1"/>
          </p:cNvSpPr>
          <p:nvPr>
            <p:ph type="title"/>
          </p:nvPr>
        </p:nvSpPr>
        <p:spPr>
          <a:xfrm>
            <a:off x="1511881" y="2441422"/>
            <a:ext cx="4212909" cy="1114948"/>
          </a:xfrm>
        </p:spPr>
        <p:txBody>
          <a:bodyPr anchor="ctr"/>
          <a:lstStyle/>
          <a:p>
            <a:pPr>
              <a:lnSpc>
                <a:spcPct val="100000"/>
              </a:lnSpc>
            </a:pPr>
            <a:r>
              <a:rPr lang="en-US" altLang="ko-KR" sz="5000" b="1">
                <a:latin typeface="+mj-lt"/>
                <a:ea typeface="맑은 고딕" panose="020B0503020000020004" pitchFamily="50" charset="-127"/>
              </a:rPr>
              <a:t>Tax Due Diligence</a:t>
            </a:r>
            <a:endParaRPr lang="ko-KR" altLang="en-US" sz="5000" b="1">
              <a:latin typeface="+mj-lt"/>
              <a:ea typeface="맑은 고딕" panose="020B0503020000020004" pitchFamily="50" charset="-127"/>
            </a:endParaRPr>
          </a:p>
        </p:txBody>
      </p:sp>
    </p:spTree>
    <p:extLst>
      <p:ext uri="{BB962C8B-B14F-4D97-AF65-F5344CB8AC3E}">
        <p14:creationId xmlns:p14="http://schemas.microsoft.com/office/powerpoint/2010/main" val="2912108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3">
            <a:extLst>
              <a:ext uri="{FF2B5EF4-FFF2-40B4-BE49-F238E27FC236}">
                <a16:creationId xmlns:a16="http://schemas.microsoft.com/office/drawing/2014/main" id="{C9C702E1-3F81-4806-9826-C22806F8E5F9}"/>
              </a:ext>
            </a:extLst>
          </p:cNvPr>
          <p:cNvSpPr txBox="1">
            <a:spLocks/>
          </p:cNvSpPr>
          <p:nvPr/>
        </p:nvSpPr>
        <p:spPr>
          <a:xfrm>
            <a:off x="1728002" y="745828"/>
            <a:ext cx="3749742" cy="771672"/>
          </a:xfrm>
          <a:prstGeom prst="rect">
            <a:avLst/>
          </a:prstGeom>
        </p:spPr>
        <p:txBody>
          <a:bodyPr vert="horz" lIns="90000" tIns="0" rIns="0" bIns="0" rtlCol="0" anchor="t" anchorCtr="0">
            <a:noAutofit/>
          </a:bodyPr>
          <a:lstStyle>
            <a:lvl1pPr marL="0" algn="l" defTabSz="895327" rtl="0" eaLnBrk="1" latinLnBrk="1" hangingPunct="1">
              <a:lnSpc>
                <a:spcPct val="100000"/>
              </a:lnSpc>
              <a:spcBef>
                <a:spcPct val="0"/>
              </a:spcBef>
              <a:buNone/>
              <a:defRPr lang="ko-KR" altLang="en-US" sz="4700" b="0" i="0" kern="0" dirty="0">
                <a:solidFill>
                  <a:schemeClr val="accent1"/>
                </a:solidFill>
                <a:latin typeface="KPMG Extralight"/>
                <a:ea typeface="+mn-ea"/>
                <a:cs typeface="KPMG Extralight"/>
              </a:defRPr>
            </a:lvl1pPr>
          </a:lstStyle>
          <a:p>
            <a:pPr defTabSz="895317">
              <a:defRPr/>
            </a:pPr>
            <a:r>
              <a:rPr lang="en-US" altLang="ko-KR" sz="4800">
                <a:solidFill>
                  <a:srgbClr val="00338D"/>
                </a:solidFill>
              </a:rPr>
              <a:t>Contacts</a:t>
            </a:r>
            <a:br>
              <a:rPr lang="en-US" altLang="ko-KR" sz="4800">
                <a:solidFill>
                  <a:srgbClr val="00338D"/>
                </a:solidFill>
              </a:rPr>
            </a:br>
            <a:br>
              <a:rPr lang="en-US" altLang="ko-KR" sz="2000">
                <a:solidFill>
                  <a:srgbClr val="00338D"/>
                </a:solidFill>
              </a:rPr>
            </a:br>
            <a:endParaRPr lang="en-US" altLang="en-US">
              <a:solidFill>
                <a:srgbClr val="0091DA"/>
              </a:solidFill>
            </a:endParaRPr>
          </a:p>
        </p:txBody>
      </p:sp>
      <p:sp>
        <p:nvSpPr>
          <p:cNvPr id="21" name="Text Placeholder 28">
            <a:extLst>
              <a:ext uri="{FF2B5EF4-FFF2-40B4-BE49-F238E27FC236}">
                <a16:creationId xmlns:a16="http://schemas.microsoft.com/office/drawing/2014/main" id="{EF148182-9877-47D4-A828-17085327FC89}"/>
              </a:ext>
            </a:extLst>
          </p:cNvPr>
          <p:cNvSpPr txBox="1">
            <a:spLocks/>
          </p:cNvSpPr>
          <p:nvPr>
            <p:custDataLst>
              <p:tags r:id="rId1"/>
            </p:custDataLst>
          </p:nvPr>
        </p:nvSpPr>
        <p:spPr>
          <a:xfrm>
            <a:off x="1728002" y="5112002"/>
            <a:ext cx="7375525" cy="554037"/>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ko-KR" b="1" kern="0">
                <a:latin typeface="맑은 고딕" panose="020B0503020000020004" pitchFamily="50" charset="-127"/>
                <a:ea typeface="맑은 고딕" panose="020B0503020000020004" pitchFamily="50" charset="-127"/>
                <a:cs typeface="Univers for KPMG Light" panose="020B0403020202020204" pitchFamily="34" charset="0"/>
              </a:rPr>
              <a:t>© 2022 KPMG Samjong Accounting Corp., the Korean member firm of the KPMG network of independent member firms affiliated with KPMG International Cooperative (“KPMG International”), a Swiss entity. All rights reserved. Printed in Korea.</a:t>
            </a:r>
          </a:p>
        </p:txBody>
      </p:sp>
      <p:pic>
        <p:nvPicPr>
          <p:cNvPr id="22" name="Picture 12">
            <a:extLst>
              <a:ext uri="{FF2B5EF4-FFF2-40B4-BE49-F238E27FC236}">
                <a16:creationId xmlns:a16="http://schemas.microsoft.com/office/drawing/2014/main" id="{F5D0BA04-F7DB-4B0C-8FF6-52539FE8427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800769" y="3467783"/>
            <a:ext cx="2341068" cy="360000"/>
          </a:xfrm>
          <a:prstGeom prst="rect">
            <a:avLst/>
          </a:prstGeom>
          <a:noFill/>
          <a:ln w="9525">
            <a:noFill/>
            <a:miter lim="800000"/>
            <a:headEnd/>
            <a:tailEnd/>
          </a:ln>
        </p:spPr>
      </p:pic>
      <p:pic>
        <p:nvPicPr>
          <p:cNvPr id="23" name="Picture 13">
            <a:extLst>
              <a:ext uri="{FF2B5EF4-FFF2-40B4-BE49-F238E27FC236}">
                <a16:creationId xmlns:a16="http://schemas.microsoft.com/office/drawing/2014/main" id="{BBFB4E36-C00C-4357-BC38-DBA5C15F3C0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0395" y="3471333"/>
            <a:ext cx="1113206" cy="353097"/>
          </a:xfrm>
          <a:prstGeom prst="rect">
            <a:avLst/>
          </a:prstGeom>
        </p:spPr>
      </p:pic>
      <p:sp>
        <p:nvSpPr>
          <p:cNvPr id="24" name="Text Placeholder 29">
            <a:extLst>
              <a:ext uri="{FF2B5EF4-FFF2-40B4-BE49-F238E27FC236}">
                <a16:creationId xmlns:a16="http://schemas.microsoft.com/office/drawing/2014/main" id="{A48A435B-8394-4D21-BC16-E77AFC85B062}"/>
              </a:ext>
            </a:extLst>
          </p:cNvPr>
          <p:cNvSpPr txBox="1">
            <a:spLocks/>
          </p:cNvSpPr>
          <p:nvPr/>
        </p:nvSpPr>
        <p:spPr>
          <a:xfrm>
            <a:off x="1728002" y="5690659"/>
            <a:ext cx="7375525"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ko-KR">
                <a:latin typeface="맑은 고딕" panose="020B0503020000020004" pitchFamily="50" charset="-127"/>
                <a:ea typeface="맑은 고딕" panose="020B0503020000020004" pitchFamily="50" charset="-127"/>
              </a:rPr>
              <a:t>The KPMG name and logo are registered trademarks or trademarks of KPMG International. </a:t>
            </a:r>
          </a:p>
        </p:txBody>
      </p:sp>
      <p:sp>
        <p:nvSpPr>
          <p:cNvPr id="25" name="Text Placeholder 39">
            <a:extLst>
              <a:ext uri="{FF2B5EF4-FFF2-40B4-BE49-F238E27FC236}">
                <a16:creationId xmlns:a16="http://schemas.microsoft.com/office/drawing/2014/main" id="{4F6AF500-910D-4276-83AE-B1E828DCBAC9}"/>
              </a:ext>
            </a:extLst>
          </p:cNvPr>
          <p:cNvSpPr txBox="1">
            <a:spLocks/>
          </p:cNvSpPr>
          <p:nvPr/>
        </p:nvSpPr>
        <p:spPr>
          <a:xfrm>
            <a:off x="1728002" y="4313241"/>
            <a:ext cx="7375525" cy="554037"/>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ko-KR">
                <a:latin typeface="맑은 고딕" panose="020B0503020000020004" pitchFamily="50" charset="-127"/>
                <a:ea typeface="맑은 고딕" panose="020B0503020000020004" pitchFamily="50" charset="-127"/>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p:txBody>
      </p:sp>
      <p:sp>
        <p:nvSpPr>
          <p:cNvPr id="26" name="Text Placeholder 45">
            <a:extLst>
              <a:ext uri="{FF2B5EF4-FFF2-40B4-BE49-F238E27FC236}">
                <a16:creationId xmlns:a16="http://schemas.microsoft.com/office/drawing/2014/main" id="{E37A4304-0FF9-48A6-A453-2EB1ECAB46CC}"/>
              </a:ext>
            </a:extLst>
          </p:cNvPr>
          <p:cNvSpPr txBox="1">
            <a:spLocks/>
          </p:cNvSpPr>
          <p:nvPr/>
        </p:nvSpPr>
        <p:spPr>
          <a:xfrm>
            <a:off x="1728000" y="3948112"/>
            <a:ext cx="2052000"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맑은 고딕" panose="020B0503020000020004" pitchFamily="50" charset="-127"/>
                <a:ea typeface="맑은 고딕" panose="020B0503020000020004" pitchFamily="50" charset="-127"/>
              </a:rPr>
              <a:t>kpmg.com/socialmedia</a:t>
            </a:r>
          </a:p>
        </p:txBody>
      </p:sp>
      <p:sp>
        <p:nvSpPr>
          <p:cNvPr id="27" name="Text Placeholder 46">
            <a:extLst>
              <a:ext uri="{FF2B5EF4-FFF2-40B4-BE49-F238E27FC236}">
                <a16:creationId xmlns:a16="http://schemas.microsoft.com/office/drawing/2014/main" id="{2C3F878B-7309-4A7E-8AE9-C7DCCD4C336D}"/>
              </a:ext>
            </a:extLst>
          </p:cNvPr>
          <p:cNvSpPr txBox="1">
            <a:spLocks/>
          </p:cNvSpPr>
          <p:nvPr/>
        </p:nvSpPr>
        <p:spPr>
          <a:xfrm>
            <a:off x="4775338" y="3948112"/>
            <a:ext cx="2052000"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맑은 고딕" panose="020B0503020000020004" pitchFamily="50" charset="-127"/>
                <a:ea typeface="맑은 고딕" panose="020B0503020000020004" pitchFamily="50" charset="-127"/>
              </a:rPr>
              <a:t>kpmg.com/app</a:t>
            </a:r>
          </a:p>
        </p:txBody>
      </p:sp>
      <p:sp>
        <p:nvSpPr>
          <p:cNvPr id="11" name="Rectangle 22">
            <a:extLst>
              <a:ext uri="{FF2B5EF4-FFF2-40B4-BE49-F238E27FC236}">
                <a16:creationId xmlns:a16="http://schemas.microsoft.com/office/drawing/2014/main" id="{70B1F109-E6BB-4AED-834B-326CCA293205}"/>
              </a:ext>
            </a:extLst>
          </p:cNvPr>
          <p:cNvSpPr>
            <a:spLocks noChangeArrowheads="1"/>
          </p:cNvSpPr>
          <p:nvPr/>
        </p:nvSpPr>
        <p:spPr bwMode="auto">
          <a:xfrm>
            <a:off x="1800769" y="1633349"/>
            <a:ext cx="3427223" cy="1468437"/>
          </a:xfrm>
          <a:prstGeom prst="rect">
            <a:avLst/>
          </a:prstGeom>
          <a:solidFill>
            <a:srgbClr val="FFFFFF"/>
          </a:solidFill>
          <a:ln w="12700" algn="ctr">
            <a:noFill/>
            <a:miter lim="800000"/>
            <a:headEnd/>
            <a:tailEnd/>
          </a:ln>
        </p:spPr>
        <p:txBody>
          <a:bodyPr lIns="72001" tIns="108000" rIns="0" anchor="t" anchorCtr="0"/>
          <a:lstStyle>
            <a:lvl1pPr eaLnBrk="0" hangingPunct="0">
              <a:defRPr kumimoji="1" sz="1500" b="1">
                <a:solidFill>
                  <a:schemeClr val="bg1"/>
                </a:solidFill>
                <a:latin typeface="맑은 고딕" panose="020B0503020000020004" pitchFamily="50" charset="-127"/>
                <a:ea typeface="맑은 고딕" panose="020B0503020000020004" pitchFamily="50" charset="-127"/>
              </a:defRPr>
            </a:lvl1pPr>
            <a:lvl2pPr marL="742950" indent="-285750" eaLnBrk="0" hangingPunct="0">
              <a:defRPr kumimoji="1" sz="1500" b="1">
                <a:solidFill>
                  <a:schemeClr val="bg1"/>
                </a:solidFill>
                <a:latin typeface="맑은 고딕" panose="020B0503020000020004" pitchFamily="50" charset="-127"/>
                <a:ea typeface="맑은 고딕" panose="020B0503020000020004" pitchFamily="50" charset="-127"/>
              </a:defRPr>
            </a:lvl2pPr>
            <a:lvl3pPr marL="1143000" indent="-228600" eaLnBrk="0" hangingPunct="0">
              <a:defRPr kumimoji="1" sz="1500" b="1">
                <a:solidFill>
                  <a:schemeClr val="bg1"/>
                </a:solidFill>
                <a:latin typeface="맑은 고딕" panose="020B0503020000020004" pitchFamily="50" charset="-127"/>
                <a:ea typeface="맑은 고딕" panose="020B0503020000020004" pitchFamily="50" charset="-127"/>
              </a:defRPr>
            </a:lvl3pPr>
            <a:lvl4pPr marL="1600200" indent="-228600" eaLnBrk="0" hangingPunct="0">
              <a:defRPr kumimoji="1" sz="1500" b="1">
                <a:solidFill>
                  <a:schemeClr val="bg1"/>
                </a:solidFill>
                <a:latin typeface="맑은 고딕" panose="020B0503020000020004" pitchFamily="50" charset="-127"/>
                <a:ea typeface="맑은 고딕" panose="020B0503020000020004" pitchFamily="50" charset="-127"/>
              </a:defRPr>
            </a:lvl4pPr>
            <a:lvl5pPr marL="2057400" indent="-228600" eaLnBrk="0" hangingPunct="0">
              <a:defRPr kumimoji="1" sz="1500" b="1">
                <a:solidFill>
                  <a:schemeClr val="bg1"/>
                </a:solidFill>
                <a:latin typeface="맑은 고딕" panose="020B0503020000020004" pitchFamily="50" charset="-127"/>
                <a:ea typeface="맑은 고딕" panose="020B0503020000020004" pitchFamily="50" charset="-127"/>
              </a:defRPr>
            </a:lvl5pPr>
            <a:lvl6pPr marL="25146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6pPr>
            <a:lvl7pPr marL="29718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7pPr>
            <a:lvl8pPr marL="34290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8pPr>
            <a:lvl9pPr marL="38862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9pPr>
          </a:lstStyle>
          <a:p>
            <a:pPr algn="just" defTabSz="914390">
              <a:tabLst>
                <a:tab pos="1252443" algn="l"/>
                <a:tab pos="1523883" algn="l"/>
              </a:tabLst>
              <a:defRPr/>
            </a:pPr>
            <a:endParaRPr kumimoji="0" lang="en-US" altLang="ko-KR" sz="1000" b="0" kern="0">
              <a:solidFill>
                <a:srgbClr val="000000"/>
              </a:solidFill>
              <a:latin typeface="+mj-ea"/>
              <a:ea typeface="+mj-ea"/>
            </a:endParaRPr>
          </a:p>
          <a:p>
            <a:pPr algn="just" defTabSz="914390">
              <a:tabLst>
                <a:tab pos="1252443" algn="l"/>
                <a:tab pos="1523883" algn="l"/>
              </a:tabLst>
              <a:defRPr/>
            </a:pPr>
            <a:r>
              <a:rPr kumimoji="0" lang="ko-KR" altLang="en-US" sz="1000" b="0" kern="0" err="1">
                <a:solidFill>
                  <a:srgbClr val="000000"/>
                </a:solidFill>
                <a:latin typeface="+mj-ea"/>
              </a:rPr>
              <a:t>임규성</a:t>
            </a:r>
            <a:r>
              <a:rPr kumimoji="0" lang="ko-KR" altLang="en-US" sz="1000" b="0" kern="0">
                <a:solidFill>
                  <a:srgbClr val="000000"/>
                </a:solidFill>
                <a:latin typeface="+mj-ea"/>
              </a:rPr>
              <a:t> 상무이사</a:t>
            </a:r>
            <a:r>
              <a:rPr kumimoji="0" lang="en-US" altLang="ko-KR" sz="1000" b="0" kern="0">
                <a:solidFill>
                  <a:srgbClr val="000000"/>
                </a:solidFill>
                <a:latin typeface="+mj-ea"/>
              </a:rPr>
              <a:t>	T.	+82 2 2112 7058</a:t>
            </a:r>
          </a:p>
          <a:p>
            <a:pPr algn="just" defTabSz="914390">
              <a:tabLst>
                <a:tab pos="1252443" algn="l"/>
                <a:tab pos="1523883" algn="l"/>
              </a:tabLst>
              <a:defRPr/>
            </a:pPr>
            <a:r>
              <a:rPr kumimoji="0" lang="en-US" altLang="ko-KR" sz="1000" b="0" kern="0">
                <a:solidFill>
                  <a:srgbClr val="000000"/>
                </a:solidFill>
                <a:latin typeface="+mj-ea"/>
              </a:rPr>
              <a:t>	E.	</a:t>
            </a:r>
            <a:r>
              <a:rPr kumimoji="0" lang="en-US" altLang="ko-KR" sz="1000" b="0" kern="0">
                <a:solidFill>
                  <a:srgbClr val="000000"/>
                </a:solidFill>
                <a:latin typeface="+mj-ea"/>
                <a:hlinkClick r:id="rId6"/>
              </a:rPr>
              <a:t>kyusunglim@kr.kpmg.com</a:t>
            </a:r>
            <a:r>
              <a:rPr kumimoji="0" lang="en-US" altLang="ko-KR" sz="1000" b="0" kern="0">
                <a:solidFill>
                  <a:srgbClr val="000000"/>
                </a:solidFill>
                <a:latin typeface="+mj-ea"/>
              </a:rPr>
              <a:t> </a:t>
            </a:r>
            <a:endParaRPr kumimoji="0" lang="en-US" altLang="ko-KR" sz="1000" b="0" kern="0">
              <a:solidFill>
                <a:srgbClr val="000000"/>
              </a:solidFill>
              <a:latin typeface="+mj-ea"/>
              <a:ea typeface="+mj-ea"/>
            </a:endParaRPr>
          </a:p>
        </p:txBody>
      </p:sp>
      <p:sp>
        <p:nvSpPr>
          <p:cNvPr id="12" name="Rectangle 22">
            <a:extLst>
              <a:ext uri="{FF2B5EF4-FFF2-40B4-BE49-F238E27FC236}">
                <a16:creationId xmlns:a16="http://schemas.microsoft.com/office/drawing/2014/main" id="{358B3E41-DC88-488A-879D-FDB7BCE5FFCD}"/>
              </a:ext>
            </a:extLst>
          </p:cNvPr>
          <p:cNvSpPr>
            <a:spLocks noChangeArrowheads="1"/>
          </p:cNvSpPr>
          <p:nvPr/>
        </p:nvSpPr>
        <p:spPr bwMode="auto">
          <a:xfrm>
            <a:off x="5801338" y="1633349"/>
            <a:ext cx="3427223" cy="1468437"/>
          </a:xfrm>
          <a:prstGeom prst="rect">
            <a:avLst/>
          </a:prstGeom>
          <a:solidFill>
            <a:srgbClr val="FFFFFF"/>
          </a:solidFill>
          <a:ln w="12700" algn="ctr">
            <a:noFill/>
            <a:miter lim="800000"/>
            <a:headEnd/>
            <a:tailEnd/>
          </a:ln>
        </p:spPr>
        <p:txBody>
          <a:bodyPr lIns="72001" tIns="108000" rIns="0" anchor="t" anchorCtr="0"/>
          <a:lstStyle>
            <a:lvl1pPr eaLnBrk="0" hangingPunct="0">
              <a:defRPr kumimoji="1" sz="1500" b="1">
                <a:solidFill>
                  <a:schemeClr val="bg1"/>
                </a:solidFill>
                <a:latin typeface="맑은 고딕" panose="020B0503020000020004" pitchFamily="50" charset="-127"/>
                <a:ea typeface="맑은 고딕" panose="020B0503020000020004" pitchFamily="50" charset="-127"/>
              </a:defRPr>
            </a:lvl1pPr>
            <a:lvl2pPr marL="742950" indent="-285750" eaLnBrk="0" hangingPunct="0">
              <a:defRPr kumimoji="1" sz="1500" b="1">
                <a:solidFill>
                  <a:schemeClr val="bg1"/>
                </a:solidFill>
                <a:latin typeface="맑은 고딕" panose="020B0503020000020004" pitchFamily="50" charset="-127"/>
                <a:ea typeface="맑은 고딕" panose="020B0503020000020004" pitchFamily="50" charset="-127"/>
              </a:defRPr>
            </a:lvl2pPr>
            <a:lvl3pPr marL="1143000" indent="-228600" eaLnBrk="0" hangingPunct="0">
              <a:defRPr kumimoji="1" sz="1500" b="1">
                <a:solidFill>
                  <a:schemeClr val="bg1"/>
                </a:solidFill>
                <a:latin typeface="맑은 고딕" panose="020B0503020000020004" pitchFamily="50" charset="-127"/>
                <a:ea typeface="맑은 고딕" panose="020B0503020000020004" pitchFamily="50" charset="-127"/>
              </a:defRPr>
            </a:lvl3pPr>
            <a:lvl4pPr marL="1600200" indent="-228600" eaLnBrk="0" hangingPunct="0">
              <a:defRPr kumimoji="1" sz="1500" b="1">
                <a:solidFill>
                  <a:schemeClr val="bg1"/>
                </a:solidFill>
                <a:latin typeface="맑은 고딕" panose="020B0503020000020004" pitchFamily="50" charset="-127"/>
                <a:ea typeface="맑은 고딕" panose="020B0503020000020004" pitchFamily="50" charset="-127"/>
              </a:defRPr>
            </a:lvl4pPr>
            <a:lvl5pPr marL="2057400" indent="-228600" eaLnBrk="0" hangingPunct="0">
              <a:defRPr kumimoji="1" sz="1500" b="1">
                <a:solidFill>
                  <a:schemeClr val="bg1"/>
                </a:solidFill>
                <a:latin typeface="맑은 고딕" panose="020B0503020000020004" pitchFamily="50" charset="-127"/>
                <a:ea typeface="맑은 고딕" panose="020B0503020000020004" pitchFamily="50" charset="-127"/>
              </a:defRPr>
            </a:lvl5pPr>
            <a:lvl6pPr marL="25146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6pPr>
            <a:lvl7pPr marL="29718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7pPr>
            <a:lvl8pPr marL="34290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8pPr>
            <a:lvl9pPr marL="38862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9pPr>
          </a:lstStyle>
          <a:p>
            <a:pPr algn="just" defTabSz="914390">
              <a:tabLst>
                <a:tab pos="1252443" algn="l"/>
                <a:tab pos="1523883" algn="l"/>
              </a:tabLst>
              <a:defRPr/>
            </a:pPr>
            <a:endParaRPr kumimoji="0" lang="en-US" altLang="ko-KR" sz="1000" b="0" kern="0">
              <a:solidFill>
                <a:srgbClr val="000000"/>
              </a:solidFill>
              <a:latin typeface="+mj-ea"/>
              <a:ea typeface="+mj-ea"/>
            </a:endParaRPr>
          </a:p>
          <a:p>
            <a:pPr algn="just" defTabSz="914390">
              <a:tabLst>
                <a:tab pos="1252443" algn="l"/>
                <a:tab pos="1523883" algn="l"/>
              </a:tabLst>
              <a:defRPr/>
            </a:pPr>
            <a:r>
              <a:rPr kumimoji="0" lang="ko-KR" altLang="en-US" sz="1000" b="0" kern="0">
                <a:solidFill>
                  <a:srgbClr val="000000"/>
                </a:solidFill>
                <a:latin typeface="+mj-ea"/>
              </a:rPr>
              <a:t>정민재 이사</a:t>
            </a:r>
            <a:r>
              <a:rPr kumimoji="0" lang="en-US" altLang="ko-KR" sz="1000" b="0" kern="0">
                <a:solidFill>
                  <a:srgbClr val="000000"/>
                </a:solidFill>
                <a:latin typeface="+mj-ea"/>
              </a:rPr>
              <a:t>	T.	+82 2 2112 7463</a:t>
            </a:r>
          </a:p>
          <a:p>
            <a:pPr algn="just" defTabSz="914390">
              <a:tabLst>
                <a:tab pos="1252443" algn="l"/>
                <a:tab pos="1523883" algn="l"/>
              </a:tabLst>
              <a:defRPr/>
            </a:pPr>
            <a:r>
              <a:rPr kumimoji="0" lang="en-US" altLang="ko-KR" sz="1000" b="0" kern="0">
                <a:solidFill>
                  <a:srgbClr val="000000"/>
                </a:solidFill>
                <a:latin typeface="+mj-ea"/>
              </a:rPr>
              <a:t>	E.	</a:t>
            </a:r>
            <a:r>
              <a:rPr kumimoji="0" lang="en-US" altLang="ko-KR" sz="1000" b="0" kern="0">
                <a:solidFill>
                  <a:srgbClr val="000000"/>
                </a:solidFill>
                <a:latin typeface="+mj-ea"/>
                <a:hlinkClick r:id="rId7"/>
              </a:rPr>
              <a:t>mjung7@kr.kpmg.com</a:t>
            </a:r>
            <a:endParaRPr lang="da-DK" altLang="ko-KR" sz="1000" kern="0">
              <a:solidFill>
                <a:prstClr val="white"/>
              </a:solidFill>
              <a:latin typeface="+mj-ea"/>
              <a:ea typeface="+mj-ea"/>
            </a:endParaRPr>
          </a:p>
          <a:p>
            <a:pPr algn="just" defTabSz="914390">
              <a:tabLst>
                <a:tab pos="1252443" algn="l"/>
                <a:tab pos="1523883" algn="l"/>
              </a:tabLst>
              <a:defRPr/>
            </a:pPr>
            <a:endParaRPr kumimoji="0" lang="en-US" altLang="ko-KR" sz="1000" b="0" kern="0">
              <a:solidFill>
                <a:srgbClr val="000000"/>
              </a:solidFill>
              <a:latin typeface="+mj-ea"/>
              <a:ea typeface="+mj-ea"/>
            </a:endParaRPr>
          </a:p>
        </p:txBody>
      </p:sp>
    </p:spTree>
    <p:extLst>
      <p:ext uri="{BB962C8B-B14F-4D97-AF65-F5344CB8AC3E}">
        <p14:creationId xmlns:p14="http://schemas.microsoft.com/office/powerpoint/2010/main" val="1705830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제목 2">
            <a:extLst>
              <a:ext uri="{FF2B5EF4-FFF2-40B4-BE49-F238E27FC236}">
                <a16:creationId xmlns:a16="http://schemas.microsoft.com/office/drawing/2014/main" id="{D5CC0388-8169-4FE9-98CD-0809A2736CC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B/S Overview</a:t>
            </a:r>
          </a:p>
        </p:txBody>
      </p:sp>
      <p:sp>
        <p:nvSpPr>
          <p:cNvPr id="83" name="제목 2">
            <a:extLst>
              <a:ext uri="{FF2B5EF4-FFF2-40B4-BE49-F238E27FC236}">
                <a16:creationId xmlns:a16="http://schemas.microsoft.com/office/drawing/2014/main" id="{3AD7705A-186A-40DD-86C0-121D8913363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Understanding of target</a:t>
            </a:r>
          </a:p>
        </p:txBody>
      </p:sp>
      <p:sp>
        <p:nvSpPr>
          <p:cNvPr id="21" name="Segnaposto testo 7">
            <a:extLst>
              <a:ext uri="{FF2B5EF4-FFF2-40B4-BE49-F238E27FC236}">
                <a16:creationId xmlns:a16="http://schemas.microsoft.com/office/drawing/2014/main" id="{CD803D9F-8581-4E69-9B07-3D359FFD4016}"/>
              </a:ext>
            </a:extLst>
          </p:cNvPr>
          <p:cNvSpPr txBox="1">
            <a:spLocks/>
          </p:cNvSpPr>
          <p:nvPr/>
        </p:nvSpPr>
        <p:spPr bwMode="gray">
          <a:xfrm>
            <a:off x="5056187" y="1156609"/>
            <a:ext cx="4370387" cy="5101578"/>
          </a:xfrm>
          <a:prstGeom prst="rect">
            <a:avLst/>
          </a:prstGeom>
        </p:spPr>
        <p:txBody>
          <a:bodyPr vert="horz" lIns="0" tIns="0" rIns="0" bIns="0" rtlCol="0">
            <a:noAutofit/>
          </a:bodyPr>
          <a:lstStyle>
            <a:lvl1pPr marL="0" indent="0" algn="l" defTabSz="914400" rtl="0" eaLnBrk="1" latinLnBrk="1" hangingPunct="1">
              <a:lnSpc>
                <a:spcPct val="100000"/>
              </a:lnSpc>
              <a:spcBef>
                <a:spcPts val="600"/>
              </a:spcBef>
              <a:buFont typeface="Arial" pitchFamily="34" charset="0"/>
              <a:buNone/>
              <a:defRPr lang="en-US" sz="900" b="1" kern="1200" noProof="0" dirty="0" smtClean="0">
                <a:solidFill>
                  <a:srgbClr val="00338D"/>
                </a:solidFill>
                <a:latin typeface="Arial"/>
                <a:ea typeface="+mn-ea"/>
                <a:cs typeface="Arial" pitchFamily="34" charset="0"/>
              </a:defRPr>
            </a:lvl1pPr>
            <a:lvl2pPr marL="0" indent="0" algn="l" defTabSz="914400" rtl="0" eaLnBrk="1" latinLnBrk="1" hangingPunct="1">
              <a:lnSpc>
                <a:spcPct val="100000"/>
              </a:lnSpc>
              <a:spcBef>
                <a:spcPts val="600"/>
              </a:spcBef>
              <a:buFont typeface="Arial" pitchFamily="34" charset="0"/>
              <a:buNone/>
              <a:defRPr lang="en-US" sz="900" b="0" kern="1200" noProof="0" dirty="0" smtClean="0">
                <a:solidFill>
                  <a:schemeClr val="tx1"/>
                </a:solidFill>
                <a:latin typeface="Arial"/>
                <a:ea typeface="+mn-ea"/>
                <a:cs typeface="Arial" pitchFamily="34" charset="0"/>
              </a:defRPr>
            </a:lvl2pPr>
            <a:lvl3pPr marL="177800" indent="-177800" algn="l" defTabSz="914400" rtl="0" eaLnBrk="1" latinLnBrk="1"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Arial"/>
                <a:ea typeface="+mn-ea"/>
                <a:cs typeface="Arial" pitchFamily="34" charset="0"/>
              </a:defRPr>
            </a:lvl3pPr>
            <a:lvl4pPr marL="355600" indent="-177800" algn="l" defTabSz="914400" rtl="0" eaLnBrk="1" latinLnBrk="1"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Arial"/>
                <a:ea typeface="+mn-ea"/>
                <a:cs typeface="Arial" pitchFamily="34" charset="0"/>
              </a:defRPr>
            </a:lvl4pPr>
            <a:lvl5pPr marL="534988" indent="-174625" algn="l" defTabSz="914400" rtl="0" eaLnBrk="1" latinLnBrk="1" hangingPunct="1">
              <a:lnSpc>
                <a:spcPct val="100000"/>
              </a:lnSpc>
              <a:spcBef>
                <a:spcPts val="600"/>
              </a:spcBef>
              <a:buClr>
                <a:srgbClr val="97989A"/>
              </a:buClr>
              <a:buFont typeface="Arial" pitchFamily="34" charset="0"/>
              <a:buChar char="■"/>
              <a:defRPr lang="en-GB" sz="900" b="0" kern="1200" baseline="0" noProof="0" dirty="0" smtClean="0">
                <a:solidFill>
                  <a:schemeClr val="tx1"/>
                </a:solidFill>
                <a:latin typeface="Arial"/>
                <a:ea typeface="+mn-ea"/>
                <a:cs typeface="Arial" pitchFamily="34" charset="0"/>
              </a:defRPr>
            </a:lvl5pPr>
            <a:lvl6pPr marL="720725" indent="-185738" algn="l" defTabSz="914400" rtl="0" eaLnBrk="1" latinLnBrk="1" hangingPunct="1">
              <a:lnSpc>
                <a:spcPct val="110000"/>
              </a:lnSpc>
              <a:spcBef>
                <a:spcPts val="600"/>
              </a:spcBef>
              <a:buClr>
                <a:srgbClr val="97989A"/>
              </a:buClr>
              <a:buFont typeface="Arial" pitchFamily="34" charset="0"/>
              <a:buChar char="–"/>
              <a:defRPr lang="en-GB" sz="900" kern="1200" dirty="0" smtClean="0">
                <a:solidFill>
                  <a:schemeClr val="tx1"/>
                </a:solidFill>
                <a:latin typeface="Arial" pitchFamily="34" charset="0"/>
                <a:ea typeface="+mn-ea"/>
                <a:cs typeface="Arial" pitchFamily="34" charset="0"/>
              </a:defRPr>
            </a:lvl6pPr>
            <a:lvl7pPr marL="895350" indent="-174625" algn="l" defTabSz="914400" rtl="0" eaLnBrk="1" latinLnBrk="1"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7pPr>
            <a:lvl8pPr marL="1081088" indent="-185738" algn="l" defTabSz="914400" rtl="0" eaLnBrk="1" latinLnBrk="1"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mn-cs"/>
              </a:defRPr>
            </a:lvl8pPr>
            <a:lvl9pPr marL="1255713" indent="-174625" algn="l" defTabSz="914400" rtl="0" eaLnBrk="1" latinLnBrk="1"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9pPr>
          </a:lstStyle>
          <a:p>
            <a:pPr marL="180975" lvl="0" indent="-180975" algn="just" latinLnBrk="0">
              <a:lnSpc>
                <a:spcPts val="900"/>
              </a:lnSpc>
              <a:defRPr/>
            </a:pPr>
            <a:r>
              <a:rPr lang="ko-KR" altLang="en-US">
                <a:solidFill>
                  <a:schemeClr val="tx1"/>
                </a:solidFill>
                <a:latin typeface="Arial" panose="020B0604020202020204" pitchFamily="34" charset="0"/>
              </a:rPr>
              <a:t>자산</a:t>
            </a:r>
            <a:endParaRPr lang="en-US" altLang="ko-KR">
              <a:solidFill>
                <a:schemeClr val="tx1"/>
              </a:solidFill>
              <a:latin typeface="Arial" panose="020B0604020202020204" pitchFamily="34" charset="0"/>
            </a:endParaRPr>
          </a:p>
          <a:p>
            <a:pPr lvl="2" algn="just">
              <a:buClr>
                <a:srgbClr val="00338D"/>
              </a:buClr>
              <a:buSzPct val="85000"/>
              <a:defRPr/>
            </a:pPr>
            <a:r>
              <a:rPr lang="ko-KR" altLang="en-US" err="1">
                <a:latin typeface="Arial" panose="020B0604020202020204" pitchFamily="34" charset="0"/>
              </a:rPr>
              <a:t>현금및현금성자산</a:t>
            </a:r>
            <a:r>
              <a:rPr lang="en-US" altLang="ko-KR">
                <a:latin typeface="Arial" panose="020B0604020202020204" pitchFamily="34" charset="0"/>
              </a:rPr>
              <a:t>: </a:t>
            </a:r>
            <a:r>
              <a:rPr lang="ko-KR" altLang="en-US" err="1">
                <a:latin typeface="Arial" panose="020B0604020202020204" pitchFamily="34" charset="0"/>
              </a:rPr>
              <a:t>현금시재액</a:t>
            </a:r>
            <a:r>
              <a:rPr lang="ko-KR" altLang="en-US">
                <a:latin typeface="Arial" panose="020B0604020202020204" pitchFamily="34" charset="0"/>
              </a:rPr>
              <a:t> 및 보통예금잔액으로 구성되며</a:t>
            </a:r>
            <a:r>
              <a:rPr lang="en-US" altLang="ko-KR">
                <a:latin typeface="Arial" panose="020B0604020202020204" pitchFamily="34" charset="0"/>
              </a:rPr>
              <a:t>, </a:t>
            </a:r>
            <a:r>
              <a:rPr lang="ko-KR" altLang="en-US">
                <a:latin typeface="Arial" panose="020B0604020202020204" pitchFamily="34" charset="0"/>
              </a:rPr>
              <a:t>회사제공자료에 따르면 </a:t>
            </a:r>
            <a:r>
              <a:rPr lang="en-US" altLang="ko-KR">
                <a:latin typeface="Arial" panose="020B0604020202020204" pitchFamily="34" charset="0"/>
              </a:rPr>
              <a:t>2022</a:t>
            </a:r>
            <a:r>
              <a:rPr lang="ko-KR" altLang="en-US">
                <a:latin typeface="Arial" panose="020B0604020202020204" pitchFamily="34" charset="0"/>
              </a:rPr>
              <a:t>년 </a:t>
            </a:r>
            <a:r>
              <a:rPr lang="en-US" altLang="ko-KR">
                <a:latin typeface="Arial" panose="020B0604020202020204" pitchFamily="34" charset="0"/>
              </a:rPr>
              <a:t>5</a:t>
            </a:r>
            <a:r>
              <a:rPr lang="ko-KR" altLang="en-US">
                <a:latin typeface="Arial" panose="020B0604020202020204" pitchFamily="34" charset="0"/>
              </a:rPr>
              <a:t>월 </a:t>
            </a:r>
            <a:r>
              <a:rPr lang="en-US" altLang="ko-KR">
                <a:latin typeface="Arial" panose="020B0604020202020204" pitchFamily="34" charset="0"/>
              </a:rPr>
              <a:t>15</a:t>
            </a:r>
            <a:r>
              <a:rPr lang="ko-KR" altLang="en-US">
                <a:latin typeface="Arial" panose="020B0604020202020204" pitchFamily="34" charset="0"/>
              </a:rPr>
              <a:t>일 기준 사용제한 현금성자산은 약 </a:t>
            </a:r>
            <a:r>
              <a:rPr lang="en-US" altLang="ko-KR">
                <a:latin typeface="Arial" panose="020B0604020202020204" pitchFamily="34" charset="0"/>
              </a:rPr>
              <a:t>35</a:t>
            </a:r>
            <a:r>
              <a:rPr lang="ko-KR" altLang="en-US">
                <a:latin typeface="Arial" panose="020B0604020202020204" pitchFamily="34" charset="0"/>
              </a:rPr>
              <a:t>억원</a:t>
            </a:r>
            <a:r>
              <a:rPr lang="en-US" altLang="ko-KR">
                <a:latin typeface="Arial" panose="020B0604020202020204" pitchFamily="34" charset="0"/>
              </a:rPr>
              <a:t>, </a:t>
            </a:r>
            <a:r>
              <a:rPr lang="ko-KR" altLang="en-US">
                <a:latin typeface="Arial" panose="020B0604020202020204" pitchFamily="34" charset="0"/>
              </a:rPr>
              <a:t>가용 현금성자산은 </a:t>
            </a:r>
            <a:r>
              <a:rPr lang="en-US" altLang="ko-KR">
                <a:latin typeface="Arial" panose="020B0604020202020204" pitchFamily="34" charset="0"/>
              </a:rPr>
              <a:t>11.5</a:t>
            </a:r>
            <a:r>
              <a:rPr lang="ko-KR" altLang="en-US">
                <a:latin typeface="Arial" panose="020B0604020202020204" pitchFamily="34" charset="0"/>
              </a:rPr>
              <a:t>억원 수준임</a:t>
            </a:r>
            <a:endParaRPr lang="en-US" altLang="ko-KR">
              <a:highlight>
                <a:srgbClr val="FFFF00"/>
              </a:highlight>
              <a:latin typeface="Arial" panose="020B0604020202020204" pitchFamily="34" charset="0"/>
            </a:endParaRPr>
          </a:p>
          <a:p>
            <a:pPr lvl="2" algn="just">
              <a:spcBef>
                <a:spcPts val="300"/>
              </a:spcBef>
              <a:buClr>
                <a:srgbClr val="00338D"/>
              </a:buClr>
              <a:buSzPct val="85000"/>
              <a:defRPr/>
            </a:pPr>
            <a:r>
              <a:rPr lang="ko-KR" altLang="en-US">
                <a:latin typeface="Arial" panose="020B0604020202020204" pitchFamily="34" charset="0"/>
              </a:rPr>
              <a:t>매출채권</a:t>
            </a:r>
            <a:r>
              <a:rPr lang="en-US" altLang="ko-KR">
                <a:latin typeface="Arial" panose="020B0604020202020204" pitchFamily="34" charset="0"/>
              </a:rPr>
              <a:t>: </a:t>
            </a:r>
            <a:r>
              <a:rPr lang="ko-KR" altLang="en-US">
                <a:latin typeface="Arial" panose="020B0604020202020204" pitchFamily="34" charset="0"/>
              </a:rPr>
              <a:t>매출이 감소함에 따라 매출채권 잔액도 감소하는 추세를 보이며</a:t>
            </a:r>
            <a:r>
              <a:rPr lang="en-US" altLang="ko-KR">
                <a:latin typeface="Arial" panose="020B0604020202020204" pitchFamily="34" charset="0"/>
              </a:rPr>
              <a:t>, 2021</a:t>
            </a:r>
            <a:r>
              <a:rPr lang="ko-KR" altLang="en-US">
                <a:latin typeface="Arial" panose="020B0604020202020204" pitchFamily="34" charset="0"/>
              </a:rPr>
              <a:t>년 외상매출금 중 </a:t>
            </a:r>
            <a:r>
              <a:rPr lang="en-US" altLang="ko-KR">
                <a:latin typeface="Arial" panose="020B0604020202020204" pitchFamily="34" charset="0"/>
              </a:rPr>
              <a:t>41</a:t>
            </a:r>
            <a:r>
              <a:rPr lang="ko-KR" altLang="en-US">
                <a:latin typeface="Arial" panose="020B0604020202020204" pitchFamily="34" charset="0"/>
              </a:rPr>
              <a:t>억원이 불법행위미수금에 해당하여 계정 대체 및 대손 설정함</a:t>
            </a:r>
            <a:r>
              <a:rPr lang="en-US" altLang="ko-KR">
                <a:latin typeface="Arial" panose="020B0604020202020204" pitchFamily="34" charset="0"/>
              </a:rPr>
              <a:t>. </a:t>
            </a:r>
            <a:r>
              <a:rPr lang="ko-KR" altLang="en-US">
                <a:latin typeface="Arial" panose="020B0604020202020204" pitchFamily="34" charset="0"/>
              </a:rPr>
              <a:t>또한 </a:t>
            </a:r>
            <a:r>
              <a:rPr lang="en-US" altLang="ko-KR">
                <a:latin typeface="Arial" panose="020B0604020202020204" pitchFamily="34" charset="0"/>
              </a:rPr>
              <a:t>2021</a:t>
            </a:r>
            <a:r>
              <a:rPr lang="ko-KR" altLang="en-US">
                <a:latin typeface="Arial" panose="020B0604020202020204" pitchFamily="34" charset="0"/>
              </a:rPr>
              <a:t>년부터 집합평가 대손충당금을 설정하지 않아 과거에 비해 대손충당금 설정비율이 감소함</a:t>
            </a:r>
            <a:r>
              <a:rPr lang="en-US" altLang="ko-KR">
                <a:latin typeface="Arial" panose="020B0604020202020204" pitchFamily="34" charset="0"/>
              </a:rPr>
              <a:t>. </a:t>
            </a:r>
            <a:r>
              <a:rPr lang="ko-KR" altLang="en-US">
                <a:latin typeface="Arial" panose="020B0604020202020204" pitchFamily="34" charset="0"/>
              </a:rPr>
              <a:t>최근 </a:t>
            </a:r>
            <a:r>
              <a:rPr lang="en-US" altLang="ko-KR">
                <a:latin typeface="Arial" panose="020B0604020202020204" pitchFamily="34" charset="0"/>
              </a:rPr>
              <a:t>2</a:t>
            </a:r>
            <a:r>
              <a:rPr lang="ko-KR" altLang="en-US">
                <a:latin typeface="Arial" panose="020B0604020202020204" pitchFamily="34" charset="0"/>
              </a:rPr>
              <a:t>년간 매출채권 회수기일은 </a:t>
            </a:r>
            <a:r>
              <a:rPr lang="en-US" altLang="ko-KR">
                <a:latin typeface="Arial" panose="020B0604020202020204" pitchFamily="34" charset="0"/>
              </a:rPr>
              <a:t>40</a:t>
            </a:r>
            <a:r>
              <a:rPr lang="ko-KR" altLang="en-US">
                <a:latin typeface="Arial" panose="020B0604020202020204" pitchFamily="34" charset="0"/>
              </a:rPr>
              <a:t>일 수준으로 과거 평균 </a:t>
            </a:r>
            <a:r>
              <a:rPr lang="en-US" altLang="ko-KR">
                <a:latin typeface="Arial" panose="020B0604020202020204" pitchFamily="34" charset="0"/>
              </a:rPr>
              <a:t>50</a:t>
            </a:r>
            <a:r>
              <a:rPr lang="ko-KR" altLang="en-US">
                <a:latin typeface="Arial" panose="020B0604020202020204" pitchFamily="34" charset="0"/>
              </a:rPr>
              <a:t>일 수준에서 감소하는 추세를 보임</a:t>
            </a:r>
            <a:endParaRPr lang="en-US" altLang="ko-KR">
              <a:latin typeface="Arial" panose="020B0604020202020204" pitchFamily="34" charset="0"/>
            </a:endParaRPr>
          </a:p>
          <a:p>
            <a:pPr lvl="2" algn="just">
              <a:spcBef>
                <a:spcPts val="300"/>
              </a:spcBef>
              <a:buClr>
                <a:srgbClr val="00338D"/>
              </a:buClr>
              <a:buSzPct val="85000"/>
              <a:defRPr/>
            </a:pPr>
            <a:r>
              <a:rPr lang="ko-KR" altLang="en-US">
                <a:latin typeface="Arial" panose="020B0604020202020204" pitchFamily="34" charset="0"/>
              </a:rPr>
              <a:t>단기대여금</a:t>
            </a:r>
            <a:r>
              <a:rPr lang="en-US" altLang="ko-KR">
                <a:latin typeface="Arial" panose="020B0604020202020204" pitchFamily="34" charset="0"/>
              </a:rPr>
              <a:t>: 2021</a:t>
            </a:r>
            <a:r>
              <a:rPr lang="ko-KR" altLang="en-US">
                <a:latin typeface="Arial" panose="020B0604020202020204" pitchFamily="34" charset="0"/>
              </a:rPr>
              <a:t>년 단기대여금 중 </a:t>
            </a:r>
            <a:r>
              <a:rPr lang="en-US" altLang="ko-KR">
                <a:latin typeface="Arial" panose="020B0604020202020204" pitchFamily="34" charset="0"/>
              </a:rPr>
              <a:t>173</a:t>
            </a:r>
            <a:r>
              <a:rPr lang="ko-KR" altLang="en-US">
                <a:latin typeface="Arial" panose="020B0604020202020204" pitchFamily="34" charset="0"/>
              </a:rPr>
              <a:t>억원이 불법행위미수금으로 계정대체 및 전액 대손설정 됨에 따라 감소함</a:t>
            </a:r>
            <a:endParaRPr lang="en-US" altLang="ko-KR">
              <a:latin typeface="Arial" panose="020B0604020202020204" pitchFamily="34" charset="0"/>
            </a:endParaRPr>
          </a:p>
          <a:p>
            <a:pPr lvl="2" algn="just">
              <a:spcBef>
                <a:spcPts val="300"/>
              </a:spcBef>
              <a:buClr>
                <a:srgbClr val="00338D"/>
              </a:buClr>
              <a:buSzPct val="85000"/>
              <a:defRPr/>
            </a:pPr>
            <a:r>
              <a:rPr lang="ko-KR" altLang="en-US">
                <a:latin typeface="Arial" panose="020B0604020202020204" pitchFamily="34" charset="0"/>
              </a:rPr>
              <a:t>단기</a:t>
            </a:r>
            <a:r>
              <a:rPr lang="en-US" altLang="ko-KR">
                <a:latin typeface="Arial" panose="020B0604020202020204" pitchFamily="34" charset="0"/>
              </a:rPr>
              <a:t>FVPL: </a:t>
            </a:r>
            <a:r>
              <a:rPr lang="en-US" altLang="ko-KR" sz="900">
                <a:solidFill>
                  <a:srgbClr val="000000"/>
                </a:solidFill>
                <a:latin typeface="Arial" panose="020B0604020202020204" pitchFamily="34" charset="0"/>
                <a:ea typeface="맑은 고딕"/>
                <a:cs typeface="Arial" panose="020B0604020202020204" pitchFamily="34" charset="0"/>
              </a:rPr>
              <a:t>BNK</a:t>
            </a:r>
            <a:r>
              <a:rPr lang="ko-KR" altLang="en-US" sz="900">
                <a:solidFill>
                  <a:srgbClr val="000000"/>
                </a:solidFill>
                <a:latin typeface="Arial" panose="020B0604020202020204" pitchFamily="34" charset="0"/>
                <a:ea typeface="맑은 고딕"/>
                <a:cs typeface="Arial" panose="020B0604020202020204" pitchFamily="34" charset="0"/>
              </a:rPr>
              <a:t>투자증권의 </a:t>
            </a:r>
            <a:r>
              <a:rPr lang="en-US" altLang="ko-KR" sz="900">
                <a:solidFill>
                  <a:srgbClr val="000000"/>
                </a:solidFill>
                <a:latin typeface="Arial" panose="020B0604020202020204" pitchFamily="34" charset="0"/>
                <a:ea typeface="맑은 고딕"/>
                <a:cs typeface="Arial" panose="020B0604020202020204" pitchFamily="34" charset="0"/>
              </a:rPr>
              <a:t>‘</a:t>
            </a:r>
            <a:r>
              <a:rPr lang="ko-KR" altLang="en-US" sz="900" err="1">
                <a:solidFill>
                  <a:srgbClr val="000000"/>
                </a:solidFill>
                <a:latin typeface="Arial" panose="020B0604020202020204" pitchFamily="34" charset="0"/>
                <a:ea typeface="맑은 고딕"/>
                <a:cs typeface="Arial" panose="020B0604020202020204" pitchFamily="34" charset="0"/>
              </a:rPr>
              <a:t>모놀리스전문투자형사모투신</a:t>
            </a:r>
            <a:r>
              <a:rPr lang="en-US" altLang="ko-KR" sz="900">
                <a:solidFill>
                  <a:srgbClr val="000000"/>
                </a:solidFill>
                <a:latin typeface="Arial" panose="020B0604020202020204" pitchFamily="34" charset="0"/>
                <a:ea typeface="맑은 고딕"/>
                <a:cs typeface="Arial" panose="020B0604020202020204" pitchFamily="34" charset="0"/>
              </a:rPr>
              <a:t>1</a:t>
            </a:r>
            <a:r>
              <a:rPr lang="ko-KR" altLang="en-US" sz="900">
                <a:solidFill>
                  <a:srgbClr val="000000"/>
                </a:solidFill>
                <a:latin typeface="Arial" panose="020B0604020202020204" pitchFamily="34" charset="0"/>
                <a:ea typeface="맑은 고딕"/>
                <a:cs typeface="Arial" panose="020B0604020202020204" pitchFamily="34" charset="0"/>
              </a:rPr>
              <a:t>호</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a:solidFill>
                  <a:srgbClr val="000000"/>
                </a:solidFill>
                <a:latin typeface="Arial" panose="020B0604020202020204" pitchFamily="34" charset="0"/>
                <a:ea typeface="맑은 고딕"/>
                <a:cs typeface="Arial" panose="020B0604020202020204" pitchFamily="34" charset="0"/>
              </a:rPr>
              <a:t>투자상품으로 부동산개발투자를 기초자산으로 하는 펀드상품으로 조사보고서에 따르면 불법행위미수금에 해당함</a:t>
            </a:r>
            <a:endParaRPr lang="en-US" altLang="ko-KR" sz="900">
              <a:solidFill>
                <a:srgbClr val="000000"/>
              </a:solidFill>
              <a:latin typeface="Arial" panose="020B0604020202020204" pitchFamily="34" charset="0"/>
              <a:ea typeface="맑은 고딕"/>
              <a:cs typeface="Arial" panose="020B0604020202020204" pitchFamily="34" charset="0"/>
            </a:endParaRPr>
          </a:p>
          <a:p>
            <a:pPr lvl="2" algn="just">
              <a:spcBef>
                <a:spcPts val="300"/>
              </a:spcBef>
              <a:buClr>
                <a:srgbClr val="00338D"/>
              </a:buClr>
              <a:buSzPct val="85000"/>
              <a:defRPr/>
            </a:pPr>
            <a:r>
              <a:rPr lang="ko-KR" altLang="en-US">
                <a:latin typeface="Arial" panose="020B0604020202020204" pitchFamily="34" charset="0"/>
              </a:rPr>
              <a:t>재고자산</a:t>
            </a:r>
            <a:r>
              <a:rPr lang="en-US" altLang="ko-KR">
                <a:latin typeface="Arial" panose="020B0604020202020204" pitchFamily="34" charset="0"/>
              </a:rPr>
              <a:t>: </a:t>
            </a:r>
            <a:r>
              <a:rPr lang="ko-KR" altLang="en-US">
                <a:latin typeface="Arial" panose="020B0604020202020204" pitchFamily="34" charset="0"/>
              </a:rPr>
              <a:t>매출 감소 및 가용자금 감소로 인해 감소하는 추세이며</a:t>
            </a:r>
            <a:r>
              <a:rPr lang="en-US" altLang="ko-KR">
                <a:latin typeface="Arial" panose="020B0604020202020204" pitchFamily="34" charset="0"/>
              </a:rPr>
              <a:t>, </a:t>
            </a:r>
            <a:r>
              <a:rPr lang="ko-KR" altLang="en-US">
                <a:latin typeface="Arial" panose="020B0604020202020204" pitchFamily="34" charset="0"/>
              </a:rPr>
              <a:t>재고자산회전기일은  </a:t>
            </a:r>
            <a:r>
              <a:rPr lang="en-US" altLang="ko-KR">
                <a:latin typeface="Arial" panose="020B0604020202020204" pitchFamily="34" charset="0"/>
              </a:rPr>
              <a:t>230</a:t>
            </a:r>
            <a:r>
              <a:rPr lang="ko-KR" altLang="en-US">
                <a:latin typeface="Arial" panose="020B0604020202020204" pitchFamily="34" charset="0"/>
              </a:rPr>
              <a:t>일 수준을 유지함</a:t>
            </a:r>
            <a:endParaRPr lang="en-US" altLang="ko-KR">
              <a:latin typeface="Arial" panose="020B0604020202020204" pitchFamily="34" charset="0"/>
            </a:endParaRPr>
          </a:p>
          <a:p>
            <a:pPr lvl="2" algn="just">
              <a:buClr>
                <a:srgbClr val="00338D"/>
              </a:buClr>
              <a:buSzPct val="85000"/>
              <a:defRPr/>
            </a:pPr>
            <a:r>
              <a:rPr lang="ko-KR" altLang="en-US">
                <a:latin typeface="Arial" panose="020B0604020202020204" pitchFamily="34" charset="0"/>
              </a:rPr>
              <a:t>회사의 유형자산은 주로 토지</a:t>
            </a:r>
            <a:r>
              <a:rPr lang="en-US" altLang="ko-KR">
                <a:latin typeface="Arial" panose="020B0604020202020204" pitchFamily="34" charset="0"/>
              </a:rPr>
              <a:t>, </a:t>
            </a:r>
            <a:r>
              <a:rPr lang="ko-KR" altLang="en-US">
                <a:latin typeface="Arial" panose="020B0604020202020204" pitchFamily="34" charset="0"/>
              </a:rPr>
              <a:t>건물</a:t>
            </a:r>
            <a:r>
              <a:rPr lang="en-US" altLang="ko-KR">
                <a:latin typeface="Arial" panose="020B0604020202020204" pitchFamily="34" charset="0"/>
              </a:rPr>
              <a:t>, </a:t>
            </a:r>
            <a:r>
              <a:rPr lang="ko-KR" altLang="en-US">
                <a:latin typeface="Arial" panose="020B0604020202020204" pitchFamily="34" charset="0"/>
              </a:rPr>
              <a:t>사용권자산으로 구성되며 </a:t>
            </a:r>
            <a:r>
              <a:rPr lang="en-US" altLang="ko-KR">
                <a:latin typeface="Arial" panose="020B0604020202020204" pitchFamily="34" charset="0"/>
              </a:rPr>
              <a:t>2019</a:t>
            </a:r>
            <a:r>
              <a:rPr lang="ko-KR" altLang="en-US">
                <a:latin typeface="Arial" panose="020B0604020202020204" pitchFamily="34" charset="0"/>
              </a:rPr>
              <a:t>년 </a:t>
            </a:r>
            <a:r>
              <a:rPr lang="en-US" altLang="ko-KR">
                <a:latin typeface="Arial" panose="020B0604020202020204" pitchFamily="34" charset="0"/>
              </a:rPr>
              <a:t>IFRS 16 </a:t>
            </a:r>
            <a:r>
              <a:rPr lang="ko-KR" altLang="en-US">
                <a:latin typeface="Arial" panose="020B0604020202020204" pitchFamily="34" charset="0"/>
              </a:rPr>
              <a:t>리스기준서의 도입으로 사용권자산이 증가한 후 상각으로 인해 감소함</a:t>
            </a:r>
            <a:endParaRPr lang="en-US" altLang="ko-KR">
              <a:latin typeface="Arial" panose="020B0604020202020204" pitchFamily="34" charset="0"/>
            </a:endParaRPr>
          </a:p>
          <a:p>
            <a:pPr lvl="2" algn="just">
              <a:buClr>
                <a:srgbClr val="00338D"/>
              </a:buClr>
              <a:buSzPct val="85000"/>
              <a:defRPr/>
            </a:pPr>
            <a:r>
              <a:rPr lang="ko-KR" altLang="en-US">
                <a:latin typeface="Arial" panose="020B0604020202020204" pitchFamily="34" charset="0"/>
              </a:rPr>
              <a:t>투자부동산은 </a:t>
            </a:r>
            <a:r>
              <a:rPr lang="ko-KR" altLang="en-US" err="1">
                <a:latin typeface="Arial" panose="020B0604020202020204" pitchFamily="34" charset="0"/>
              </a:rPr>
              <a:t>쵸코스퀘어와</a:t>
            </a:r>
            <a:r>
              <a:rPr lang="ko-KR" altLang="en-US">
                <a:latin typeface="Arial" panose="020B0604020202020204" pitchFamily="34" charset="0"/>
              </a:rPr>
              <a:t> 지분을 공유하는 임대목적 오피스텔</a:t>
            </a:r>
            <a:r>
              <a:rPr lang="en-US" altLang="ko-KR">
                <a:latin typeface="Arial" panose="020B0604020202020204" pitchFamily="34" charset="0"/>
              </a:rPr>
              <a:t>(SFC</a:t>
            </a:r>
            <a:r>
              <a:rPr lang="ko-KR" altLang="en-US">
                <a:latin typeface="Arial" panose="020B0604020202020204" pitchFamily="34" charset="0"/>
              </a:rPr>
              <a:t>타워</a:t>
            </a:r>
            <a:r>
              <a:rPr lang="en-US" altLang="ko-KR">
                <a:latin typeface="Arial" panose="020B0604020202020204" pitchFamily="34" charset="0"/>
              </a:rPr>
              <a:t>)</a:t>
            </a:r>
            <a:r>
              <a:rPr lang="ko-KR" altLang="en-US">
                <a:latin typeface="Arial" panose="020B0604020202020204" pitchFamily="34" charset="0"/>
              </a:rPr>
              <a:t>로 아시아신탁</a:t>
            </a:r>
            <a:r>
              <a:rPr lang="en-US" altLang="ko-KR">
                <a:latin typeface="Arial" panose="020B0604020202020204" pitchFamily="34" charset="0"/>
              </a:rPr>
              <a:t>(</a:t>
            </a:r>
            <a:r>
              <a:rPr lang="ko-KR" altLang="en-US">
                <a:latin typeface="Arial" panose="020B0604020202020204" pitchFamily="34" charset="0"/>
              </a:rPr>
              <a:t>주</a:t>
            </a:r>
            <a:r>
              <a:rPr lang="en-US" altLang="ko-KR">
                <a:latin typeface="Arial" panose="020B0604020202020204" pitchFamily="34" charset="0"/>
              </a:rPr>
              <a:t>)</a:t>
            </a:r>
            <a:r>
              <a:rPr lang="ko-KR" altLang="en-US">
                <a:latin typeface="Arial" panose="020B0604020202020204" pitchFamily="34" charset="0"/>
              </a:rPr>
              <a:t>와 부동산담보신탁 계약을 체결하고 있으며</a:t>
            </a:r>
            <a:r>
              <a:rPr lang="en-US" altLang="ko-KR">
                <a:latin typeface="Arial" panose="020B0604020202020204" pitchFamily="34" charset="0"/>
              </a:rPr>
              <a:t>, </a:t>
            </a:r>
            <a:r>
              <a:rPr lang="ko-KR" altLang="en-US" err="1">
                <a:latin typeface="Arial" panose="020B0604020202020204" pitchFamily="34" charset="0"/>
              </a:rPr>
              <a:t>쵸코스퀘어의</a:t>
            </a:r>
            <a:r>
              <a:rPr lang="ko-KR" altLang="en-US">
                <a:latin typeface="Arial" panose="020B0604020202020204" pitchFamily="34" charset="0"/>
              </a:rPr>
              <a:t> 차입금과 관련하여 </a:t>
            </a:r>
            <a:r>
              <a:rPr lang="en-US" altLang="ko-KR">
                <a:latin typeface="Arial" panose="020B0604020202020204" pitchFamily="34" charset="0"/>
              </a:rPr>
              <a:t>1</a:t>
            </a:r>
            <a:r>
              <a:rPr lang="ko-KR" altLang="en-US">
                <a:latin typeface="Arial" panose="020B0604020202020204" pitchFamily="34" charset="0"/>
              </a:rPr>
              <a:t>순위 수익권증서 </a:t>
            </a:r>
            <a:r>
              <a:rPr lang="en-US" altLang="ko-KR">
                <a:latin typeface="Arial" panose="020B0604020202020204" pitchFamily="34" charset="0"/>
              </a:rPr>
              <a:t>96</a:t>
            </a:r>
            <a:r>
              <a:rPr lang="ko-KR" altLang="en-US">
                <a:latin typeface="Arial" panose="020B0604020202020204" pitchFamily="34" charset="0"/>
              </a:rPr>
              <a:t>억원이 발행되어 있음</a:t>
            </a:r>
            <a:endParaRPr lang="en-US" altLang="ko-KR">
              <a:latin typeface="Arial" panose="020B0604020202020204" pitchFamily="34" charset="0"/>
            </a:endParaRPr>
          </a:p>
          <a:p>
            <a:pPr lvl="2" algn="just">
              <a:buClr>
                <a:srgbClr val="00338D"/>
              </a:buClr>
              <a:buSzPct val="85000"/>
              <a:defRPr/>
            </a:pPr>
            <a:r>
              <a:rPr lang="ko-KR" altLang="en-US" err="1">
                <a:latin typeface="Arial" panose="020B0604020202020204" pitchFamily="34" charset="0"/>
              </a:rPr>
              <a:t>관계종속기업투자주식</a:t>
            </a:r>
            <a:r>
              <a:rPr lang="en-US" altLang="ko-KR">
                <a:latin typeface="Arial" panose="020B0604020202020204" pitchFamily="34" charset="0"/>
              </a:rPr>
              <a:t>: </a:t>
            </a:r>
            <a:r>
              <a:rPr lang="ko-KR" altLang="en-US">
                <a:latin typeface="Arial" panose="020B0604020202020204" pitchFamily="34" charset="0"/>
              </a:rPr>
              <a:t>개성</a:t>
            </a:r>
            <a:r>
              <a:rPr lang="en-US" altLang="ko-KR">
                <a:latin typeface="Arial" panose="020B0604020202020204" pitchFamily="34" charset="0"/>
              </a:rPr>
              <a:t>1</a:t>
            </a:r>
            <a:r>
              <a:rPr lang="ko-KR" altLang="en-US">
                <a:latin typeface="Arial" panose="020B0604020202020204" pitchFamily="34" charset="0"/>
              </a:rPr>
              <a:t>공장</a:t>
            </a:r>
            <a:r>
              <a:rPr lang="en-US" altLang="ko-KR">
                <a:latin typeface="Arial" panose="020B0604020202020204" pitchFamily="34" charset="0"/>
              </a:rPr>
              <a:t>, </a:t>
            </a:r>
            <a:r>
              <a:rPr lang="ko-KR" altLang="en-US">
                <a:latin typeface="Arial" panose="020B0604020202020204" pitchFamily="34" charset="0"/>
              </a:rPr>
              <a:t>캄보디아법인</a:t>
            </a:r>
            <a:r>
              <a:rPr lang="en-US" altLang="ko-KR">
                <a:latin typeface="Arial" panose="020B0604020202020204" pitchFamily="34" charset="0"/>
              </a:rPr>
              <a:t>, </a:t>
            </a:r>
            <a:r>
              <a:rPr lang="ko-KR" altLang="en-US" err="1">
                <a:latin typeface="Arial" panose="020B0604020202020204" pitchFamily="34" charset="0"/>
              </a:rPr>
              <a:t>쵸코스퀘어</a:t>
            </a:r>
            <a:r>
              <a:rPr lang="ko-KR" altLang="en-US">
                <a:latin typeface="Arial" panose="020B0604020202020204" pitchFamily="34" charset="0"/>
              </a:rPr>
              <a:t> 투자주식에 해당함</a:t>
            </a:r>
            <a:endParaRPr lang="en-US" altLang="ko-KR">
              <a:latin typeface="Arial" panose="020B0604020202020204" pitchFamily="34" charset="0"/>
            </a:endParaRPr>
          </a:p>
          <a:p>
            <a:pPr marL="180975" lvl="0" indent="-180975" algn="just" latinLnBrk="0">
              <a:lnSpc>
                <a:spcPts val="900"/>
              </a:lnSpc>
              <a:spcBef>
                <a:spcPts val="1200"/>
              </a:spcBef>
              <a:defRPr/>
            </a:pPr>
            <a:r>
              <a:rPr lang="ko-KR" altLang="en-US">
                <a:solidFill>
                  <a:schemeClr val="tx1"/>
                </a:solidFill>
                <a:latin typeface="Arial" panose="020B0604020202020204" pitchFamily="34" charset="0"/>
              </a:rPr>
              <a:t>부채</a:t>
            </a:r>
            <a:endParaRPr lang="en-US" altLang="ko-KR">
              <a:solidFill>
                <a:schemeClr val="tx1"/>
              </a:solidFill>
              <a:latin typeface="Arial" panose="020B0604020202020204" pitchFamily="34" charset="0"/>
            </a:endParaRPr>
          </a:p>
          <a:p>
            <a:pPr lvl="2" algn="just">
              <a:buClr>
                <a:srgbClr val="00338D"/>
              </a:buClr>
              <a:buSzPct val="85000"/>
              <a:defRPr/>
            </a:pPr>
            <a:r>
              <a:rPr lang="ko-KR" altLang="en-US">
                <a:latin typeface="Arial" panose="020B0604020202020204" pitchFamily="34" charset="0"/>
              </a:rPr>
              <a:t>가용자금 부족으로 매입채무가 증가하는 추세이며 회전기일은 </a:t>
            </a:r>
            <a:r>
              <a:rPr lang="en-US" altLang="ko-KR">
                <a:latin typeface="Arial" panose="020B0604020202020204" pitchFamily="34" charset="0"/>
              </a:rPr>
              <a:t>2019</a:t>
            </a:r>
            <a:r>
              <a:rPr lang="ko-KR" altLang="en-US">
                <a:latin typeface="Arial" panose="020B0604020202020204" pitchFamily="34" charset="0"/>
              </a:rPr>
              <a:t>년 </a:t>
            </a:r>
            <a:r>
              <a:rPr lang="en-US" altLang="ko-KR">
                <a:latin typeface="Arial" panose="020B0604020202020204" pitchFamily="34" charset="0"/>
              </a:rPr>
              <a:t>104</a:t>
            </a:r>
            <a:r>
              <a:rPr lang="ko-KR" altLang="en-US">
                <a:latin typeface="Arial" panose="020B0604020202020204" pitchFamily="34" charset="0"/>
              </a:rPr>
              <a:t>일에서 </a:t>
            </a:r>
            <a:r>
              <a:rPr lang="en-US" altLang="ko-KR">
                <a:latin typeface="Arial" panose="020B0604020202020204" pitchFamily="34" charset="0"/>
              </a:rPr>
              <a:t>2021</a:t>
            </a:r>
            <a:r>
              <a:rPr lang="ko-KR" altLang="en-US">
                <a:latin typeface="Arial" panose="020B0604020202020204" pitchFamily="34" charset="0"/>
              </a:rPr>
              <a:t>년 </a:t>
            </a:r>
            <a:r>
              <a:rPr lang="en-US" altLang="ko-KR">
                <a:latin typeface="Arial" panose="020B0604020202020204" pitchFamily="34" charset="0"/>
              </a:rPr>
              <a:t>212</a:t>
            </a:r>
            <a:r>
              <a:rPr lang="ko-KR" altLang="en-US">
                <a:latin typeface="Arial" panose="020B0604020202020204" pitchFamily="34" charset="0"/>
              </a:rPr>
              <a:t>일로 증가함</a:t>
            </a:r>
            <a:endParaRPr lang="en-US" altLang="ko-KR">
              <a:latin typeface="Arial" panose="020B0604020202020204" pitchFamily="34" charset="0"/>
            </a:endParaRPr>
          </a:p>
          <a:p>
            <a:pPr lvl="2" algn="just">
              <a:buClr>
                <a:srgbClr val="00338D"/>
              </a:buClr>
              <a:buSzPct val="85000"/>
              <a:defRPr/>
            </a:pPr>
            <a:r>
              <a:rPr lang="ko-KR" altLang="en-US">
                <a:latin typeface="Arial" panose="020B0604020202020204" pitchFamily="34" charset="0"/>
              </a:rPr>
              <a:t>차입금은 우리은행 차입금 </a:t>
            </a:r>
            <a:r>
              <a:rPr lang="en-US" altLang="ko-KR">
                <a:latin typeface="Arial" panose="020B0604020202020204" pitchFamily="34" charset="0"/>
              </a:rPr>
              <a:t>65</a:t>
            </a:r>
            <a:r>
              <a:rPr lang="ko-KR" altLang="en-US">
                <a:latin typeface="Arial" panose="020B0604020202020204" pitchFamily="34" charset="0"/>
              </a:rPr>
              <a:t>억원과 </a:t>
            </a:r>
            <a:r>
              <a:rPr lang="ko-KR" altLang="en-US" err="1">
                <a:latin typeface="Arial" panose="020B0604020202020204" pitchFamily="34" charset="0"/>
              </a:rPr>
              <a:t>우리인터텍스</a:t>
            </a:r>
            <a:r>
              <a:rPr lang="ko-KR" altLang="en-US">
                <a:latin typeface="Arial" panose="020B0604020202020204" pitchFamily="34" charset="0"/>
              </a:rPr>
              <a:t> 차입금 </a:t>
            </a:r>
            <a:r>
              <a:rPr lang="en-US" altLang="ko-KR">
                <a:latin typeface="Arial" panose="020B0604020202020204" pitchFamily="34" charset="0"/>
              </a:rPr>
              <a:t>11</a:t>
            </a:r>
            <a:r>
              <a:rPr lang="ko-KR" altLang="en-US">
                <a:latin typeface="Arial" panose="020B0604020202020204" pitchFamily="34" charset="0"/>
              </a:rPr>
              <a:t>억원으로 구성되며</a:t>
            </a:r>
            <a:r>
              <a:rPr lang="en-US" altLang="ko-KR">
                <a:latin typeface="Arial" panose="020B0604020202020204" pitchFamily="34" charset="0"/>
              </a:rPr>
              <a:t>, </a:t>
            </a:r>
            <a:r>
              <a:rPr lang="ko-KR" altLang="en-US">
                <a:latin typeface="Arial" panose="020B0604020202020204" pitchFamily="34" charset="0"/>
              </a:rPr>
              <a:t>우리은행 차입금 관련하여 회사 보유 토지에 질권 설정 되어있음</a:t>
            </a:r>
            <a:endParaRPr lang="en-US" altLang="ko-KR">
              <a:solidFill>
                <a:schemeClr val="tx1"/>
              </a:solidFill>
              <a:latin typeface="Arial" panose="020B0604020202020204" pitchFamily="34" charset="0"/>
            </a:endParaRPr>
          </a:p>
          <a:p>
            <a:pPr marL="180975" lvl="0" indent="-180975" algn="just" latinLnBrk="0">
              <a:lnSpc>
                <a:spcPts val="900"/>
              </a:lnSpc>
              <a:spcBef>
                <a:spcPts val="1200"/>
              </a:spcBef>
              <a:defRPr/>
            </a:pPr>
            <a:r>
              <a:rPr lang="ko-KR" altLang="en-US">
                <a:solidFill>
                  <a:schemeClr val="tx1"/>
                </a:solidFill>
                <a:latin typeface="Arial" panose="020B0604020202020204" pitchFamily="34" charset="0"/>
              </a:rPr>
              <a:t>자본</a:t>
            </a:r>
            <a:endParaRPr lang="en-US" altLang="ko-KR">
              <a:solidFill>
                <a:schemeClr val="tx1"/>
              </a:solidFill>
              <a:latin typeface="Arial" panose="020B0604020202020204" pitchFamily="34" charset="0"/>
            </a:endParaRPr>
          </a:p>
          <a:p>
            <a:pPr lvl="2" algn="just">
              <a:buClr>
                <a:srgbClr val="00338D"/>
              </a:buClr>
              <a:buSzPct val="85000"/>
              <a:defRPr/>
            </a:pPr>
            <a:r>
              <a:rPr lang="en-US" altLang="ko-KR">
                <a:latin typeface="Arial" panose="020B0604020202020204" pitchFamily="34" charset="0"/>
              </a:rPr>
              <a:t>2019</a:t>
            </a:r>
            <a:r>
              <a:rPr lang="ko-KR" altLang="en-US">
                <a:latin typeface="Arial" panose="020B0604020202020204" pitchFamily="34" charset="0"/>
              </a:rPr>
              <a:t>년 중 </a:t>
            </a:r>
            <a:r>
              <a:rPr lang="en-US" altLang="ko-KR">
                <a:latin typeface="Arial" panose="020B0604020202020204" pitchFamily="34" charset="0"/>
              </a:rPr>
              <a:t>20</a:t>
            </a:r>
            <a:r>
              <a:rPr lang="ko-KR" altLang="en-US">
                <a:latin typeface="Arial" panose="020B0604020202020204" pitchFamily="34" charset="0"/>
              </a:rPr>
              <a:t>백만주에 대한 유상증자 결의하여 </a:t>
            </a:r>
            <a:r>
              <a:rPr lang="en-US" altLang="ko-KR">
                <a:latin typeface="Arial" panose="020B0604020202020204" pitchFamily="34" charset="0"/>
              </a:rPr>
              <a:t>2020</a:t>
            </a:r>
            <a:r>
              <a:rPr lang="ko-KR" altLang="en-US">
                <a:latin typeface="Arial" panose="020B0604020202020204" pitchFamily="34" charset="0"/>
              </a:rPr>
              <a:t>년 중 자본금 </a:t>
            </a:r>
            <a:r>
              <a:rPr lang="en-US" altLang="ko-KR">
                <a:latin typeface="Arial" panose="020B0604020202020204" pitchFamily="34" charset="0"/>
              </a:rPr>
              <a:t>100</a:t>
            </a:r>
            <a:r>
              <a:rPr lang="ko-KR" altLang="en-US">
                <a:latin typeface="Arial" panose="020B0604020202020204" pitchFamily="34" charset="0"/>
              </a:rPr>
              <a:t>억원</a:t>
            </a:r>
            <a:r>
              <a:rPr lang="en-US" altLang="ko-KR">
                <a:latin typeface="Arial" panose="020B0604020202020204" pitchFamily="34" charset="0"/>
              </a:rPr>
              <a:t>, </a:t>
            </a:r>
            <a:r>
              <a:rPr lang="ko-KR" altLang="en-US">
                <a:latin typeface="Arial" panose="020B0604020202020204" pitchFamily="34" charset="0"/>
              </a:rPr>
              <a:t>자본잉여금 </a:t>
            </a:r>
            <a:r>
              <a:rPr lang="en-US" altLang="ko-KR">
                <a:latin typeface="Arial" panose="020B0604020202020204" pitchFamily="34" charset="0"/>
              </a:rPr>
              <a:t>239</a:t>
            </a:r>
            <a:r>
              <a:rPr lang="ko-KR" altLang="en-US">
                <a:latin typeface="Arial" panose="020B0604020202020204" pitchFamily="34" charset="0"/>
              </a:rPr>
              <a:t>억원이 증가함</a:t>
            </a:r>
            <a:endParaRPr lang="en-US" altLang="ko-KR">
              <a:latin typeface="Arial" panose="020B0604020202020204" pitchFamily="34" charset="0"/>
            </a:endParaRPr>
          </a:p>
        </p:txBody>
      </p:sp>
      <p:graphicFrame>
        <p:nvGraphicFramePr>
          <p:cNvPr id="3" name="표 2">
            <a:extLst>
              <a:ext uri="{FF2B5EF4-FFF2-40B4-BE49-F238E27FC236}">
                <a16:creationId xmlns:a16="http://schemas.microsoft.com/office/drawing/2014/main" id="{103F4E99-74AE-4499-8440-2C26D7586108}"/>
              </a:ext>
            </a:extLst>
          </p:cNvPr>
          <p:cNvGraphicFramePr>
            <a:graphicFrameLocks noGrp="1"/>
          </p:cNvGraphicFramePr>
          <p:nvPr/>
        </p:nvGraphicFramePr>
        <p:xfrm>
          <a:off x="496800" y="1155600"/>
          <a:ext cx="4320001" cy="4632960"/>
        </p:xfrm>
        <a:graphic>
          <a:graphicData uri="http://schemas.openxmlformats.org/drawingml/2006/table">
            <a:tbl>
              <a:tblPr/>
              <a:tblGrid>
                <a:gridCol w="269235">
                  <a:extLst>
                    <a:ext uri="{9D8B030D-6E8A-4147-A177-3AD203B41FA5}">
                      <a16:colId xmlns:a16="http://schemas.microsoft.com/office/drawing/2014/main" val="3391593298"/>
                    </a:ext>
                  </a:extLst>
                </a:gridCol>
                <a:gridCol w="269235">
                  <a:extLst>
                    <a:ext uri="{9D8B030D-6E8A-4147-A177-3AD203B41FA5}">
                      <a16:colId xmlns:a16="http://schemas.microsoft.com/office/drawing/2014/main" val="492998817"/>
                    </a:ext>
                  </a:extLst>
                </a:gridCol>
                <a:gridCol w="189523">
                  <a:extLst>
                    <a:ext uri="{9D8B030D-6E8A-4147-A177-3AD203B41FA5}">
                      <a16:colId xmlns:a16="http://schemas.microsoft.com/office/drawing/2014/main" val="2146476906"/>
                    </a:ext>
                  </a:extLst>
                </a:gridCol>
                <a:gridCol w="948608">
                  <a:extLst>
                    <a:ext uri="{9D8B030D-6E8A-4147-A177-3AD203B41FA5}">
                      <a16:colId xmlns:a16="http://schemas.microsoft.com/office/drawing/2014/main" val="1228396151"/>
                    </a:ext>
                  </a:extLst>
                </a:gridCol>
                <a:gridCol w="660850">
                  <a:extLst>
                    <a:ext uri="{9D8B030D-6E8A-4147-A177-3AD203B41FA5}">
                      <a16:colId xmlns:a16="http://schemas.microsoft.com/office/drawing/2014/main" val="1690588688"/>
                    </a:ext>
                  </a:extLst>
                </a:gridCol>
                <a:gridCol w="660850">
                  <a:extLst>
                    <a:ext uri="{9D8B030D-6E8A-4147-A177-3AD203B41FA5}">
                      <a16:colId xmlns:a16="http://schemas.microsoft.com/office/drawing/2014/main" val="2539893044"/>
                    </a:ext>
                  </a:extLst>
                </a:gridCol>
                <a:gridCol w="660850">
                  <a:extLst>
                    <a:ext uri="{9D8B030D-6E8A-4147-A177-3AD203B41FA5}">
                      <a16:colId xmlns:a16="http://schemas.microsoft.com/office/drawing/2014/main" val="1039355329"/>
                    </a:ext>
                  </a:extLst>
                </a:gridCol>
                <a:gridCol w="660850">
                  <a:extLst>
                    <a:ext uri="{9D8B030D-6E8A-4147-A177-3AD203B41FA5}">
                      <a16:colId xmlns:a16="http://schemas.microsoft.com/office/drawing/2014/main" val="2525770436"/>
                    </a:ext>
                  </a:extLst>
                </a:gridCol>
              </a:tblGrid>
              <a:tr h="118294">
                <a:tc gridSpan="4">
                  <a:txBody>
                    <a:bodyPr/>
                    <a:lstStyle/>
                    <a:p>
                      <a:pPr algn="l"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Balance Sheet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rtl="0" fontAlgn="ctr"/>
                      <a:endPar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093136429"/>
                  </a:ext>
                </a:extLst>
              </a:tr>
              <a:tr h="118294">
                <a:tc gridSpan="4">
                  <a:txBody>
                    <a:bodyPr/>
                    <a:lstStyle/>
                    <a:p>
                      <a:pPr algn="l" rtl="0"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algn="l" fontAlgn="ctr"/>
                      <a:endParaRPr lang="ko-KR" altLang="en-US" sz="1400" b="0" i="0" u="none" strike="noStrike">
                        <a:solidFill>
                          <a:srgbClr val="000000"/>
                        </a:solidFill>
                        <a:effectLst/>
                        <a:latin typeface="Arial" panose="020B0604020202020204" pitchFamily="34" charset="0"/>
                        <a:ea typeface="맑은 고딕" panose="020B0503020000020004" pitchFamily="50" charset="-127"/>
                      </a:endParaRPr>
                    </a:p>
                  </a:txBody>
                  <a:tcPr marL="7218" marR="7218" marT="7218" marB="0" anchor="ctr">
                    <a:lnL>
                      <a:noFill/>
                    </a:lnL>
                    <a:lnR>
                      <a:noFill/>
                    </a:lnR>
                    <a:lnT>
                      <a:noFill/>
                    </a:lnT>
                    <a:lnB>
                      <a:noFill/>
                    </a:lnB>
                  </a:tcPr>
                </a:tc>
                <a:tc hMerge="1">
                  <a:txBody>
                    <a:bodyPr/>
                    <a:lstStyle/>
                    <a:p>
                      <a:pPr algn="l" fontAlgn="ctr"/>
                      <a:endParaRPr lang="ko-KR" altLang="en-US" sz="1400" b="0" i="0" u="none" strike="noStrike">
                        <a:solidFill>
                          <a:srgbClr val="000000"/>
                        </a:solidFill>
                        <a:effectLst/>
                        <a:latin typeface="Arial" panose="020B0604020202020204" pitchFamily="34" charset="0"/>
                        <a:ea typeface="맑은 고딕" panose="020B0503020000020004" pitchFamily="50" charset="-127"/>
                      </a:endParaRPr>
                    </a:p>
                  </a:txBody>
                  <a:tcPr marL="7218" marR="7218" marT="7218" marB="0" anchor="ctr">
                    <a:lnL>
                      <a:noFill/>
                    </a:lnL>
                    <a:lnR>
                      <a:noFill/>
                    </a:lnR>
                    <a:lnT>
                      <a:noFill/>
                    </a:lnT>
                    <a:lnB>
                      <a:noFill/>
                    </a:lnB>
                  </a:tcPr>
                </a:tc>
                <a:tc hMerge="1">
                  <a:txBody>
                    <a:bodyPr/>
                    <a:lstStyle/>
                    <a:p>
                      <a:pPr algn="l" rtl="0"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a:noFill/>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a:noFill/>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08111661"/>
                  </a:ext>
                </a:extLst>
              </a:tr>
              <a:tr h="118294">
                <a:tc gridSpan="2">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2">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rtl="0"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Apr-30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4093829"/>
                  </a:ext>
                </a:extLst>
              </a:tr>
              <a:tr h="118294">
                <a:tc gridSpan="4">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112,005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112,265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70,188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65,871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18736646"/>
                  </a:ext>
                </a:extLst>
              </a:tr>
              <a:tr h="118294">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유동자산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75,211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76,020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44,938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41,819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815433234"/>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현금및현금성자산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1,988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4,223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3,167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3,609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37088211"/>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매출채권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no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18,742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12,521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8,008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7,510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82845106"/>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단기대여금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no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4,600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17,223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183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27665879"/>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단기</a:t>
                      </a:r>
                      <a:r>
                        <a:rPr lang="en-US" sz="800" b="0" i="0" u="none" strike="noStrike">
                          <a:solidFill>
                            <a:srgbClr val="000000"/>
                          </a:solidFill>
                          <a:effectLst/>
                          <a:latin typeface="맑은 고딕" panose="020B0503020000020004" pitchFamily="50" charset="-127"/>
                          <a:ea typeface="맑은 고딕" panose="020B0503020000020004" pitchFamily="50" charset="-127"/>
                        </a:rPr>
                        <a:t>FVPL</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algn="l" rtl="0" fontAlgn="ctr"/>
                      <a:endParaRPr 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no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1,020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2,852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2,852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53280068"/>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재고자산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no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45,944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35,085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25,203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23,567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10561749"/>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상품</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612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080166977"/>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제품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no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39,574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29,871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22,892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21,812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67146864"/>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no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6,215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4,602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1,918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1,427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624475310"/>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3">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기타유동자산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2,917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4,115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5,523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4,280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05310161"/>
                  </a:ext>
                </a:extLst>
              </a:tr>
              <a:tr h="118294">
                <a:tc gridSpan="4">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비유동자산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36,794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36,245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25,250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24,053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647230054"/>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23,098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18,878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12,570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11,454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236561482"/>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토지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3,901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3,245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3,605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3,605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991086849"/>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건물</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no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1,076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982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1,671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1,640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44900984"/>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기타유형자산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no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3,814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4,871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2,670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2,550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84857124"/>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사용권자산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no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14,307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9,781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4,624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3,658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589779861"/>
                  </a:ext>
                </a:extLst>
              </a:tr>
              <a:tr h="118294">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gridSpan="3">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투자부동산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noFill/>
                      <a:prstDash val="solid"/>
                      <a:round/>
                      <a:headEnd type="none" w="med" len="med"/>
                      <a:tailEnd type="none" w="med" len="med"/>
                    </a:lnB>
                  </a:tcPr>
                </a:tc>
                <a:tc hMerge="1">
                  <a:txBody>
                    <a:bodyPr/>
                    <a:lstStyle/>
                    <a:p>
                      <a:pPr latinLnBrk="1"/>
                      <a:endParaRPr lang="ko-KR" altLang="en-US"/>
                    </a:p>
                  </a:txBody>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3,653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3,551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3,525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164509875"/>
                  </a:ext>
                </a:extLst>
              </a:tr>
              <a:tr h="118294">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gridSpan="3">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관계종속기업투자주식</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noFill/>
                      <a:prstDash val="solid"/>
                      <a:round/>
                      <a:headEnd type="none" w="med" len="med"/>
                      <a:tailEnd type="none" w="med" len="med"/>
                    </a:lnB>
                  </a:tcPr>
                </a:tc>
                <a:tc hMerge="1">
                  <a:txBody>
                    <a:bodyPr/>
                    <a:lstStyle/>
                    <a:p>
                      <a:pPr latinLnBrk="1"/>
                      <a:endParaRPr lang="ko-KR" altLang="en-US"/>
                    </a:p>
                  </a:txBody>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noFill/>
                      <a:prstDash val="dot"/>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3,237 </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3,774 </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3,774 </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3,774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251239450"/>
                  </a:ext>
                </a:extLst>
              </a:tr>
              <a:tr h="118294">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gridSpan="3">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임차보증금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noFill/>
                      <a:prstDash val="solid"/>
                      <a:round/>
                      <a:headEnd type="none" w="med" len="med"/>
                      <a:tailEnd type="none" w="med" len="med"/>
                    </a:lnB>
                  </a:tcPr>
                </a:tc>
                <a:tc hMerge="1">
                  <a:txBody>
                    <a:bodyPr/>
                    <a:lstStyle/>
                    <a:p>
                      <a:pPr latinLnBrk="1"/>
                      <a:endParaRPr lang="ko-KR" altLang="en-US"/>
                    </a:p>
                  </a:txBody>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noFill/>
                      <a:prstDash val="dot"/>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6,082 </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6,308 </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3,377 </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3,256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09238259"/>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3">
                  <a:txBody>
                    <a:bodyPr/>
                    <a:lstStyle/>
                    <a:p>
                      <a:pPr algn="l" rtl="0"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기타비유동자산</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no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4,377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3,632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1,978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2,043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6704933"/>
                  </a:ext>
                </a:extLst>
              </a:tr>
              <a:tr h="118294">
                <a:tc gridSpan="4">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35,050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25,039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24,594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31,581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48918379"/>
                  </a:ext>
                </a:extLst>
              </a:tr>
              <a:tr h="118294">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유동부채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24,645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19,321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24,029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30,979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71377461"/>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매입채무</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6,119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5,181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4,588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10,872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89333652"/>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미지급금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no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4,542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3,243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4,839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4,976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34439322"/>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단기차입금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no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5,035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6,135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2189682"/>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유동성장기차입금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no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77472836"/>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유동성리스부채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no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5,870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5,018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3,670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2,779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13869554"/>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3">
                  <a:txBody>
                    <a:bodyPr/>
                    <a:lstStyle/>
                    <a:p>
                      <a:pPr algn="l" rtl="0"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기타유동부채</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no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7,514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5,279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4,448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4,767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63511446"/>
                  </a:ext>
                </a:extLst>
              </a:tr>
              <a:tr h="118294">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비유동부채</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10,405 </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5,718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565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210426386"/>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gridSpan="3">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장기차입금</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2,050 </a:t>
                      </a:r>
                    </a:p>
                  </a:txBody>
                  <a:tcPr marL="36000" marR="36000" marT="0" marB="0" anchor="ctr">
                    <a:lnL>
                      <a:noFill/>
                    </a:lnL>
                    <a:lnR w="6350" cap="flat" cmpd="sng" algn="ctr">
                      <a:no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1,450 </a:t>
                      </a:r>
                    </a:p>
                  </a:txBody>
                  <a:tcPr marL="36000" marR="3600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332534971"/>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gridSpan="3">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확정급여채무</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noFill/>
                      <a:prstDash val="dot"/>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477 </a:t>
                      </a:r>
                    </a:p>
                  </a:txBody>
                  <a:tcPr marL="36000" marR="3600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254 </a:t>
                      </a:r>
                    </a:p>
                  </a:txBody>
                  <a:tcPr marL="36000" marR="3600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303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2417660455"/>
                  </a:ext>
                </a:extLst>
              </a:tr>
              <a:tr h="1182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gridSpan="3">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장기리스부채</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8,355 </a:t>
                      </a:r>
                    </a:p>
                  </a:txBody>
                  <a:tcPr marL="36000" marR="36000" marT="0" marB="0" anchor="ctr">
                    <a:lnL>
                      <a:noFill/>
                    </a:lnL>
                    <a:lnR w="6350" cap="flat" cmpd="sng" algn="ctr">
                      <a:noFill/>
                      <a:prstDash val="dot"/>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3,791 </a:t>
                      </a:r>
                    </a:p>
                  </a:txBody>
                  <a:tcPr marL="36000" marR="3600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312 </a:t>
                      </a:r>
                    </a:p>
                  </a:txBody>
                  <a:tcPr marL="36000" marR="36000" marT="0" marB="0" anchor="ctr">
                    <a:lnL w="6350" cap="flat" cmpd="sng" algn="ctr">
                      <a:noFill/>
                      <a:prstDash val="dot"/>
                      <a:round/>
                      <a:headEnd type="none" w="med" len="med"/>
                      <a:tailEnd type="none" w="med" len="med"/>
                    </a:lnL>
                    <a:lnR w="6350" cap="flat" cmpd="sng" algn="ctr">
                      <a:noFill/>
                      <a:prstDash val="dot"/>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299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55633649"/>
                  </a:ext>
                </a:extLst>
              </a:tr>
              <a:tr h="118294">
                <a:tc gridSpan="4">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자본</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76,955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87,226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45,593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34,291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63377472"/>
                  </a:ext>
                </a:extLst>
              </a:tr>
              <a:tr h="118294">
                <a:tc gridSpan="4">
                  <a:txBody>
                    <a:bodyPr/>
                    <a:lstStyle/>
                    <a:p>
                      <a:pPr algn="l" fontAlgn="ctr"/>
                      <a:r>
                        <a:rPr lang="ko-KR" altLang="en-US" sz="800" b="1"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부채및자본총계</a:t>
                      </a: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112,005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112,265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70,188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65,871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29740647"/>
                  </a:ext>
                </a:extLst>
              </a:tr>
            </a:tbl>
          </a:graphicData>
        </a:graphic>
      </p:graphicFrame>
      <p:sp>
        <p:nvSpPr>
          <p:cNvPr id="6" name="직사각형 119">
            <a:extLst>
              <a:ext uri="{FF2B5EF4-FFF2-40B4-BE49-F238E27FC236}">
                <a16:creationId xmlns:a16="http://schemas.microsoft.com/office/drawing/2014/main" id="{6BB8976B-54D5-4329-AFC6-710B7387D3A1}"/>
              </a:ext>
            </a:extLst>
          </p:cNvPr>
          <p:cNvSpPr/>
          <p:nvPr/>
        </p:nvSpPr>
        <p:spPr bwMode="auto">
          <a:xfrm>
            <a:off x="2590935" y="96705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(Source: </a:t>
            </a:r>
            <a:r>
              <a:rPr lang="ko-KR" altLang="en-US" sz="800">
                <a:solidFill>
                  <a:prstClr val="black"/>
                </a:solidFill>
                <a:latin typeface="Arial" panose="020B0604020202020204" pitchFamily="34" charset="0"/>
                <a:ea typeface="+mj-ea"/>
                <a:cs typeface="Arial" panose="020B0604020202020204" pitchFamily="34" charset="0"/>
              </a:rPr>
              <a:t>회사제공자료</a:t>
            </a:r>
            <a:r>
              <a:rPr lang="en-US" altLang="ko-KR" sz="80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289880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2008590955"/>
              </p:ext>
            </p:extLst>
          </p:nvPr>
        </p:nvGraphicFramePr>
        <p:xfrm>
          <a:off x="4326288" y="1876892"/>
          <a:ext cx="4483355" cy="2664152"/>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a:solidFill>
                            <a:schemeClr val="accent1">
                              <a:lumMod val="40000"/>
                              <a:lumOff val="60000"/>
                            </a:schemeClr>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sz="1100" b="0" kern="1200">
                          <a:solidFill>
                            <a:schemeClr val="bg1">
                              <a:lumMod val="65000"/>
                            </a:schemeClr>
                          </a:solidFill>
                          <a:latin typeface="Arial" panose="020B0604020202020204" pitchFamily="34" charset="0"/>
                          <a:ea typeface="+mj-ea"/>
                          <a:cs typeface="Arial" panose="020B0604020202020204" pitchFamily="34" charset="0"/>
                        </a:rPr>
                        <a:t>Understanding of Target</a:t>
                      </a:r>
                      <a:endParaRPr lang="en-GB" sz="1100" b="0" kern="120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a:solidFill>
                            <a:schemeClr val="bg1">
                              <a:lumMod val="65000"/>
                            </a:schemeClr>
                          </a:solidFill>
                          <a:latin typeface="Arial" panose="020B0604020202020204" pitchFamily="34" charset="0"/>
                          <a:ea typeface="+mj-ea"/>
                          <a:cs typeface="Arial" panose="020B0604020202020204" pitchFamily="34" charset="0"/>
                        </a:rPr>
                        <a:t>4</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a:solidFill>
                            <a:schemeClr val="accent3"/>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a:solidFill>
                            <a:schemeClr val="tx1"/>
                          </a:solidFill>
                          <a:latin typeface="Arial" panose="020B0604020202020204" pitchFamily="34" charset="0"/>
                          <a:ea typeface="+mj-ea"/>
                          <a:cs typeface="Arial" panose="020B0604020202020204" pitchFamily="34" charset="0"/>
                        </a:rPr>
                        <a:t>Executive Summary</a:t>
                      </a:r>
                      <a:endParaRPr lang="en-GB" sz="1100" b="0">
                        <a:solidFill>
                          <a:schemeClr val="tx1"/>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a:solidFill>
                            <a:schemeClr val="tx1"/>
                          </a:solidFill>
                          <a:latin typeface="Arial" panose="020B0604020202020204" pitchFamily="34" charset="0"/>
                          <a:ea typeface="+mj-ea"/>
                          <a:cs typeface="Arial" panose="020B0604020202020204" pitchFamily="34" charset="0"/>
                        </a:rPr>
                        <a:t>9</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a:solidFill>
                            <a:schemeClr val="accent1">
                              <a:lumMod val="40000"/>
                              <a:lumOff val="60000"/>
                            </a:schemeClr>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a:solidFill>
                            <a:schemeClr val="bg1">
                              <a:lumMod val="65000"/>
                            </a:schemeClr>
                          </a:solidFill>
                          <a:latin typeface="Arial" panose="020B0604020202020204" pitchFamily="34" charset="0"/>
                          <a:ea typeface="+mj-ea"/>
                          <a:cs typeface="Arial" panose="020B0604020202020204" pitchFamily="34" charset="0"/>
                        </a:rPr>
                        <a:t>Supporting Analysis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a:solidFill>
                            <a:schemeClr val="bg1">
                              <a:lumMod val="65000"/>
                            </a:schemeClr>
                          </a:solidFill>
                          <a:latin typeface="Arial" panose="020B0604020202020204" pitchFamily="34" charset="0"/>
                          <a:ea typeface="+mj-ea"/>
                          <a:cs typeface="Arial" panose="020B0604020202020204" pitchFamily="34" charset="0"/>
                        </a:rPr>
                        <a:t>28</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a:solidFill>
                            <a:schemeClr val="accent1">
                              <a:lumMod val="40000"/>
                              <a:lumOff val="60000"/>
                            </a:schemeClr>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a:solidFill>
                            <a:schemeClr val="bg1">
                              <a:lumMod val="65000"/>
                            </a:schemeClr>
                          </a:solidFill>
                          <a:latin typeface="Arial" panose="020B0604020202020204" pitchFamily="34" charset="0"/>
                          <a:ea typeface="+mn-ea"/>
                          <a:cs typeface="Arial" panose="020B0604020202020204" pitchFamily="34" charset="0"/>
                        </a:rPr>
                        <a:t>Appendices</a:t>
                      </a:r>
                      <a:endParaRPr lang="en-US" sz="1100" b="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altLang="ko-KR" sz="1100" b="0">
                          <a:solidFill>
                            <a:schemeClr val="bg1">
                              <a:lumMod val="65000"/>
                            </a:schemeClr>
                          </a:solidFill>
                          <a:latin typeface="Arial" panose="020B0604020202020204" pitchFamily="34" charset="0"/>
                          <a:ea typeface="+mj-ea"/>
                          <a:cs typeface="Arial" panose="020B0604020202020204" pitchFamily="34" charset="0"/>
                        </a:rPr>
                        <a:t>64</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430561"/>
                  </a:ext>
                </a:extLst>
              </a:tr>
            </a:tbl>
          </a:graphicData>
        </a:graphic>
      </p:graphicFrame>
    </p:spTree>
    <p:extLst>
      <p:ext uri="{BB962C8B-B14F-4D97-AF65-F5344CB8AC3E}">
        <p14:creationId xmlns:p14="http://schemas.microsoft.com/office/powerpoint/2010/main" val="2661898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FullPage"/>
  <p:tag name="KEYWORD" val="FULL-PAGE"/>
  <p:tag name="TEMPLATEVERSION" val="10/04/2017 12:58:26"/>
</p:tagLst>
</file>

<file path=ppt/tags/tag2.xml><?xml version="1.0" encoding="utf-8"?>
<p:tagLst xmlns:a="http://schemas.openxmlformats.org/drawingml/2006/main" xmlns:r="http://schemas.openxmlformats.org/officeDocument/2006/relationships" xmlns:p="http://schemas.openxmlformats.org/presentationml/2006/main">
  <p:tag name="COPYRIGHT1" val="TRUE"/>
</p:tagLst>
</file>

<file path=ppt/theme/theme1.xml><?xml version="1.0" encoding="utf-8"?>
<a:theme xmlns:a="http://schemas.openxmlformats.org/drawingml/2006/main" name="KPMG_Talkbook_4x3_1021_2015">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사용자 지정 2">
      <a:majorFont>
        <a:latin typeface="KPMG Extralight"/>
        <a:ea typeface="맑은 고딕"/>
        <a:cs typeface=""/>
      </a:majorFont>
      <a:minorFont>
        <a:latin typeface="Univers 45 Light"/>
        <a:ea typeface="맑은 고딕"/>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10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0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Talkbook Full-page Template" id="{9115AB9C-2B4D-41E4-ACBA-3F5FE57E2376}" vid="{3C429A1C-9CE9-44C0-B1F4-B18223B0AB03}"/>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문서" ma:contentTypeID="0x010100FB8F4AC52B259641BE62E3A32AC663D5" ma:contentTypeVersion="0" ma:contentTypeDescription="새 문서를 만듭니다." ma:contentTypeScope="" ma:versionID="2b20d8835c4c23da34b40c39c69aa2d7">
  <xsd:schema xmlns:xsd="http://www.w3.org/2001/XMLSchema" xmlns:xs="http://www.w3.org/2001/XMLSchema" xmlns:p="http://schemas.microsoft.com/office/2006/metadata/properties" targetNamespace="http://schemas.microsoft.com/office/2006/metadata/properties" ma:root="true" ma:fieldsID="dd8f6c9257034a6ffde9c3b3e5e5b89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B210F4-B75D-44C5-B29D-1AFBE5AA5D68}">
  <ds:schemaRefs>
    <ds:schemaRef ds:uri="http://purl.org/dc/elements/1.1/"/>
    <ds:schemaRef ds:uri="http://schemas.microsoft.com/office/2006/documentManagement/types"/>
    <ds:schemaRef ds:uri="http://schemas.microsoft.com/office/infopath/2007/PartnerControls"/>
    <ds:schemaRef ds:uri="http://schemas.microsoft.com/office/2006/metadata/properties"/>
    <ds:schemaRef ds:uri="http://purl.org/dc/dcmitype/"/>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D324BD4-A732-4BF6-8060-B9EF496A95D4}">
  <ds:schemaRefs>
    <ds:schemaRef ds:uri="http://schemas.microsoft.com/sharepoint/v3/contenttype/forms"/>
  </ds:schemaRefs>
</ds:datastoreItem>
</file>

<file path=customXml/itemProps3.xml><?xml version="1.0" encoding="utf-8"?>
<ds:datastoreItem xmlns:ds="http://schemas.openxmlformats.org/officeDocument/2006/customXml" ds:itemID="{FFF77794-D448-47D2-849B-43EBD941AB2F}">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KPMG Talkbook Full-page Template</Template>
  <TotalTime>4</TotalTime>
  <Words>32945</Words>
  <Application>Microsoft Office PowerPoint</Application>
  <PresentationFormat>A4 용지(210x297mm)</PresentationFormat>
  <Paragraphs>14586</Paragraphs>
  <Slides>73</Slides>
  <Notes>73</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73</vt:i4>
      </vt:variant>
    </vt:vector>
  </HeadingPairs>
  <TitlesOfParts>
    <vt:vector size="84" baseType="lpstr">
      <vt:lpstr>Arial Unicode MS</vt:lpstr>
      <vt:lpstr>Helvetica Light</vt:lpstr>
      <vt:lpstr>맑은 고딕</vt:lpstr>
      <vt:lpstr>맑은 고딕</vt:lpstr>
      <vt:lpstr>Arial</vt:lpstr>
      <vt:lpstr>KPMG Extralight</vt:lpstr>
      <vt:lpstr>Univers 45 Light</vt:lpstr>
      <vt:lpstr>Univers for KPMG</vt:lpstr>
      <vt:lpstr>Univers for KPMG Light</vt:lpstr>
      <vt:lpstr>Wingdings</vt:lpstr>
      <vt:lpstr>KPMG_Talkbook_4x3_1021_2015</vt:lpstr>
      <vt:lpstr>PowerPoint 프레젠테이션</vt:lpstr>
      <vt:lpstr>PowerPoint 프레젠테이션</vt:lpstr>
      <vt:lpstr>Financial Due Diligence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Valuation</vt:lpstr>
      <vt:lpstr>Tax Due Diligence</vt:lpstr>
      <vt:lpstr>PowerPoint 프레젠테이션</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Talkbook  template</dc:title>
  <dc:creator>Min, Jae-Guk (KR/Deal Adv1)</dc:creator>
  <cp:lastModifiedBy>Ryu, Hye-Ree (KR/Deal Adv2)</cp:lastModifiedBy>
  <cp:revision>25</cp:revision>
  <cp:lastPrinted>2022-03-25T06:01:24Z</cp:lastPrinted>
  <dcterms:created xsi:type="dcterms:W3CDTF">2016-09-06T02:15:48Z</dcterms:created>
  <dcterms:modified xsi:type="dcterms:W3CDTF">2022-08-10T06:50:12Z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0x010100FB8F4AC52B259641BE62E3A32AC663D5</vt:lpwstr>
  </property>
</Properties>
</file>